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20"/>
  </p:notesMasterIdLst>
  <p:sldIdLst>
    <p:sldId id="256" r:id="rId2"/>
    <p:sldId id="371" r:id="rId3"/>
    <p:sldId id="377" r:id="rId4"/>
    <p:sldId id="378" r:id="rId5"/>
    <p:sldId id="379" r:id="rId6"/>
    <p:sldId id="380" r:id="rId7"/>
    <p:sldId id="381" r:id="rId8"/>
    <p:sldId id="383" r:id="rId9"/>
    <p:sldId id="382" r:id="rId10"/>
    <p:sldId id="315" r:id="rId11"/>
    <p:sldId id="316" r:id="rId12"/>
    <p:sldId id="317" r:id="rId13"/>
    <p:sldId id="375" r:id="rId14"/>
    <p:sldId id="356" r:id="rId15"/>
    <p:sldId id="374" r:id="rId16"/>
    <p:sldId id="318" r:id="rId17"/>
    <p:sldId id="370" r:id="rId18"/>
    <p:sldId id="323" r:id="rId19"/>
    <p:sldId id="324" r:id="rId20"/>
    <p:sldId id="325" r:id="rId21"/>
    <p:sldId id="258" r:id="rId22"/>
    <p:sldId id="259" r:id="rId23"/>
    <p:sldId id="357" r:id="rId24"/>
    <p:sldId id="287" r:id="rId25"/>
    <p:sldId id="288" r:id="rId26"/>
    <p:sldId id="260" r:id="rId27"/>
    <p:sldId id="289" r:id="rId28"/>
    <p:sldId id="290" r:id="rId29"/>
    <p:sldId id="291" r:id="rId30"/>
    <p:sldId id="292" r:id="rId31"/>
    <p:sldId id="261" r:id="rId32"/>
    <p:sldId id="358" r:id="rId33"/>
    <p:sldId id="359" r:id="rId34"/>
    <p:sldId id="360" r:id="rId35"/>
    <p:sldId id="263" r:id="rId36"/>
    <p:sldId id="264" r:id="rId37"/>
    <p:sldId id="265" r:id="rId38"/>
    <p:sldId id="293" r:id="rId39"/>
    <p:sldId id="266" r:id="rId40"/>
    <p:sldId id="376" r:id="rId41"/>
    <p:sldId id="327" r:id="rId42"/>
    <p:sldId id="268" r:id="rId43"/>
    <p:sldId id="326" r:id="rId44"/>
    <p:sldId id="363" r:id="rId45"/>
    <p:sldId id="298" r:id="rId46"/>
    <p:sldId id="296" r:id="rId47"/>
    <p:sldId id="295" r:id="rId48"/>
    <p:sldId id="269" r:id="rId49"/>
    <p:sldId id="294" r:id="rId50"/>
    <p:sldId id="270" r:id="rId51"/>
    <p:sldId id="368" r:id="rId52"/>
    <p:sldId id="329" r:id="rId53"/>
    <p:sldId id="330" r:id="rId54"/>
    <p:sldId id="272" r:id="rId55"/>
    <p:sldId id="273" r:id="rId56"/>
    <p:sldId id="299" r:id="rId57"/>
    <p:sldId id="373" r:id="rId58"/>
    <p:sldId id="300" r:id="rId59"/>
    <p:sldId id="274" r:id="rId60"/>
    <p:sldId id="355" r:id="rId61"/>
    <p:sldId id="275" r:id="rId62"/>
    <p:sldId id="276" r:id="rId63"/>
    <p:sldId id="301" r:id="rId64"/>
    <p:sldId id="333" r:id="rId65"/>
    <p:sldId id="334" r:id="rId66"/>
    <p:sldId id="384" r:id="rId67"/>
    <p:sldId id="386" r:id="rId68"/>
    <p:sldId id="369" r:id="rId69"/>
    <p:sldId id="302" r:id="rId70"/>
    <p:sldId id="304" r:id="rId71"/>
    <p:sldId id="305" r:id="rId72"/>
    <p:sldId id="306" r:id="rId73"/>
    <p:sldId id="280" r:id="rId74"/>
    <p:sldId id="366" r:id="rId75"/>
    <p:sldId id="365" r:id="rId76"/>
    <p:sldId id="307" r:id="rId77"/>
    <p:sldId id="309" r:id="rId78"/>
    <p:sldId id="283" r:id="rId79"/>
    <p:sldId id="310" r:id="rId80"/>
    <p:sldId id="284" r:id="rId81"/>
    <p:sldId id="367" r:id="rId82"/>
    <p:sldId id="311" r:id="rId83"/>
    <p:sldId id="312" r:id="rId84"/>
    <p:sldId id="285" r:id="rId85"/>
    <p:sldId id="313" r:id="rId86"/>
    <p:sldId id="314" r:id="rId87"/>
    <p:sldId id="335" r:id="rId88"/>
    <p:sldId id="337" r:id="rId89"/>
    <p:sldId id="338" r:id="rId90"/>
    <p:sldId id="339" r:id="rId91"/>
    <p:sldId id="341" r:id="rId92"/>
    <p:sldId id="354" r:id="rId93"/>
    <p:sldId id="344" r:id="rId94"/>
    <p:sldId id="345" r:id="rId95"/>
    <p:sldId id="346" r:id="rId96"/>
    <p:sldId id="347" r:id="rId97"/>
    <p:sldId id="348" r:id="rId98"/>
    <p:sldId id="349" r:id="rId99"/>
    <p:sldId id="407" r:id="rId100"/>
    <p:sldId id="350" r:id="rId101"/>
    <p:sldId id="351" r:id="rId102"/>
    <p:sldId id="387" r:id="rId103"/>
    <p:sldId id="353" r:id="rId104"/>
    <p:sldId id="389" r:id="rId105"/>
    <p:sldId id="390" r:id="rId106"/>
    <p:sldId id="392" r:id="rId107"/>
    <p:sldId id="393" r:id="rId108"/>
    <p:sldId id="394" r:id="rId109"/>
    <p:sldId id="395" r:id="rId110"/>
    <p:sldId id="396" r:id="rId111"/>
    <p:sldId id="398" r:id="rId112"/>
    <p:sldId id="399" r:id="rId113"/>
    <p:sldId id="401" r:id="rId114"/>
    <p:sldId id="402" r:id="rId115"/>
    <p:sldId id="403" r:id="rId116"/>
    <p:sldId id="404" r:id="rId117"/>
    <p:sldId id="405" r:id="rId118"/>
    <p:sldId id="406" r:id="rId1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3300"/>
    <a:srgbClr val="6600CC"/>
    <a:srgbClr val="FFFF00"/>
    <a:srgbClr val="003300"/>
    <a:srgbClr val="008000"/>
    <a:srgbClr val="000099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469" autoAdjust="0"/>
  </p:normalViewPr>
  <p:slideViewPr>
    <p:cSldViewPr>
      <p:cViewPr varScale="1">
        <p:scale>
          <a:sx n="68" d="100"/>
          <a:sy n="68" d="100"/>
        </p:scale>
        <p:origin x="616" y="5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77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4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>
            <a:extLst>
              <a:ext uri="{FF2B5EF4-FFF2-40B4-BE49-F238E27FC236}">
                <a16:creationId xmlns:a16="http://schemas.microsoft.com/office/drawing/2014/main" xmlns="" id="{9C9469D9-E065-4A85-BE38-D67B08603C5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3475" name="Rectangle 3">
            <a:extLst>
              <a:ext uri="{FF2B5EF4-FFF2-40B4-BE49-F238E27FC236}">
                <a16:creationId xmlns:a16="http://schemas.microsoft.com/office/drawing/2014/main" xmlns="" id="{41DD13E9-2D85-4590-9147-B09A7EB7001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9EDC41F8-C385-471C-8C2A-5B2C48D4370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3477" name="Rectangle 5">
            <a:extLst>
              <a:ext uri="{FF2B5EF4-FFF2-40B4-BE49-F238E27FC236}">
                <a16:creationId xmlns:a16="http://schemas.microsoft.com/office/drawing/2014/main" xmlns="" id="{CC9A3A3D-F8A3-4324-BA56-21FA8106594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33478" name="Rectangle 6">
            <a:extLst>
              <a:ext uri="{FF2B5EF4-FFF2-40B4-BE49-F238E27FC236}">
                <a16:creationId xmlns:a16="http://schemas.microsoft.com/office/drawing/2014/main" xmlns="" id="{CEF0E9A3-D355-48F5-808B-ECAC521C316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3479" name="Rectangle 7">
            <a:extLst>
              <a:ext uri="{FF2B5EF4-FFF2-40B4-BE49-F238E27FC236}">
                <a16:creationId xmlns:a16="http://schemas.microsoft.com/office/drawing/2014/main" xmlns="" id="{9C0A9531-C876-4003-A5FE-ECCA54D480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6A09CA3-93E0-48C2-8610-B27A232131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3811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xmlns="" id="{38BB2CBA-EED8-4AF3-BC56-384DD62ACA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xmlns="" id="{2F662F40-DFA0-4520-80D8-9064D7E4D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xmlns="" id="{992FFD5F-8015-4D25-AA64-2FF51C58A3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3E67E1F-296C-4847-A0AC-013157BE348C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47243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>
            <a:extLst>
              <a:ext uri="{FF2B5EF4-FFF2-40B4-BE49-F238E27FC236}">
                <a16:creationId xmlns:a16="http://schemas.microsoft.com/office/drawing/2014/main" xmlns="" id="{AD14A745-18D3-4FAD-989D-12ECCD1D3D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>
            <a:extLst>
              <a:ext uri="{FF2B5EF4-FFF2-40B4-BE49-F238E27FC236}">
                <a16:creationId xmlns:a16="http://schemas.microsoft.com/office/drawing/2014/main" xmlns="" id="{A51C1BA0-66FD-45B1-87BB-B842A3A6C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95236" name="Slide Number Placeholder 3">
            <a:extLst>
              <a:ext uri="{FF2B5EF4-FFF2-40B4-BE49-F238E27FC236}">
                <a16:creationId xmlns:a16="http://schemas.microsoft.com/office/drawing/2014/main" xmlns="" id="{F0982FD6-D3B2-40F2-9A48-E146C4720B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E0B54C9-B455-413D-88DB-EF79E5391EC5}" type="slidenum">
              <a:rPr lang="en-US" altLang="en-US" sz="1200"/>
              <a:pPr/>
              <a:t>88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3986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xmlns="" id="{53BB983F-E342-4459-BC8C-A539D735E0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D1DE37E-FD8E-49CB-A336-3F30815835DC}" type="slidenum">
              <a:rPr lang="en-US" altLang="en-US" sz="1200"/>
              <a:pPr/>
              <a:t>112</a:t>
            </a:fld>
            <a:endParaRPr lang="en-US" altLang="en-US" sz="1200"/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xmlns="" id="{BB142878-512F-430A-A580-C9EA24FFA8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xmlns="" id="{6B482E26-CA60-4261-A24F-F2A0E8E402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012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xmlns="" id="{91FCACCA-3887-4B6C-BCF3-651927D77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xmlns="" id="{607A8E6C-BEB0-42ED-A25C-C11FDFA9C7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C85846CB-1712-4E03-A2A4-D525417DF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/>
              <a:t>www.bioalgorithms.info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xmlns="" id="{21BB2BB5-E49F-4C36-BE28-FCE9DC6A3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0"/>
            <a:ext cx="502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/>
              <a:t>An Introduction to Bioinformatics Algorithms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6FC8FE10-9AD5-4695-9762-33798E330A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xmlns="" id="{4A15AC65-9AF0-4F41-A263-3F4B8C6780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071D5F5B-797A-428A-87F3-941B366D23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525A1-239A-4CED-BD13-48FE060543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63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F5A814C-B04C-47B7-9138-A8E634DE71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F6464D3-1BFB-4416-A6D2-FC995D58A0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057C58F-604A-4F7B-AC15-3CE69796D9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D063C1-9DCB-4D20-8F55-2AC8F3875B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232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6DB0E23-2224-48A1-8399-FDC1B6FD7B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7A6007A-7D00-4037-AAD0-B5D1AB03AF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EA13364-E6B7-4FDB-BC4F-C4D4859908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63A4F-4A39-4AF6-9EEF-FACC916365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741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63E72EA6-F702-49F0-AE92-6675B7759A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DF3FFF1B-5CA7-4E54-A147-C4EBA87DEF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842781B1-8A16-4331-8883-9445F24B86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0A5ED-51B6-4109-B60B-B58F837778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997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B801551-B5E4-4A66-8ABE-5D4245C28C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BB7CB5-61BB-4065-A655-CD4BBA5AB2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997DF6-FC72-4FCC-8C5E-6002E35E08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2DB69-0288-4CF1-971B-6ED8ED5B9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961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ED502651-887A-4201-BF69-3C8D8D7DF9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6F4B06D4-694B-422E-950A-0F3308DA8C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ED31FF0D-38E6-4D50-A95F-F582E32263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066E90-7FF2-4EC6-841F-414D656AA9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705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537347-B35A-4380-A36D-50B0C60FA9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900BEC3-7DA9-41F3-863F-92BE3E7361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13753D8-3418-4841-AA58-01015E6129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BEECC6-9A2F-497E-96CD-F77F3AAC18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580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3610981-AFBC-4EB8-B91E-E2A25B8DE1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FA492F3-ACDC-40E0-86EA-E2EF73FADF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08AAF70-CED5-4A3F-807C-8C29871E00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19AC6E-BFB9-4D58-BDF4-E5381F2454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155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88DC9E0-D0C9-4691-A936-FBDA73D9A4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DFD4B1E-CF6E-4236-B9DC-37BC18EA27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B57F075-4AB7-47D2-BFDA-83EF614334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57D51-A761-4EBA-A36A-28EB6489E7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672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AD5B677-826C-4BE4-91B0-3D058E5379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F39DB67-9F0E-4183-8523-7CDEF9C766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73D674-488A-45FD-BECC-98D9C6D14B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3595D5-E32C-49EA-94A6-026AC1AC7B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947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1E3871A5-3B10-452B-9E09-E217737433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38178FCE-1405-4568-AAC3-613864EF3F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EFCF63E4-A726-4D6C-BDEE-473449CFA3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8586AB-EF20-437D-BD43-2C7BE05AD2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344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2AA40307-7EAD-4D71-A46E-8643713304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8E8680BE-1C9C-4B7C-BA04-0A60E70E64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92D751A6-A79F-4FD4-BE87-BF44FE242C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A67224-53B0-42A6-905A-F8FFD6675C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96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B53F3DBB-EA3E-4ACE-8C8E-E6BB1D5E1E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9E07F11C-80C8-4746-BE38-C985F3A0AF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6216409B-0077-4BA2-BB2C-345B3C484E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ACA869-116E-42C5-98EF-ABF3FB8BD5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9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4BB65BA-802B-4A17-B4C6-563B0AA128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3053189-8A66-4A33-A498-D68170E848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9BAAFDA-2BB5-48DE-8496-855040D3B6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0D50B9-F03A-4561-B9E1-EFBD754265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340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ED08A42-5BCF-4904-ADA1-B8B89A2186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F17C31A-A81F-44DD-AD2F-F2EADA8A02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B13A166-03C5-4729-90AE-B076E70C45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5FA8B4-9F3D-4843-AFA8-3ECC9ADC0C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02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430C5699-B53F-47E9-B32A-B46AA27B14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18D0DCB6-65AE-47E5-878C-0AF49E1D65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xmlns="" id="{45D97909-7BC4-4B06-B03B-6C79A892750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xmlns="" id="{40559DAC-A19F-47A0-A5A5-C13B6DBCFF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xmlns="" id="{C7124D93-B985-4D99-A9C8-66AE1045178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fld id="{0CBD8745-635E-45CE-B2AA-D3CF73D04D8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xmlns="" id="{D52FCB08-9657-4AF6-9ED0-DBA06BF3B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334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xmlns="" id="{8C2BDD01-E7A4-4190-8EB7-48D035082E7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xmlns="" id="{54F90BBE-C397-498E-8586-EFE608A06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0"/>
            <a:ext cx="502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800"/>
              <a:t>An Introduction to Bioinformatics Algorithms</a:t>
            </a: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xmlns="" id="{AA97483E-AC4F-4AF0-AA27-24F1311D6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800"/>
              <a:t>www.bioalgorithms.info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  <p:sldLayoutId id="2147484078" r:id="rId12"/>
    <p:sldLayoutId id="2147484079" r:id="rId13"/>
    <p:sldLayoutId id="2147484080" r:id="rId14"/>
    <p:sldLayoutId id="2147484081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Unicode MS" panose="020B0604020202020204" pitchFamily="34" charset="-122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Unicode MS" panose="020B0604020202020204" pitchFamily="34" charset="-122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Unicode MS" panose="020B0604020202020204" pitchFamily="34" charset="-122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Unicode MS" panose="020B0604020202020204" pitchFamily="34" charset="-122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Unicode MS" panose="020B0604020202020204" pitchFamily="34" charset="-122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Unicode MS" panose="020B0604020202020204" pitchFamily="34" charset="-122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Unicode MS" panose="020B0604020202020204" pitchFamily="34" charset="-122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Unicode MS" panose="020B0604020202020204" pitchFamily="34" charset="-122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0637185C-9506-4485-AC02-FD2675004EC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7623175" cy="1752600"/>
          </a:xfrm>
        </p:spPr>
        <p:txBody>
          <a:bodyPr/>
          <a:lstStyle/>
          <a:p>
            <a:pPr algn="ctr" eaLnBrk="1" hangingPunct="1"/>
            <a:r>
              <a:rPr lang="en-US" altLang="en-US" sz="4200" b="1" dirty="0"/>
              <a:t>Finding Regulatory Motifs in DNA Sequences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2E836B54-FF80-41CD-8D51-7ED548BDA8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Combinatorial Gene Regulation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696F0BE6-6A62-4879-8B12-A0992CD5F6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 DNA microarray experiment showed that when gene X is knocked out, 20 other genes are not expressed (or transcribed)</a:t>
            </a:r>
          </a:p>
          <a:p>
            <a:pPr lvl="1" eaLnBrk="1" hangingPunct="1"/>
            <a:endParaRPr lang="en-US" altLang="en-US" sz="3000" b="1" dirty="0"/>
          </a:p>
          <a:p>
            <a:pPr lvl="1" eaLnBrk="1" hangingPunct="1"/>
            <a:r>
              <a:rPr lang="en-US" altLang="en-US" sz="3000" b="1" dirty="0"/>
              <a:t>How can one gene have such drastic effects?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xmlns="" id="{72F51D4F-D232-41AF-8E03-29BBC9029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/>
              <a:t>Better Bounded Median String Search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xmlns="" id="{A425E7C8-CAB7-4730-9078-C4D96525B33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457200" y="1143000"/>
            <a:ext cx="8153400" cy="4953000"/>
          </a:xfrm>
          <a:blipFill rotWithShape="0">
            <a:blip r:embed="rId2"/>
            <a:stretch>
              <a:fillRect t="-98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xmlns="" id="{F32DC84B-C99B-4354-AB58-6AFEC736B5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More on the Motif Finding Problem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xmlns="" id="{ACFBFF32-3A4A-4B16-A9A3-75690ECC3B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/>
              <a:t>Exhaustive Motif Search and Median String Search are both </a:t>
            </a:r>
            <a:r>
              <a:rPr lang="en-US" altLang="en-US" sz="2600">
                <a:solidFill>
                  <a:srgbClr val="0000FF"/>
                </a:solidFill>
              </a:rPr>
              <a:t>exact</a:t>
            </a:r>
            <a:r>
              <a:rPr lang="en-US" altLang="en-US" sz="2600"/>
              <a:t> algorithms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/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They always find the optimal solution, though they may be too slow to perform practical tasks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/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Both problems are NP-hard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/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Many algorithms sacrifice optimality for speed. They are called </a:t>
            </a:r>
            <a:r>
              <a:rPr lang="en-US" altLang="en-US" sz="2600">
                <a:solidFill>
                  <a:srgbClr val="0000FF"/>
                </a:solidFill>
              </a:rPr>
              <a:t>heuristic algorithms</a:t>
            </a:r>
            <a:r>
              <a:rPr lang="en-US" altLang="en-US" sz="260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xmlns="" id="{221FBDD3-585D-4645-8025-DA171AC302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CONSENSUS: Greedy Motif Search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xmlns="" id="{8BF20C47-3AD3-45B0-9D06-11AA4BD2F8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100"/>
              <a:t>Find two closest </a:t>
            </a:r>
            <a:r>
              <a:rPr lang="en-US" altLang="en-US" sz="2100" i="1"/>
              <a:t>l</a:t>
            </a:r>
            <a:r>
              <a:rPr lang="en-US" altLang="en-US" sz="2100"/>
              <a:t>-mers in sequences 1 and 2, and form 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100"/>
              <a:t>     </a:t>
            </a:r>
            <a:r>
              <a:rPr lang="en-US" altLang="en-US" sz="2100" i="1"/>
              <a:t>2 x l</a:t>
            </a:r>
            <a:r>
              <a:rPr lang="en-US" altLang="en-US" sz="2100"/>
              <a:t>  </a:t>
            </a:r>
            <a:r>
              <a:rPr lang="en-US" altLang="en-US" sz="2100" i="1"/>
              <a:t>alignment matrix</a:t>
            </a:r>
            <a:r>
              <a:rPr lang="en-US" altLang="en-US" sz="2100"/>
              <a:t> with </a:t>
            </a:r>
            <a:r>
              <a:rPr lang="en-US" altLang="en-US" sz="2100" i="1"/>
              <a:t>Score(</a:t>
            </a:r>
            <a:r>
              <a:rPr lang="en-US" altLang="en-US" sz="2100" b="1"/>
              <a:t>s</a:t>
            </a:r>
            <a:r>
              <a:rPr lang="en-US" altLang="en-US" sz="2100" i="1"/>
              <a:t>,2,DNA)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/>
              <a:t>At each of the following </a:t>
            </a:r>
            <a:r>
              <a:rPr lang="en-US" altLang="en-US" sz="2100" i="1"/>
              <a:t>t-2</a:t>
            </a:r>
            <a:r>
              <a:rPr lang="en-US" altLang="en-US" sz="2100"/>
              <a:t> iterations CONSENSUS, find a “best” </a:t>
            </a:r>
            <a:r>
              <a:rPr lang="en-US" altLang="en-US" sz="2100" i="1"/>
              <a:t>l</a:t>
            </a:r>
            <a:r>
              <a:rPr lang="en-US" altLang="en-US" sz="2100"/>
              <a:t>-mer in sequence </a:t>
            </a:r>
            <a:r>
              <a:rPr lang="en-US" altLang="en-US" sz="2100" i="1"/>
              <a:t>i</a:t>
            </a:r>
            <a:r>
              <a:rPr lang="en-US" altLang="en-US" sz="2100"/>
              <a:t> from the perspective of the already constructed </a:t>
            </a:r>
            <a:r>
              <a:rPr lang="en-US" altLang="en-US" sz="2100" i="1"/>
              <a:t>(i-1) x l</a:t>
            </a:r>
            <a:r>
              <a:rPr lang="en-US" altLang="en-US" sz="2100"/>
              <a:t> alignment matrix for the first </a:t>
            </a:r>
            <a:r>
              <a:rPr lang="en-US" altLang="en-US" sz="2100" i="1"/>
              <a:t>(i-1)</a:t>
            </a:r>
            <a:r>
              <a:rPr lang="en-US" altLang="en-US" sz="2100"/>
              <a:t> sequences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/>
              <a:t>In other words, it finds an </a:t>
            </a:r>
            <a:r>
              <a:rPr lang="en-US" altLang="en-US" sz="2100" i="1"/>
              <a:t>l</a:t>
            </a:r>
            <a:r>
              <a:rPr lang="en-US" altLang="en-US" sz="2100"/>
              <a:t>-mer in sequence </a:t>
            </a:r>
            <a:r>
              <a:rPr lang="en-US" altLang="en-US" sz="2100" i="1"/>
              <a:t>i</a:t>
            </a:r>
            <a:r>
              <a:rPr lang="en-US" altLang="en-US" sz="2100"/>
              <a:t> maximizing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100"/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100"/>
              <a:t>                                    </a:t>
            </a:r>
            <a:r>
              <a:rPr lang="en-US" altLang="en-US" sz="2100" i="1"/>
              <a:t>Score(</a:t>
            </a:r>
            <a:r>
              <a:rPr lang="en-US" altLang="en-US" sz="2100" b="1"/>
              <a:t>s</a:t>
            </a:r>
            <a:r>
              <a:rPr lang="en-US" altLang="en-US" sz="2100" i="1"/>
              <a:t>,i,DNA)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100" i="1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100"/>
              <a:t>     under the assumption that the first </a:t>
            </a:r>
            <a:r>
              <a:rPr lang="en-US" altLang="en-US" sz="2100" i="1"/>
              <a:t>(i-1)</a:t>
            </a:r>
            <a:r>
              <a:rPr lang="en-US" altLang="en-US" sz="2100"/>
              <a:t> </a:t>
            </a:r>
            <a:r>
              <a:rPr lang="en-US" altLang="en-US" sz="2100" i="1"/>
              <a:t>l</a:t>
            </a:r>
            <a:r>
              <a:rPr lang="en-US" altLang="en-US" sz="2100"/>
              <a:t>-mers have been already chosen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/>
              <a:t>CONSENSUS sacrifices optimal solution for speed:  in fact the bulk of the time is actually spent locating the first 2 </a:t>
            </a:r>
            <a:r>
              <a:rPr lang="en-US" altLang="en-US" sz="2100" i="1"/>
              <a:t>l</a:t>
            </a:r>
            <a:r>
              <a:rPr lang="en-US" altLang="en-US" sz="2100"/>
              <a:t>-mers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10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xmlns="" id="{FE80AF85-9DAC-441D-A823-7FF292CFBE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Some Motif Finding Programs</a:t>
            </a: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xmlns="" id="{4BFFB4DB-6E92-4671-BA14-BF17AE19E8C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267200" cy="4530725"/>
          </a:xfrm>
        </p:spPr>
        <p:txBody>
          <a:bodyPr/>
          <a:lstStyle/>
          <a:p>
            <a:pPr eaLnBrk="1" hangingPunct="1"/>
            <a:r>
              <a:rPr lang="en-US" altLang="en-US" b="1"/>
              <a:t>CONSENSUS</a:t>
            </a:r>
          </a:p>
          <a:p>
            <a:pPr eaLnBrk="1" hangingPunct="1">
              <a:buFontTx/>
              <a:buNone/>
            </a:pPr>
            <a:r>
              <a:rPr lang="en-US" altLang="en-US" i="1"/>
              <a:t>	Hertz, Stormo (1989)</a:t>
            </a:r>
          </a:p>
          <a:p>
            <a:pPr eaLnBrk="1" hangingPunct="1"/>
            <a:r>
              <a:rPr lang="en-US" altLang="en-US" b="1"/>
              <a:t>GibbsDNA</a:t>
            </a:r>
          </a:p>
          <a:p>
            <a:pPr eaLnBrk="1" hangingPunct="1">
              <a:buFontTx/>
              <a:buNone/>
            </a:pPr>
            <a:r>
              <a:rPr lang="en-US" altLang="en-US" i="1"/>
              <a:t>	Lawrence et al (1993)</a:t>
            </a:r>
          </a:p>
          <a:p>
            <a:pPr eaLnBrk="1" hangingPunct="1"/>
            <a:r>
              <a:rPr lang="en-US" altLang="en-US" sz="2800" b="1"/>
              <a:t>MEME</a:t>
            </a:r>
            <a:r>
              <a:rPr lang="en-US" altLang="en-US" sz="2800"/>
              <a:t/>
            </a:r>
            <a:br>
              <a:rPr lang="en-US" altLang="en-US" sz="2800"/>
            </a:br>
            <a:r>
              <a:rPr lang="en-US" altLang="en-US" sz="2800" i="1"/>
              <a:t>Bailey, Elkan (</a:t>
            </a:r>
            <a:r>
              <a:rPr lang="en-US" altLang="en-US" sz="2800"/>
              <a:t>1995)</a:t>
            </a:r>
          </a:p>
          <a:p>
            <a:pPr eaLnBrk="1" hangingPunct="1"/>
            <a:r>
              <a:rPr lang="en-US" altLang="en-US" sz="2800" b="1"/>
              <a:t>RandomProjections</a:t>
            </a:r>
            <a:br>
              <a:rPr lang="en-US" altLang="en-US" sz="2800" b="1"/>
            </a:br>
            <a:r>
              <a:rPr lang="en-US" altLang="en-US" sz="2800" i="1"/>
              <a:t>Buhler, Tompa</a:t>
            </a:r>
            <a:r>
              <a:rPr lang="en-US" altLang="en-US" sz="2800"/>
              <a:t> (2002)</a:t>
            </a:r>
          </a:p>
          <a:p>
            <a:pPr eaLnBrk="1" hangingPunct="1">
              <a:buFontTx/>
              <a:buNone/>
            </a:pPr>
            <a:endParaRPr lang="en-US" altLang="en-US" sz="2800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 i="1"/>
          </a:p>
        </p:txBody>
      </p:sp>
      <p:sp>
        <p:nvSpPr>
          <p:cNvPr id="110596" name="Rectangle 4">
            <a:extLst>
              <a:ext uri="{FF2B5EF4-FFF2-40B4-BE49-F238E27FC236}">
                <a16:creationId xmlns:a16="http://schemas.microsoft.com/office/drawing/2014/main" xmlns="" id="{F1FAC1FD-BC12-4674-9F40-2E65A24E2C8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00200"/>
            <a:ext cx="4267200" cy="4530725"/>
          </a:xfrm>
        </p:spPr>
        <p:txBody>
          <a:bodyPr/>
          <a:lstStyle/>
          <a:p>
            <a:pPr eaLnBrk="1" hangingPunct="1"/>
            <a:r>
              <a:rPr lang="en-US" altLang="en-US" sz="2800" b="1"/>
              <a:t>MULTIPROFILER </a:t>
            </a:r>
            <a:r>
              <a:rPr lang="en-US" altLang="en-US" sz="2800" i="1"/>
              <a:t>Keich, Pevzner (2002)</a:t>
            </a:r>
          </a:p>
          <a:p>
            <a:pPr eaLnBrk="1" hangingPunct="1"/>
            <a:r>
              <a:rPr lang="en-US" altLang="en-US" sz="2800" b="1"/>
              <a:t>MITRA</a:t>
            </a:r>
          </a:p>
          <a:p>
            <a:pPr eaLnBrk="1" hangingPunct="1">
              <a:buFontTx/>
              <a:buNone/>
            </a:pPr>
            <a:r>
              <a:rPr lang="en-US" altLang="en-US" sz="2800" i="1"/>
              <a:t>    Eskin, Pevzner (2002)</a:t>
            </a:r>
          </a:p>
          <a:p>
            <a:pPr eaLnBrk="1" hangingPunct="1"/>
            <a:r>
              <a:rPr lang="en-US" altLang="en-US" b="1"/>
              <a:t>Pattern Branching</a:t>
            </a:r>
          </a:p>
          <a:p>
            <a:pPr eaLnBrk="1" hangingPunct="1">
              <a:buFontTx/>
              <a:buNone/>
            </a:pPr>
            <a:r>
              <a:rPr lang="en-US" altLang="en-US" i="1"/>
              <a:t>	Price, Pevzner (2003)</a:t>
            </a:r>
          </a:p>
          <a:p>
            <a:pPr eaLnBrk="1" hangingPunct="1"/>
            <a:r>
              <a:rPr lang="en-US" altLang="en-US" sz="2800" b="1"/>
              <a:t>Sequence Weighting</a:t>
            </a:r>
          </a:p>
          <a:p>
            <a:pPr eaLnBrk="1" hangingPunct="1">
              <a:buFontTx/>
              <a:buNone/>
            </a:pPr>
            <a:r>
              <a:rPr lang="en-US" altLang="en-US" sz="2800"/>
              <a:t>    Chen, Jiang (2006)</a:t>
            </a:r>
          </a:p>
          <a:p>
            <a:pPr eaLnBrk="1" hangingPunct="1"/>
            <a:endParaRPr lang="en-US" altLang="en-US" sz="280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xmlns="" id="{3B9DD898-5D21-4F99-AB6C-5D1A168220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Planted Motif Challenge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xmlns="" id="{9B97CDB3-C79A-4E4F-86CF-9A2D224233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114800"/>
          </a:xfrm>
        </p:spPr>
        <p:txBody>
          <a:bodyPr/>
          <a:lstStyle/>
          <a:p>
            <a:pPr eaLnBrk="1" hangingPunct="1"/>
            <a:r>
              <a:rPr lang="en-US" altLang="en-US"/>
              <a:t>Input:</a:t>
            </a:r>
          </a:p>
          <a:p>
            <a:pPr marL="742950" lvl="1" indent="-285750" eaLnBrk="1" hangingPunct="1"/>
            <a:r>
              <a:rPr lang="en-US" altLang="en-US" i="1"/>
              <a:t>n</a:t>
            </a:r>
            <a:r>
              <a:rPr lang="en-US" altLang="en-US"/>
              <a:t> (promoter) sequences of length </a:t>
            </a:r>
            <a:r>
              <a:rPr lang="en-US" altLang="en-US" i="1"/>
              <a:t>m</a:t>
            </a:r>
            <a:r>
              <a:rPr lang="en-US" altLang="en-US"/>
              <a:t> each. </a:t>
            </a:r>
          </a:p>
          <a:p>
            <a:pPr marL="742950" lvl="1" indent="-285750" eaLnBrk="1" hangingPunct="1"/>
            <a:endParaRPr lang="en-US" altLang="en-US"/>
          </a:p>
          <a:p>
            <a:pPr eaLnBrk="1" hangingPunct="1"/>
            <a:r>
              <a:rPr lang="en-US" altLang="en-US"/>
              <a:t>Output: </a:t>
            </a:r>
          </a:p>
          <a:p>
            <a:pPr marL="742950" lvl="1" indent="-285750" eaLnBrk="1" hangingPunct="1"/>
            <a:r>
              <a:rPr lang="en-US" altLang="en-US"/>
              <a:t>Motif </a:t>
            </a:r>
            <a:r>
              <a:rPr lang="en-US" altLang="en-US" i="1"/>
              <a:t>M</a:t>
            </a:r>
            <a:r>
              <a:rPr lang="en-US" altLang="en-US"/>
              <a:t>, of length </a:t>
            </a:r>
            <a:r>
              <a:rPr lang="en-US" altLang="en-US" i="1"/>
              <a:t>l</a:t>
            </a:r>
          </a:p>
          <a:p>
            <a:pPr marL="742950" lvl="1" indent="-285750" eaLnBrk="1" hangingPunct="1"/>
            <a:r>
              <a:rPr lang="en-US" altLang="en-US"/>
              <a:t>Motif occurrences in each sequence having a Hamming distance of at most </a:t>
            </a:r>
            <a:r>
              <a:rPr lang="en-US" altLang="en-US" i="1"/>
              <a:t>d </a:t>
            </a:r>
            <a:r>
              <a:rPr lang="en-US" altLang="en-US"/>
              <a:t>from</a:t>
            </a:r>
            <a:r>
              <a:rPr lang="en-US" altLang="en-US" i="1"/>
              <a:t> M </a:t>
            </a:r>
            <a:endParaRPr lang="en-US" altLang="en-US"/>
          </a:p>
          <a:p>
            <a:pPr marL="742950" lvl="1" indent="-285750" eaLnBrk="1" hangingPunct="1"/>
            <a:endParaRPr lang="en-US" altLang="en-US"/>
          </a:p>
          <a:p>
            <a:pPr marL="742950" lvl="1" indent="-285750"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xmlns="" id="{2BF5ED83-2B3B-4BE6-A295-C308679F05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to proceed?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xmlns="" id="{6D844FFC-9EAD-456C-B360-46A1897731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600"/>
              <a:t>Exhaustive search?  </a:t>
            </a:r>
            <a:r>
              <a:rPr lang="en-US" altLang="en-US" sz="2600">
                <a:solidFill>
                  <a:srgbClr val="6600CC"/>
                </a:solidFill>
              </a:rPr>
              <a:t>Go over each </a:t>
            </a:r>
            <a:r>
              <a:rPr lang="en-US" altLang="en-US" sz="2600" i="1">
                <a:solidFill>
                  <a:srgbClr val="6600CC"/>
                </a:solidFill>
              </a:rPr>
              <a:t>l</a:t>
            </a:r>
            <a:r>
              <a:rPr lang="en-US" altLang="en-US" sz="2600">
                <a:solidFill>
                  <a:srgbClr val="6600CC"/>
                </a:solidFill>
              </a:rPr>
              <a:t>-substring, and consider its d-mutations.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600"/>
          </a:p>
          <a:p>
            <a:pPr eaLnBrk="1" hangingPunct="1">
              <a:lnSpc>
                <a:spcPct val="80000"/>
              </a:lnSpc>
            </a:pPr>
            <a:endParaRPr lang="en-US" altLang="en-US" sz="2600"/>
          </a:p>
          <a:p>
            <a:pPr eaLnBrk="1" hangingPunct="1">
              <a:lnSpc>
                <a:spcPct val="80000"/>
              </a:lnSpc>
            </a:pPr>
            <a:endParaRPr lang="en-US" altLang="en-US" sz="2600"/>
          </a:p>
          <a:p>
            <a:pPr eaLnBrk="1" hangingPunct="1">
              <a:lnSpc>
                <a:spcPct val="80000"/>
              </a:lnSpc>
            </a:pPr>
            <a:endParaRPr lang="en-US" altLang="en-US" sz="2600"/>
          </a:p>
          <a:p>
            <a:pPr eaLnBrk="1" hangingPunct="1">
              <a:lnSpc>
                <a:spcPct val="80000"/>
              </a:lnSpc>
            </a:pPr>
            <a:endParaRPr lang="en-US" altLang="en-US" sz="2600"/>
          </a:p>
          <a:p>
            <a:pPr eaLnBrk="1" hangingPunct="1">
              <a:lnSpc>
                <a:spcPct val="80000"/>
              </a:lnSpc>
            </a:pPr>
            <a:endParaRPr lang="en-US" altLang="en-US" sz="2600"/>
          </a:p>
          <a:p>
            <a:pPr eaLnBrk="1" hangingPunct="1">
              <a:lnSpc>
                <a:spcPct val="80000"/>
              </a:lnSpc>
            </a:pPr>
            <a:endParaRPr lang="en-US" altLang="en-US" sz="2600"/>
          </a:p>
          <a:p>
            <a:pPr eaLnBrk="1" hangingPunct="1">
              <a:lnSpc>
                <a:spcPct val="80000"/>
              </a:lnSpc>
            </a:pPr>
            <a:endParaRPr lang="en-US" altLang="en-US" sz="2600"/>
          </a:p>
          <a:p>
            <a:pPr eaLnBrk="1" hangingPunct="1">
              <a:lnSpc>
                <a:spcPct val="80000"/>
              </a:lnSpc>
            </a:pPr>
            <a:r>
              <a:rPr lang="en-US" altLang="en-US" sz="2600"/>
              <a:t>Running time is high</a:t>
            </a:r>
          </a:p>
          <a:p>
            <a:pPr marL="742950" lvl="1" indent="-285750" eaLnBrk="1" hangingPunct="1">
              <a:lnSpc>
                <a:spcPct val="80000"/>
              </a:lnSpc>
            </a:pPr>
            <a:endParaRPr lang="en-US" altLang="en-US" sz="2200"/>
          </a:p>
        </p:txBody>
      </p:sp>
      <p:pic>
        <p:nvPicPr>
          <p:cNvPr id="112644" name="Picture 4">
            <a:extLst>
              <a:ext uri="{FF2B5EF4-FFF2-40B4-BE49-F238E27FC236}">
                <a16:creationId xmlns:a16="http://schemas.microsoft.com/office/drawing/2014/main" xmlns="" id="{F8244E2B-68B5-4422-A7E8-661E6BB6D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867568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237" name="Rectangle 5">
            <a:extLst>
              <a:ext uri="{FF2B5EF4-FFF2-40B4-BE49-F238E27FC236}">
                <a16:creationId xmlns:a16="http://schemas.microsoft.com/office/drawing/2014/main" xmlns="" id="{33F0A993-A338-4A64-8F90-C138947E0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90800"/>
            <a:ext cx="1600200" cy="304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3238" name="Rectangle 6">
            <a:extLst>
              <a:ext uri="{FF2B5EF4-FFF2-40B4-BE49-F238E27FC236}">
                <a16:creationId xmlns:a16="http://schemas.microsoft.com/office/drawing/2014/main" xmlns="" id="{4AA2CE00-25A8-43C7-8A2A-7D16FBA4A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590800"/>
            <a:ext cx="1600200" cy="304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3239" name="Rectangle 7">
            <a:extLst>
              <a:ext uri="{FF2B5EF4-FFF2-40B4-BE49-F238E27FC236}">
                <a16:creationId xmlns:a16="http://schemas.microsoft.com/office/drawing/2014/main" xmlns="" id="{9D452D98-C189-4380-8613-2C974A3B1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590800"/>
            <a:ext cx="1600200" cy="304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3240" name="Rectangle 8">
            <a:extLst>
              <a:ext uri="{FF2B5EF4-FFF2-40B4-BE49-F238E27FC236}">
                <a16:creationId xmlns:a16="http://schemas.microsoft.com/office/drawing/2014/main" xmlns="" id="{EFFCD77F-9262-478A-BE6D-71F6FD615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590800"/>
            <a:ext cx="1600200" cy="304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3241" name="Rectangle 9">
            <a:extLst>
              <a:ext uri="{FF2B5EF4-FFF2-40B4-BE49-F238E27FC236}">
                <a16:creationId xmlns:a16="http://schemas.microsoft.com/office/drawing/2014/main" xmlns="" id="{BA739957-327E-4EC0-852D-1C11001B6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590800"/>
            <a:ext cx="1600200" cy="304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3242" name="Rectangle 10">
            <a:extLst>
              <a:ext uri="{FF2B5EF4-FFF2-40B4-BE49-F238E27FC236}">
                <a16:creationId xmlns:a16="http://schemas.microsoft.com/office/drawing/2014/main" xmlns="" id="{25F88420-69A2-44C5-9D73-8FD015807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590800"/>
            <a:ext cx="1600200" cy="304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7" grpId="0" animBg="1"/>
      <p:bldP spid="223238" grpId="0" animBg="1"/>
      <p:bldP spid="223239" grpId="0" animBg="1"/>
      <p:bldP spid="223240" grpId="0" animBg="1"/>
      <p:bldP spid="223241" grpId="0" animBg="1"/>
      <p:bldP spid="223242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xmlns="" id="{3C0A8F26-A352-462B-AC25-6AE8DE6349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to search a motif space?</a:t>
            </a:r>
          </a:p>
        </p:txBody>
      </p:sp>
      <p:pic>
        <p:nvPicPr>
          <p:cNvPr id="113667" name="Picture 3">
            <a:extLst>
              <a:ext uri="{FF2B5EF4-FFF2-40B4-BE49-F238E27FC236}">
                <a16:creationId xmlns:a16="http://schemas.microsoft.com/office/drawing/2014/main" xmlns="" id="{99BEB0AC-A13A-4159-9B9A-C20624DAE8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057400"/>
            <a:ext cx="5589588" cy="3886200"/>
          </a:xfrm>
        </p:spPr>
      </p:pic>
      <p:sp>
        <p:nvSpPr>
          <p:cNvPr id="113668" name="Text Box 4">
            <a:extLst>
              <a:ext uri="{FF2B5EF4-FFF2-40B4-BE49-F238E27FC236}">
                <a16:creationId xmlns:a16="http://schemas.microsoft.com/office/drawing/2014/main" xmlns="" id="{7A83A1DB-D1FA-4AB7-871D-5E929D1D0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6013" y="2662238"/>
            <a:ext cx="2667000" cy="212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" panose="02020603050405020304" pitchFamily="18" charset="0"/>
              </a:rPr>
              <a:t>Start from random candidate motifs (</a:t>
            </a:r>
            <a:r>
              <a:rPr lang="en-US" altLang="en-US" sz="2400" b="1">
                <a:latin typeface="Times" panose="02020603050405020304" pitchFamily="18" charset="0"/>
              </a:rPr>
              <a:t>seeds</a:t>
            </a:r>
            <a:r>
              <a:rPr lang="en-US" altLang="en-US" sz="2400">
                <a:latin typeface="Times" panose="02020603050405020304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latin typeface="Times" panose="02020603050405020304" pitchFamily="18" charset="0"/>
              </a:rPr>
              <a:t>Search motif space for the star</a:t>
            </a:r>
          </a:p>
        </p:txBody>
      </p:sp>
    </p:spTree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xmlns="" id="{543D08CE-4117-48F3-B56B-F89B53C777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Search small neighborhoods</a:t>
            </a:r>
          </a:p>
        </p:txBody>
      </p:sp>
      <p:pic>
        <p:nvPicPr>
          <p:cNvPr id="114691" name="Picture 3">
            <a:extLst>
              <a:ext uri="{FF2B5EF4-FFF2-40B4-BE49-F238E27FC236}">
                <a16:creationId xmlns:a16="http://schemas.microsoft.com/office/drawing/2014/main" xmlns="" id="{C431FD54-9AF5-4901-8FF0-EAD609148F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850" y="1524000"/>
            <a:ext cx="5691188" cy="4530725"/>
          </a:xfrm>
        </p:spPr>
      </p:pic>
      <p:pic>
        <p:nvPicPr>
          <p:cNvPr id="114692" name="Picture 1">
            <a:extLst>
              <a:ext uri="{FF2B5EF4-FFF2-40B4-BE49-F238E27FC236}">
                <a16:creationId xmlns:a16="http://schemas.microsoft.com/office/drawing/2014/main" xmlns="" id="{B3A1965D-D3EC-40D0-864E-E7A3357D9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192338"/>
            <a:ext cx="20574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xmlns="" id="{CB3731F4-D957-4B87-85C1-8678E05074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Exhaustive local search</a:t>
            </a:r>
          </a:p>
        </p:txBody>
      </p:sp>
      <p:pic>
        <p:nvPicPr>
          <p:cNvPr id="115715" name="Picture 3">
            <a:extLst>
              <a:ext uri="{FF2B5EF4-FFF2-40B4-BE49-F238E27FC236}">
                <a16:creationId xmlns:a16="http://schemas.microsoft.com/office/drawing/2014/main" xmlns="" id="{46D7A7A8-3BC7-4F91-ADDB-E69D667FA94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5656263" cy="4530725"/>
          </a:xfrm>
        </p:spPr>
      </p:pic>
      <p:sp>
        <p:nvSpPr>
          <p:cNvPr id="115716" name="Text Box 4">
            <a:extLst>
              <a:ext uri="{FF2B5EF4-FFF2-40B4-BE49-F238E27FC236}">
                <a16:creationId xmlns:a16="http://schemas.microsoft.com/office/drawing/2014/main" xmlns="" id="{A0F44129-159B-4DFE-A62C-2F74EA19D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276600"/>
            <a:ext cx="2514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" panose="02020603050405020304" pitchFamily="18" charset="0"/>
              </a:rPr>
              <a:t>A lot of work, most of it unecessary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xmlns="" id="{E7AE4165-FFEA-4D75-863B-D91FD50424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Best Neighbor (of PatternBranching)</a:t>
            </a:r>
          </a:p>
        </p:txBody>
      </p:sp>
      <p:pic>
        <p:nvPicPr>
          <p:cNvPr id="116739" name="Picture 3">
            <a:extLst>
              <a:ext uri="{FF2B5EF4-FFF2-40B4-BE49-F238E27FC236}">
                <a16:creationId xmlns:a16="http://schemas.microsoft.com/office/drawing/2014/main" xmlns="" id="{75425058-47DD-4905-A1E6-B189241EDC8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600200"/>
            <a:ext cx="5476875" cy="4530725"/>
          </a:xfrm>
        </p:spPr>
      </p:pic>
      <p:sp>
        <p:nvSpPr>
          <p:cNvPr id="116740" name="Text Box 4">
            <a:extLst>
              <a:ext uri="{FF2B5EF4-FFF2-40B4-BE49-F238E27FC236}">
                <a16:creationId xmlns:a16="http://schemas.microsoft.com/office/drawing/2014/main" xmlns="" id="{A89E7FD3-D6D0-4A8B-823B-9F00075B7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804988"/>
            <a:ext cx="3124200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Times" panose="02020603050405020304" pitchFamily="18" charset="0"/>
              </a:rPr>
              <a:t>Branch from the seed strings (motifs)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latin typeface="Times" panose="02020603050405020304" pitchFamily="18" charset="0"/>
              </a:rPr>
              <a:t>Find best neighbor –   of the highest score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latin typeface="Times" panose="02020603050405020304" pitchFamily="18" charset="0"/>
              </a:rPr>
              <a:t>Don’t consider  branches leading to scores not as good as the best score so far (called </a:t>
            </a:r>
            <a:r>
              <a:rPr lang="en-US" altLang="en-US" sz="2000">
                <a:solidFill>
                  <a:srgbClr val="FF3300"/>
                </a:solidFill>
                <a:latin typeface="Times" panose="02020603050405020304" pitchFamily="18" charset="0"/>
              </a:rPr>
              <a:t>Hill Climbing</a:t>
            </a:r>
            <a:r>
              <a:rPr lang="en-US" altLang="en-US" sz="2400">
                <a:latin typeface="Times" panose="02020603050405020304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endParaRPr lang="en-US" altLang="en-US" sz="2400">
              <a:latin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6DFE9C1A-2F54-41E8-9E44-ABC6CEC0B4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Regulatory Proteins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50BB1554-660A-493B-9A98-443D6A195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600" dirty="0"/>
              <a:t>Gene X encodes a regulatory protein, a.k.a.  a </a:t>
            </a:r>
            <a:r>
              <a:rPr lang="en-US" altLang="en-US" sz="2600" b="1" i="1" dirty="0">
                <a:solidFill>
                  <a:srgbClr val="FF0000"/>
                </a:solidFill>
              </a:rPr>
              <a:t>transcription factor</a:t>
            </a:r>
            <a:r>
              <a:rPr lang="en-US" altLang="en-US" sz="2600" i="1" dirty="0">
                <a:solidFill>
                  <a:srgbClr val="FF0000"/>
                </a:solidFill>
              </a:rPr>
              <a:t> </a:t>
            </a:r>
            <a:r>
              <a:rPr lang="en-US" altLang="en-US" sz="2600" dirty="0">
                <a:solidFill>
                  <a:srgbClr val="FF0000"/>
                </a:solidFill>
              </a:rPr>
              <a:t>(TF)</a:t>
            </a:r>
          </a:p>
          <a:p>
            <a:pPr eaLnBrk="1" hangingPunct="1">
              <a:lnSpc>
                <a:spcPct val="80000"/>
              </a:lnSpc>
            </a:pPr>
            <a:endParaRPr lang="en-US" altLang="en-US" sz="2600" i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/>
              <a:t>The 20 unexpressed genes rely on gene X’s TF    (or simply TF X) to induce transcription</a:t>
            </a:r>
          </a:p>
          <a:p>
            <a:pPr eaLnBrk="1" hangingPunct="1">
              <a:lnSpc>
                <a:spcPct val="80000"/>
              </a:lnSpc>
            </a:pPr>
            <a:endParaRPr lang="en-US" altLang="en-US" sz="26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/>
              <a:t>A single TF may regulate multiple genes </a:t>
            </a:r>
          </a:p>
          <a:p>
            <a:pPr eaLnBrk="1" hangingPunct="1">
              <a:lnSpc>
                <a:spcPct val="80000"/>
              </a:lnSpc>
            </a:pPr>
            <a:endParaRPr lang="en-US" altLang="en-US" sz="2600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xmlns="" id="{10336F4C-61FF-487B-A7AD-DA9E3E982A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Scoring</a:t>
            </a: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xmlns="" id="{E2BA451A-9F0C-40D1-BDC4-17E16A176D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Geneva" charset="0"/>
              </a:rPr>
              <a:t>PatternBranching uses total distance score (</a:t>
            </a:r>
            <a:r>
              <a:rPr lang="en-US" altLang="en-US" sz="2000">
                <a:solidFill>
                  <a:srgbClr val="6600CC"/>
                </a:solidFill>
                <a:latin typeface="Geneva" charset="0"/>
              </a:rPr>
              <a:t>as in Median String Search</a:t>
            </a:r>
            <a:r>
              <a:rPr lang="en-US" altLang="en-US" sz="2000">
                <a:solidFill>
                  <a:srgbClr val="000000"/>
                </a:solidFill>
                <a:latin typeface="Geneva" charset="0"/>
              </a:rPr>
              <a:t>)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Geneva" charset="0"/>
              </a:rPr>
              <a:t>For each sequence </a:t>
            </a:r>
            <a:r>
              <a:rPr lang="en-US" altLang="en-US" sz="2000" i="1">
                <a:solidFill>
                  <a:srgbClr val="000000"/>
                </a:solidFill>
                <a:latin typeface="Geneva" charset="0"/>
              </a:rPr>
              <a:t>S</a:t>
            </a:r>
            <a:r>
              <a:rPr lang="en-US" altLang="en-US" sz="1600" i="1" baseline="-25000">
                <a:solidFill>
                  <a:srgbClr val="000000"/>
                </a:solidFill>
                <a:latin typeface="Geneva" charset="0"/>
              </a:rPr>
              <a:t>i</a:t>
            </a:r>
            <a:r>
              <a:rPr lang="en-US" altLang="en-US" sz="1600">
                <a:solidFill>
                  <a:srgbClr val="000000"/>
                </a:solidFill>
                <a:latin typeface="Geneva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Geneva" charset="0"/>
              </a:rPr>
              <a:t>in the sample (</a:t>
            </a:r>
            <a:r>
              <a:rPr lang="en-US" altLang="en-US" sz="2000" b="1">
                <a:solidFill>
                  <a:srgbClr val="000000"/>
                </a:solidFill>
                <a:latin typeface="Geneva" charset="0"/>
              </a:rPr>
              <a:t>DNA</a:t>
            </a:r>
            <a:r>
              <a:rPr lang="en-US" altLang="en-US" sz="2000">
                <a:solidFill>
                  <a:srgbClr val="000000"/>
                </a:solidFill>
                <a:latin typeface="Geneva" charset="0"/>
              </a:rPr>
              <a:t>) </a:t>
            </a:r>
            <a:r>
              <a:rPr lang="en-US" altLang="en-US" sz="2000" i="1">
                <a:solidFill>
                  <a:srgbClr val="000000"/>
                </a:solidFill>
                <a:latin typeface="Geneva" charset="0"/>
              </a:rPr>
              <a:t>S = {S</a:t>
            </a:r>
            <a:r>
              <a:rPr lang="en-US" altLang="en-US" sz="1600" i="1" baseline="-25000">
                <a:solidFill>
                  <a:srgbClr val="000000"/>
                </a:solidFill>
                <a:latin typeface="Geneva" charset="0"/>
              </a:rPr>
              <a:t>1</a:t>
            </a:r>
            <a:r>
              <a:rPr lang="en-US" altLang="en-US" sz="2000" i="1">
                <a:solidFill>
                  <a:srgbClr val="000000"/>
                </a:solidFill>
                <a:latin typeface="Geneva" charset="0"/>
              </a:rPr>
              <a:t>, . . . , S</a:t>
            </a:r>
            <a:r>
              <a:rPr lang="en-US" altLang="en-US" sz="1600" i="1" baseline="-25000">
                <a:solidFill>
                  <a:srgbClr val="000000"/>
                </a:solidFill>
                <a:latin typeface="Geneva" charset="0"/>
              </a:rPr>
              <a:t>t</a:t>
            </a:r>
            <a:r>
              <a:rPr lang="en-US" altLang="en-US" sz="2000" i="1">
                <a:solidFill>
                  <a:srgbClr val="000000"/>
                </a:solidFill>
                <a:latin typeface="Geneva" charset="0"/>
              </a:rPr>
              <a:t>},</a:t>
            </a:r>
            <a:r>
              <a:rPr lang="en-US" altLang="en-US" sz="2000">
                <a:solidFill>
                  <a:srgbClr val="000000"/>
                </a:solidFill>
                <a:latin typeface="Geneva" charset="0"/>
              </a:rPr>
              <a:t>  let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Geneva" charset="0"/>
              </a:rPr>
              <a:t>			</a:t>
            </a:r>
            <a:r>
              <a:rPr lang="en-US" altLang="en-US" sz="2000" i="1">
                <a:solidFill>
                  <a:srgbClr val="000000"/>
                </a:solidFill>
                <a:latin typeface="Geneva" charset="0"/>
              </a:rPr>
              <a:t>d(A, S</a:t>
            </a:r>
            <a:r>
              <a:rPr lang="en-US" altLang="en-US" sz="1600" i="1" baseline="-25000">
                <a:solidFill>
                  <a:srgbClr val="000000"/>
                </a:solidFill>
                <a:latin typeface="Geneva" charset="0"/>
              </a:rPr>
              <a:t>i</a:t>
            </a:r>
            <a:r>
              <a:rPr lang="en-US" altLang="en-US" sz="2000" i="1">
                <a:solidFill>
                  <a:srgbClr val="000000"/>
                </a:solidFill>
                <a:latin typeface="Geneva" charset="0"/>
              </a:rPr>
              <a:t>) = min{d(A, P) | P </a:t>
            </a:r>
            <a:r>
              <a:rPr lang="en-US" altLang="en-US" sz="2000" i="1">
                <a:solidFill>
                  <a:srgbClr val="000000"/>
                </a:solidFill>
                <a:latin typeface="Geneva" charset="0"/>
                <a:sym typeface="Symbol" panose="05050102010706020507" pitchFamily="18" charset="2"/>
              </a:rPr>
              <a:t></a:t>
            </a:r>
            <a:r>
              <a:rPr lang="en-US" altLang="en-US" sz="2000" i="1">
                <a:solidFill>
                  <a:srgbClr val="000000"/>
                </a:solidFill>
                <a:latin typeface="Geneva" charset="0"/>
              </a:rPr>
              <a:t> S</a:t>
            </a:r>
            <a:r>
              <a:rPr lang="en-US" altLang="en-US" sz="1600" i="1" baseline="-25000">
                <a:solidFill>
                  <a:srgbClr val="000000"/>
                </a:solidFill>
                <a:latin typeface="Geneva" charset="0"/>
              </a:rPr>
              <a:t>i</a:t>
            </a:r>
            <a:r>
              <a:rPr lang="en-US" altLang="en-US" sz="2000" i="1">
                <a:solidFill>
                  <a:srgbClr val="000000"/>
                </a:solidFill>
                <a:latin typeface="Geneva" charset="0"/>
              </a:rPr>
              <a:t>, |P| = |A|}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Geneva" charset="0"/>
              </a:rPr>
              <a:t>Then the total distance of A from the sample is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Geneva" charset="0"/>
              </a:rPr>
              <a:t>			</a:t>
            </a:r>
            <a:r>
              <a:rPr lang="en-US" altLang="en-US" sz="2000" i="1">
                <a:solidFill>
                  <a:srgbClr val="000000"/>
                </a:solidFill>
                <a:latin typeface="Geneva" charset="0"/>
              </a:rPr>
              <a:t>d(A, S) = ∑</a:t>
            </a:r>
            <a:r>
              <a:rPr lang="en-US" altLang="en-US" sz="1600" i="1">
                <a:solidFill>
                  <a:srgbClr val="000000"/>
                </a:solidFill>
                <a:latin typeface="Geneva" charset="0"/>
              </a:rPr>
              <a:t> </a:t>
            </a:r>
            <a:r>
              <a:rPr lang="en-US" altLang="en-US" sz="2000" i="1">
                <a:solidFill>
                  <a:srgbClr val="000000"/>
                </a:solidFill>
                <a:latin typeface="Geneva" charset="0"/>
              </a:rPr>
              <a:t>d(A, S</a:t>
            </a:r>
            <a:r>
              <a:rPr lang="en-US" altLang="en-US" sz="1600" i="1" baseline="-25000">
                <a:solidFill>
                  <a:srgbClr val="000000"/>
                </a:solidFill>
                <a:latin typeface="Geneva" charset="0"/>
              </a:rPr>
              <a:t>i</a:t>
            </a:r>
            <a:r>
              <a:rPr lang="en-US" altLang="en-US" sz="2000" i="1">
                <a:solidFill>
                  <a:srgbClr val="000000"/>
                </a:solidFill>
                <a:latin typeface="Geneva" charset="0"/>
              </a:rPr>
              <a:t>), S</a:t>
            </a:r>
            <a:r>
              <a:rPr lang="en-US" altLang="en-US" sz="1200" i="1">
                <a:solidFill>
                  <a:srgbClr val="000000"/>
                </a:solidFill>
                <a:latin typeface="Geneva" charset="0"/>
              </a:rPr>
              <a:t>i</a:t>
            </a:r>
            <a:r>
              <a:rPr lang="en-US" altLang="en-US" sz="2000" i="1">
                <a:solidFill>
                  <a:srgbClr val="000000"/>
                </a:solidFill>
                <a:latin typeface="Geneva" charset="0"/>
              </a:rPr>
              <a:t> </a:t>
            </a:r>
            <a:r>
              <a:rPr lang="en-US" altLang="en-US" sz="2000" i="1">
                <a:solidFill>
                  <a:srgbClr val="000000"/>
                </a:solidFill>
                <a:latin typeface="Geneva" charset="0"/>
                <a:sym typeface="Symbol" panose="05050102010706020507" pitchFamily="18" charset="2"/>
              </a:rPr>
              <a:t></a:t>
            </a:r>
            <a:r>
              <a:rPr lang="en-US" altLang="en-US" sz="2000" i="1">
                <a:solidFill>
                  <a:srgbClr val="000000"/>
                </a:solidFill>
                <a:latin typeface="Geneva" charset="0"/>
              </a:rPr>
              <a:t> S</a:t>
            </a:r>
            <a:r>
              <a:rPr lang="en-US" altLang="en-US" sz="1600" i="1">
                <a:solidFill>
                  <a:srgbClr val="000000"/>
                </a:solidFill>
                <a:latin typeface="Geneva" charset="0"/>
              </a:rPr>
              <a:t> </a:t>
            </a:r>
            <a:endParaRPr lang="en-US" altLang="en-US" sz="2000" i="1">
              <a:solidFill>
                <a:srgbClr val="000000"/>
              </a:solidFill>
              <a:latin typeface="Geneva" charset="0"/>
            </a:endParaRPr>
          </a:p>
          <a:p>
            <a:pPr eaLnBrk="1" hangingPunct="1">
              <a:buFontTx/>
              <a:buNone/>
            </a:pPr>
            <a:endParaRPr lang="en-US" altLang="en-US" sz="2000" i="1">
              <a:solidFill>
                <a:srgbClr val="000000"/>
              </a:solidFill>
              <a:latin typeface="Geneva" charset="0"/>
            </a:endParaRP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Geneva" charset="0"/>
              </a:rPr>
              <a:t>For a pattern </a:t>
            </a:r>
            <a:r>
              <a:rPr lang="en-US" altLang="en-US" sz="2000" i="1">
                <a:solidFill>
                  <a:srgbClr val="000000"/>
                </a:solidFill>
                <a:latin typeface="Geneva" charset="0"/>
              </a:rPr>
              <a:t>A</a:t>
            </a:r>
            <a:r>
              <a:rPr lang="en-US" altLang="en-US" sz="2000">
                <a:solidFill>
                  <a:srgbClr val="000000"/>
                </a:solidFill>
                <a:latin typeface="Geneva" charset="0"/>
              </a:rPr>
              <a:t>, let </a:t>
            </a:r>
            <a:r>
              <a:rPr lang="en-US" altLang="en-US" sz="2000" i="1">
                <a:solidFill>
                  <a:srgbClr val="000000"/>
                </a:solidFill>
                <a:latin typeface="Geneva" charset="0"/>
              </a:rPr>
              <a:t>D</a:t>
            </a:r>
            <a:r>
              <a:rPr lang="en-US" altLang="en-US" sz="1600" i="1">
                <a:solidFill>
                  <a:srgbClr val="000000"/>
                </a:solidFill>
                <a:latin typeface="Geneva" charset="0"/>
              </a:rPr>
              <a:t>=Neighbor</a:t>
            </a:r>
            <a:r>
              <a:rPr lang="en-US" altLang="en-US" sz="2000" i="1">
                <a:solidFill>
                  <a:srgbClr val="000000"/>
                </a:solidFill>
                <a:latin typeface="Geneva" charset="0"/>
              </a:rPr>
              <a:t>(A)</a:t>
            </a:r>
            <a:r>
              <a:rPr lang="en-US" altLang="en-US" sz="2000">
                <a:solidFill>
                  <a:srgbClr val="000000"/>
                </a:solidFill>
                <a:latin typeface="Geneva" charset="0"/>
              </a:rPr>
              <a:t> be the set of patterns that differ from </a:t>
            </a:r>
            <a:r>
              <a:rPr lang="en-US" altLang="en-US" sz="2000" i="1">
                <a:solidFill>
                  <a:srgbClr val="000000"/>
                </a:solidFill>
                <a:latin typeface="Geneva" charset="0"/>
              </a:rPr>
              <a:t>A</a:t>
            </a:r>
            <a:r>
              <a:rPr lang="en-US" altLang="en-US" sz="2000">
                <a:solidFill>
                  <a:srgbClr val="000000"/>
                </a:solidFill>
                <a:latin typeface="Geneva" charset="0"/>
              </a:rPr>
              <a:t> in exactly 1 position. For convenience, add A to </a:t>
            </a:r>
            <a:r>
              <a:rPr lang="en-US" altLang="en-US" sz="2000" i="1">
                <a:solidFill>
                  <a:srgbClr val="000000"/>
                </a:solidFill>
                <a:latin typeface="Geneva" charset="0"/>
              </a:rPr>
              <a:t>Neighbor(A).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Geneva" charset="0"/>
              </a:rPr>
              <a:t>We define </a:t>
            </a:r>
            <a:r>
              <a:rPr lang="en-US" altLang="en-US" sz="2000" i="1">
                <a:solidFill>
                  <a:srgbClr val="000000"/>
                </a:solidFill>
                <a:latin typeface="Geneva" charset="0"/>
              </a:rPr>
              <a:t>BestNeighbor(A)</a:t>
            </a:r>
            <a:r>
              <a:rPr lang="en-US" altLang="en-US" sz="2000">
                <a:solidFill>
                  <a:srgbClr val="000000"/>
                </a:solidFill>
                <a:latin typeface="Geneva" charset="0"/>
              </a:rPr>
              <a:t> as the pattern </a:t>
            </a:r>
            <a:r>
              <a:rPr lang="en-US" altLang="en-US" sz="2000" i="1">
                <a:solidFill>
                  <a:srgbClr val="000000"/>
                </a:solidFill>
                <a:latin typeface="Geneva" charset="0"/>
              </a:rPr>
              <a:t>B </a:t>
            </a:r>
            <a:r>
              <a:rPr lang="en-US" altLang="en-US" sz="2000" i="1">
                <a:solidFill>
                  <a:srgbClr val="000000"/>
                </a:solidFill>
                <a:latin typeface="Geneva" charset="0"/>
                <a:sym typeface="Symbol" panose="05050102010706020507" pitchFamily="18" charset="2"/>
              </a:rPr>
              <a:t></a:t>
            </a:r>
            <a:r>
              <a:rPr lang="en-US" altLang="en-US" sz="2000" i="1">
                <a:solidFill>
                  <a:srgbClr val="000000"/>
                </a:solidFill>
                <a:latin typeface="Geneva" charset="0"/>
              </a:rPr>
              <a:t> D</a:t>
            </a:r>
            <a:r>
              <a:rPr lang="en-US" altLang="en-US" sz="1600" i="1">
                <a:solidFill>
                  <a:srgbClr val="000000"/>
                </a:solidFill>
                <a:latin typeface="Geneva" charset="0"/>
              </a:rPr>
              <a:t>=Neighbor</a:t>
            </a:r>
            <a:r>
              <a:rPr lang="en-US" altLang="en-US" sz="2000" i="1">
                <a:solidFill>
                  <a:srgbClr val="000000"/>
                </a:solidFill>
                <a:latin typeface="Geneva" charset="0"/>
              </a:rPr>
              <a:t>(A)</a:t>
            </a:r>
            <a:r>
              <a:rPr lang="en-US" altLang="en-US" sz="2000">
                <a:solidFill>
                  <a:srgbClr val="000000"/>
                </a:solidFill>
                <a:latin typeface="Geneva" charset="0"/>
              </a:rPr>
              <a:t> with lowest total distance </a:t>
            </a:r>
            <a:r>
              <a:rPr lang="en-US" altLang="en-US" sz="2000" i="1">
                <a:solidFill>
                  <a:srgbClr val="000000"/>
                </a:solidFill>
                <a:latin typeface="Geneva" charset="0"/>
              </a:rPr>
              <a:t>d(B, S).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xmlns="" id="{C6978BAB-0DAB-408D-917E-D7CEB1319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PatternBranching Algorithm</a:t>
            </a:r>
          </a:p>
        </p:txBody>
      </p:sp>
      <p:pic>
        <p:nvPicPr>
          <p:cNvPr id="118787" name="Picture 3">
            <a:extLst>
              <a:ext uri="{FF2B5EF4-FFF2-40B4-BE49-F238E27FC236}">
                <a16:creationId xmlns:a16="http://schemas.microsoft.com/office/drawing/2014/main" xmlns="" id="{F07232A4-0414-4FCE-AA73-836AFFA63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6019800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xmlns="" id="{152C950D-AFE9-4552-A143-2385897CAB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PatternBranching Performance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xmlns="" id="{165CCBC9-DE3F-4F3F-9C9A-573058E164D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7772400" cy="4419600"/>
          </a:xfrm>
        </p:spPr>
        <p:txBody>
          <a:bodyPr/>
          <a:lstStyle/>
          <a:p>
            <a:pPr eaLnBrk="1" hangingPunct="1"/>
            <a:r>
              <a:rPr lang="en-US" altLang="en-US" sz="2600"/>
              <a:t>PatternBranching is faster than other pattern-based algorithms</a:t>
            </a:r>
          </a:p>
          <a:p>
            <a:pPr eaLnBrk="1" hangingPunct="1"/>
            <a:r>
              <a:rPr lang="en-US" altLang="en-US" sz="2600"/>
              <a:t>Motif Challenge Problem: </a:t>
            </a:r>
          </a:p>
          <a:p>
            <a:pPr marL="742950" lvl="1" indent="-285750" eaLnBrk="1" hangingPunct="1"/>
            <a:r>
              <a:rPr lang="en-US" altLang="en-US" sz="2200"/>
              <a:t>sample of </a:t>
            </a:r>
            <a:r>
              <a:rPr lang="en-US" altLang="en-US" sz="2200" i="1"/>
              <a:t>n</a:t>
            </a:r>
            <a:r>
              <a:rPr lang="en-US" altLang="en-US" sz="2200"/>
              <a:t> = 20 sequences</a:t>
            </a:r>
          </a:p>
          <a:p>
            <a:pPr marL="742950" lvl="1" indent="-285750" eaLnBrk="1" hangingPunct="1"/>
            <a:r>
              <a:rPr lang="en-US" altLang="en-US" sz="2200" i="1"/>
              <a:t>N</a:t>
            </a:r>
            <a:r>
              <a:rPr lang="en-US" altLang="en-US" sz="2200"/>
              <a:t> = 600 nucleotides long</a:t>
            </a:r>
          </a:p>
          <a:p>
            <a:pPr marL="742950" lvl="1" indent="-285750" eaLnBrk="1" hangingPunct="1"/>
            <a:r>
              <a:rPr lang="en-US" altLang="en-US" sz="2200"/>
              <a:t>implanted pattern of length </a:t>
            </a:r>
            <a:r>
              <a:rPr lang="en-US" altLang="en-US" sz="2200" i="1"/>
              <a:t>l</a:t>
            </a:r>
            <a:r>
              <a:rPr lang="en-US" altLang="en-US" sz="2200"/>
              <a:t> = 15 </a:t>
            </a:r>
          </a:p>
          <a:p>
            <a:pPr marL="742950" lvl="1" indent="-285750" eaLnBrk="1" hangingPunct="1"/>
            <a:r>
              <a:rPr lang="en-US" altLang="en-US" sz="2200" i="1"/>
              <a:t>k</a:t>
            </a:r>
            <a:r>
              <a:rPr lang="en-US" altLang="en-US" sz="2200"/>
              <a:t> = 4 mutations</a:t>
            </a:r>
          </a:p>
          <a:p>
            <a:pPr eaLnBrk="1" hangingPunct="1"/>
            <a:endParaRPr lang="en-US" altLang="en-US" sz="2600"/>
          </a:p>
          <a:p>
            <a:pPr eaLnBrk="1" hangingPunct="1"/>
            <a:endParaRPr lang="en-US" altLang="en-US" sz="2600"/>
          </a:p>
          <a:p>
            <a:pPr eaLnBrk="1" hangingPunct="1"/>
            <a:endParaRPr lang="en-US" altLang="en-US" sz="2600"/>
          </a:p>
        </p:txBody>
      </p:sp>
      <p:pic>
        <p:nvPicPr>
          <p:cNvPr id="119812" name="Picture 4">
            <a:extLst>
              <a:ext uri="{FF2B5EF4-FFF2-40B4-BE49-F238E27FC236}">
                <a16:creationId xmlns:a16="http://schemas.microsoft.com/office/drawing/2014/main" xmlns="" id="{3A0BE1EC-22D1-49CF-A556-680DA8F0EFE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2743200"/>
            <a:ext cx="4191000" cy="1387475"/>
          </a:xfrm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xmlns="" id="{1437E9B4-BB01-4DD3-A35A-757B6697B6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PMS (Planted Motif Search)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xmlns="" id="{07DD3009-8F30-4CBC-81BE-C06EA997A5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Generate all possible </a:t>
            </a:r>
            <a:r>
              <a:rPr lang="en-US" altLang="en-US" i="1"/>
              <a:t>l</a:t>
            </a:r>
            <a:r>
              <a:rPr lang="en-US" altLang="en-US"/>
              <a:t>-mers from  each input sequence </a:t>
            </a:r>
            <a:r>
              <a:rPr lang="en-US" altLang="en-US" i="1"/>
              <a:t>S</a:t>
            </a:r>
            <a:r>
              <a:rPr lang="en-US" altLang="en-US" i="1" baseline="-25000"/>
              <a:t>i</a:t>
            </a:r>
            <a:r>
              <a:rPr lang="en-US" altLang="en-US" i="1"/>
              <a:t>.  </a:t>
            </a:r>
            <a:r>
              <a:rPr lang="en-US" altLang="en-US"/>
              <a:t>Let </a:t>
            </a:r>
            <a:r>
              <a:rPr lang="en-US" altLang="en-US" i="1"/>
              <a:t>C</a:t>
            </a:r>
            <a:r>
              <a:rPr lang="en-US" altLang="en-US" i="1" baseline="-25000"/>
              <a:t>i</a:t>
            </a:r>
            <a:r>
              <a:rPr lang="en-US" altLang="en-US"/>
              <a:t> be the collection of these </a:t>
            </a:r>
            <a:r>
              <a:rPr lang="en-US" altLang="en-US" i="1"/>
              <a:t>l</a:t>
            </a:r>
            <a:r>
              <a:rPr lang="en-US" altLang="en-US"/>
              <a:t>-mers.</a:t>
            </a:r>
          </a:p>
          <a:p>
            <a:pPr eaLnBrk="1" hangingPunct="1"/>
            <a:r>
              <a:rPr lang="en-US" altLang="en-US"/>
              <a:t>Example:</a:t>
            </a:r>
          </a:p>
          <a:p>
            <a:pPr marL="742950" lvl="1" indent="-285750" eaLnBrk="1" hangingPunct="1">
              <a:buFontTx/>
              <a:buNone/>
            </a:pPr>
            <a:r>
              <a:rPr lang="en-US" altLang="en-US"/>
              <a:t>AAGTCAGGAGT</a:t>
            </a:r>
          </a:p>
          <a:p>
            <a:pPr marL="742950" lvl="1" indent="-285750" eaLnBrk="1" hangingPunct="1">
              <a:buFontTx/>
              <a:buNone/>
            </a:pPr>
            <a:r>
              <a:rPr lang="en-US" altLang="en-US" i="1"/>
              <a:t>C</a:t>
            </a:r>
            <a:r>
              <a:rPr lang="en-US" altLang="en-US" i="1" baseline="-25000"/>
              <a:t>i</a:t>
            </a:r>
            <a:r>
              <a:rPr lang="en-US" altLang="en-US"/>
              <a:t> = 3-mers:</a:t>
            </a:r>
          </a:p>
          <a:p>
            <a:pPr marL="742950" lvl="1" indent="-285750" eaLnBrk="1" hangingPunct="1">
              <a:buFontTx/>
              <a:buNone/>
            </a:pPr>
            <a:r>
              <a:rPr lang="en-US" altLang="en-US"/>
              <a:t>AAG AGT GTC TCA CAG AGG GGA GAG AGT</a:t>
            </a:r>
          </a:p>
        </p:txBody>
      </p:sp>
    </p:spTree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xmlns="" id="{D889F060-D3E0-4A2D-A677-C003740CEC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All patterns at Hamming distance </a:t>
            </a:r>
            <a:r>
              <a:rPr lang="en-US" altLang="en-US" sz="3600" i="1"/>
              <a:t>d </a:t>
            </a:r>
            <a:r>
              <a:rPr lang="en-US" altLang="en-US" sz="3600"/>
              <a:t>= 1</a:t>
            </a:r>
            <a:r>
              <a:rPr lang="en-US" altLang="en-US"/>
              <a:t>  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xmlns="" id="{28EDE0ED-03C7-4943-B352-E6C3695CF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133600"/>
            <a:ext cx="8458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/>
              <a:t>AAG 	AGT 	GTC 	TCA 	CAG 	AGG 	GGA 	GAG 	AGT</a:t>
            </a:r>
            <a:endParaRPr lang="en-US" alt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C</a:t>
            </a:r>
            <a:r>
              <a:rPr lang="en-US" altLang="en-US" sz="2000"/>
              <a:t>AG 	</a:t>
            </a:r>
            <a:r>
              <a:rPr lang="en-US" altLang="en-US" sz="2000">
                <a:solidFill>
                  <a:srgbClr val="FF0000"/>
                </a:solidFill>
              </a:rPr>
              <a:t>C</a:t>
            </a:r>
            <a:r>
              <a:rPr lang="en-US" altLang="en-US" sz="2000"/>
              <a:t>GT	</a:t>
            </a:r>
            <a:r>
              <a:rPr lang="en-US" altLang="en-US" sz="2000">
                <a:solidFill>
                  <a:srgbClr val="FF0000"/>
                </a:solidFill>
              </a:rPr>
              <a:t>A</a:t>
            </a:r>
            <a:r>
              <a:rPr lang="en-US" altLang="en-US" sz="2000"/>
              <a:t>TC	</a:t>
            </a:r>
            <a:r>
              <a:rPr lang="en-US" altLang="en-US" sz="2000">
                <a:solidFill>
                  <a:srgbClr val="FF0000"/>
                </a:solidFill>
              </a:rPr>
              <a:t>A</a:t>
            </a:r>
            <a:r>
              <a:rPr lang="en-US" altLang="en-US" sz="2000"/>
              <a:t>CA	</a:t>
            </a:r>
            <a:r>
              <a:rPr lang="en-US" altLang="en-US" sz="2000">
                <a:solidFill>
                  <a:srgbClr val="FF0000"/>
                </a:solidFill>
              </a:rPr>
              <a:t>A</a:t>
            </a:r>
            <a:r>
              <a:rPr lang="en-US" altLang="en-US" sz="2000"/>
              <a:t>AG	</a:t>
            </a:r>
            <a:r>
              <a:rPr lang="en-US" altLang="en-US" sz="2000">
                <a:solidFill>
                  <a:srgbClr val="FF0000"/>
                </a:solidFill>
              </a:rPr>
              <a:t>C</a:t>
            </a:r>
            <a:r>
              <a:rPr lang="en-US" altLang="en-US" sz="2000"/>
              <a:t>GG	</a:t>
            </a:r>
            <a:r>
              <a:rPr lang="en-US" altLang="en-US" sz="2000">
                <a:solidFill>
                  <a:srgbClr val="FF0000"/>
                </a:solidFill>
              </a:rPr>
              <a:t>A</a:t>
            </a:r>
            <a:r>
              <a:rPr lang="en-US" altLang="en-US" sz="2000"/>
              <a:t>GA	</a:t>
            </a:r>
            <a:r>
              <a:rPr lang="en-US" altLang="en-US" sz="2000">
                <a:solidFill>
                  <a:srgbClr val="FF0000"/>
                </a:solidFill>
              </a:rPr>
              <a:t>A</a:t>
            </a:r>
            <a:r>
              <a:rPr lang="en-US" altLang="en-US" sz="2000"/>
              <a:t>AG	</a:t>
            </a:r>
            <a:r>
              <a:rPr lang="en-US" altLang="en-US" sz="2000">
                <a:solidFill>
                  <a:srgbClr val="FF0000"/>
                </a:solidFill>
              </a:rPr>
              <a:t>C</a:t>
            </a:r>
            <a:r>
              <a:rPr lang="en-US" altLang="en-US" sz="2000"/>
              <a:t>GT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G</a:t>
            </a:r>
            <a:r>
              <a:rPr lang="en-US" altLang="en-US" sz="2000"/>
              <a:t>AG 	</a:t>
            </a:r>
            <a:r>
              <a:rPr lang="en-US" altLang="en-US" sz="2000">
                <a:solidFill>
                  <a:srgbClr val="FF0000"/>
                </a:solidFill>
              </a:rPr>
              <a:t>G</a:t>
            </a:r>
            <a:r>
              <a:rPr lang="en-US" altLang="en-US" sz="2000"/>
              <a:t>GT	</a:t>
            </a:r>
            <a:r>
              <a:rPr lang="en-US" altLang="en-US" sz="2000">
                <a:solidFill>
                  <a:srgbClr val="FF0000"/>
                </a:solidFill>
              </a:rPr>
              <a:t>C</a:t>
            </a:r>
            <a:r>
              <a:rPr lang="en-US" altLang="en-US" sz="2000"/>
              <a:t>TC	</a:t>
            </a:r>
            <a:r>
              <a:rPr lang="en-US" altLang="en-US" sz="2000">
                <a:solidFill>
                  <a:srgbClr val="FF0000"/>
                </a:solidFill>
              </a:rPr>
              <a:t>C</a:t>
            </a:r>
            <a:r>
              <a:rPr lang="en-US" altLang="en-US" sz="2000"/>
              <a:t>CA	</a:t>
            </a:r>
            <a:r>
              <a:rPr lang="en-US" altLang="en-US" sz="2000">
                <a:solidFill>
                  <a:srgbClr val="FF0000"/>
                </a:solidFill>
              </a:rPr>
              <a:t>G</a:t>
            </a:r>
            <a:r>
              <a:rPr lang="en-US" altLang="en-US" sz="2000"/>
              <a:t>AG	</a:t>
            </a:r>
            <a:r>
              <a:rPr lang="en-US" altLang="en-US" sz="2000">
                <a:solidFill>
                  <a:srgbClr val="FF0000"/>
                </a:solidFill>
              </a:rPr>
              <a:t>T</a:t>
            </a:r>
            <a:r>
              <a:rPr lang="en-US" altLang="en-US" sz="2000"/>
              <a:t>GG	</a:t>
            </a:r>
            <a:r>
              <a:rPr lang="en-US" altLang="en-US" sz="2000">
                <a:solidFill>
                  <a:srgbClr val="FF0000"/>
                </a:solidFill>
              </a:rPr>
              <a:t>C</a:t>
            </a:r>
            <a:r>
              <a:rPr lang="en-US" altLang="en-US" sz="2000"/>
              <a:t>GA	</a:t>
            </a:r>
            <a:r>
              <a:rPr lang="en-US" altLang="en-US" sz="2000">
                <a:solidFill>
                  <a:srgbClr val="FF0000"/>
                </a:solidFill>
              </a:rPr>
              <a:t>C</a:t>
            </a:r>
            <a:r>
              <a:rPr lang="en-US" altLang="en-US" sz="2000"/>
              <a:t>AG	</a:t>
            </a:r>
            <a:r>
              <a:rPr lang="en-US" altLang="en-US" sz="2000">
                <a:solidFill>
                  <a:srgbClr val="FF0000"/>
                </a:solidFill>
              </a:rPr>
              <a:t>G</a:t>
            </a:r>
            <a:r>
              <a:rPr lang="en-US" altLang="en-US" sz="2000"/>
              <a:t>GT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T</a:t>
            </a:r>
            <a:r>
              <a:rPr lang="en-US" altLang="en-US" sz="2000"/>
              <a:t>AG	</a:t>
            </a:r>
            <a:r>
              <a:rPr lang="en-US" altLang="en-US" sz="2000">
                <a:solidFill>
                  <a:srgbClr val="FF0000"/>
                </a:solidFill>
              </a:rPr>
              <a:t>T</a:t>
            </a:r>
            <a:r>
              <a:rPr lang="en-US" altLang="en-US" sz="2000"/>
              <a:t>GT	</a:t>
            </a:r>
            <a:r>
              <a:rPr lang="en-US" altLang="en-US" sz="2000">
                <a:solidFill>
                  <a:srgbClr val="FF0000"/>
                </a:solidFill>
              </a:rPr>
              <a:t>T</a:t>
            </a:r>
            <a:r>
              <a:rPr lang="en-US" altLang="en-US" sz="2000"/>
              <a:t>TC	</a:t>
            </a:r>
            <a:r>
              <a:rPr lang="en-US" altLang="en-US" sz="2000">
                <a:solidFill>
                  <a:srgbClr val="FF0000"/>
                </a:solidFill>
              </a:rPr>
              <a:t>G</a:t>
            </a:r>
            <a:r>
              <a:rPr lang="en-US" altLang="en-US" sz="2000"/>
              <a:t>CA	</a:t>
            </a:r>
            <a:r>
              <a:rPr lang="en-US" altLang="en-US" sz="2000">
                <a:solidFill>
                  <a:srgbClr val="FF0000"/>
                </a:solidFill>
              </a:rPr>
              <a:t>T</a:t>
            </a:r>
            <a:r>
              <a:rPr lang="en-US" altLang="en-US" sz="2000"/>
              <a:t>AG	</a:t>
            </a:r>
            <a:r>
              <a:rPr lang="en-US" altLang="en-US" sz="2000">
                <a:solidFill>
                  <a:srgbClr val="FF0000"/>
                </a:solidFill>
              </a:rPr>
              <a:t>G</a:t>
            </a:r>
            <a:r>
              <a:rPr lang="en-US" altLang="en-US" sz="2000"/>
              <a:t>GG	</a:t>
            </a:r>
            <a:r>
              <a:rPr lang="en-US" altLang="en-US" sz="2000">
                <a:solidFill>
                  <a:srgbClr val="FF0000"/>
                </a:solidFill>
              </a:rPr>
              <a:t>T</a:t>
            </a:r>
            <a:r>
              <a:rPr lang="en-US" altLang="en-US" sz="2000"/>
              <a:t>GA	</a:t>
            </a:r>
            <a:r>
              <a:rPr lang="en-US" altLang="en-US" sz="2000">
                <a:solidFill>
                  <a:srgbClr val="FF0000"/>
                </a:solidFill>
              </a:rPr>
              <a:t>T</a:t>
            </a:r>
            <a:r>
              <a:rPr lang="en-US" altLang="en-US" sz="2000"/>
              <a:t>AG	</a:t>
            </a:r>
            <a:r>
              <a:rPr lang="en-US" altLang="en-US" sz="2000">
                <a:solidFill>
                  <a:srgbClr val="FF0000"/>
                </a:solidFill>
              </a:rPr>
              <a:t>T</a:t>
            </a:r>
            <a:r>
              <a:rPr lang="en-US" altLang="en-US" sz="2000"/>
              <a:t>GT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/>
              <a:t>A</a:t>
            </a:r>
            <a:r>
              <a:rPr lang="en-US" altLang="en-US" sz="2000">
                <a:solidFill>
                  <a:srgbClr val="FF0000"/>
                </a:solidFill>
              </a:rPr>
              <a:t>C</a:t>
            </a:r>
            <a:r>
              <a:rPr lang="en-US" altLang="en-US" sz="2000"/>
              <a:t>G	A</a:t>
            </a:r>
            <a:r>
              <a:rPr lang="en-US" altLang="en-US" sz="2000">
                <a:solidFill>
                  <a:srgbClr val="FF0000"/>
                </a:solidFill>
              </a:rPr>
              <a:t>C</a:t>
            </a:r>
            <a:r>
              <a:rPr lang="en-US" altLang="en-US" sz="2000"/>
              <a:t>T	G</a:t>
            </a:r>
            <a:r>
              <a:rPr lang="en-US" altLang="en-US" sz="2000">
                <a:solidFill>
                  <a:srgbClr val="FF0000"/>
                </a:solidFill>
              </a:rPr>
              <a:t>A</a:t>
            </a:r>
            <a:r>
              <a:rPr lang="en-US" altLang="en-US" sz="2000"/>
              <a:t>C	T</a:t>
            </a:r>
            <a:r>
              <a:rPr lang="en-US" altLang="en-US" sz="2000">
                <a:solidFill>
                  <a:srgbClr val="FF0000"/>
                </a:solidFill>
              </a:rPr>
              <a:t>A</a:t>
            </a:r>
            <a:r>
              <a:rPr lang="en-US" altLang="en-US" sz="2000"/>
              <a:t>A	C</a:t>
            </a:r>
            <a:r>
              <a:rPr lang="en-US" altLang="en-US" sz="2000">
                <a:solidFill>
                  <a:srgbClr val="FF0000"/>
                </a:solidFill>
              </a:rPr>
              <a:t>C</a:t>
            </a:r>
            <a:r>
              <a:rPr lang="en-US" altLang="en-US" sz="2000"/>
              <a:t>G	A</a:t>
            </a:r>
            <a:r>
              <a:rPr lang="en-US" altLang="en-US" sz="2000">
                <a:solidFill>
                  <a:srgbClr val="FF0000"/>
                </a:solidFill>
              </a:rPr>
              <a:t>C</a:t>
            </a:r>
            <a:r>
              <a:rPr lang="en-US" altLang="en-US" sz="2000"/>
              <a:t>G	G</a:t>
            </a:r>
            <a:r>
              <a:rPr lang="en-US" altLang="en-US" sz="2000">
                <a:solidFill>
                  <a:srgbClr val="FF0000"/>
                </a:solidFill>
              </a:rPr>
              <a:t>A</a:t>
            </a:r>
            <a:r>
              <a:rPr lang="en-US" altLang="en-US" sz="2000"/>
              <a:t>A	G</a:t>
            </a:r>
            <a:r>
              <a:rPr lang="en-US" altLang="en-US" sz="2000">
                <a:solidFill>
                  <a:srgbClr val="FF0000"/>
                </a:solidFill>
              </a:rPr>
              <a:t>C</a:t>
            </a:r>
            <a:r>
              <a:rPr lang="en-US" altLang="en-US" sz="2000"/>
              <a:t>G	A</a:t>
            </a:r>
            <a:r>
              <a:rPr lang="en-US" altLang="en-US" sz="2000">
                <a:solidFill>
                  <a:srgbClr val="FF0000"/>
                </a:solidFill>
              </a:rPr>
              <a:t>C</a:t>
            </a:r>
            <a:r>
              <a:rPr lang="en-US" altLang="en-US" sz="2000"/>
              <a:t>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/>
              <a:t>A</a:t>
            </a:r>
            <a:r>
              <a:rPr lang="en-US" altLang="en-US" sz="2000">
                <a:solidFill>
                  <a:srgbClr val="FF0000"/>
                </a:solidFill>
              </a:rPr>
              <a:t>G</a:t>
            </a:r>
            <a:r>
              <a:rPr lang="en-US" altLang="en-US" sz="2000"/>
              <a:t>G	A</a:t>
            </a:r>
            <a:r>
              <a:rPr lang="en-US" altLang="en-US" sz="2000">
                <a:solidFill>
                  <a:srgbClr val="FF0000"/>
                </a:solidFill>
              </a:rPr>
              <a:t>T</a:t>
            </a:r>
            <a:r>
              <a:rPr lang="en-US" altLang="en-US" sz="2000"/>
              <a:t>T	G</a:t>
            </a:r>
            <a:r>
              <a:rPr lang="en-US" altLang="en-US" sz="2000">
                <a:solidFill>
                  <a:srgbClr val="FF0000"/>
                </a:solidFill>
              </a:rPr>
              <a:t>C</a:t>
            </a:r>
            <a:r>
              <a:rPr lang="en-US" altLang="en-US" sz="2000"/>
              <a:t>C	T</a:t>
            </a:r>
            <a:r>
              <a:rPr lang="en-US" altLang="en-US" sz="2000">
                <a:solidFill>
                  <a:srgbClr val="FF0000"/>
                </a:solidFill>
              </a:rPr>
              <a:t>G</a:t>
            </a:r>
            <a:r>
              <a:rPr lang="en-US" altLang="en-US" sz="2000"/>
              <a:t>A	C</a:t>
            </a:r>
            <a:r>
              <a:rPr lang="en-US" altLang="en-US" sz="2000">
                <a:solidFill>
                  <a:srgbClr val="FF0000"/>
                </a:solidFill>
              </a:rPr>
              <a:t>G</a:t>
            </a:r>
            <a:r>
              <a:rPr lang="en-US" altLang="en-US" sz="2000"/>
              <a:t>G	A</a:t>
            </a:r>
            <a:r>
              <a:rPr lang="en-US" altLang="en-US" sz="2000">
                <a:solidFill>
                  <a:srgbClr val="FF0000"/>
                </a:solidFill>
              </a:rPr>
              <a:t>T</a:t>
            </a:r>
            <a:r>
              <a:rPr lang="en-US" altLang="en-US" sz="2000"/>
              <a:t>G	G</a:t>
            </a:r>
            <a:r>
              <a:rPr lang="en-US" altLang="en-US" sz="2000">
                <a:solidFill>
                  <a:srgbClr val="FF0000"/>
                </a:solidFill>
              </a:rPr>
              <a:t>C</a:t>
            </a:r>
            <a:r>
              <a:rPr lang="en-US" altLang="en-US" sz="2000"/>
              <a:t>A	G</a:t>
            </a:r>
            <a:r>
              <a:rPr lang="en-US" altLang="en-US" sz="2000">
                <a:solidFill>
                  <a:srgbClr val="FF0000"/>
                </a:solidFill>
              </a:rPr>
              <a:t>G</a:t>
            </a:r>
            <a:r>
              <a:rPr lang="en-US" altLang="en-US" sz="2000"/>
              <a:t>G	A</a:t>
            </a:r>
            <a:r>
              <a:rPr lang="en-US" altLang="en-US" sz="2000">
                <a:solidFill>
                  <a:srgbClr val="FF0000"/>
                </a:solidFill>
              </a:rPr>
              <a:t>T</a:t>
            </a:r>
            <a:r>
              <a:rPr lang="en-US" altLang="en-US" sz="2000"/>
              <a:t>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/>
              <a:t>A</a:t>
            </a:r>
            <a:r>
              <a:rPr lang="en-US" altLang="en-US" sz="2000">
                <a:solidFill>
                  <a:srgbClr val="FF0000"/>
                </a:solidFill>
              </a:rPr>
              <a:t>T</a:t>
            </a:r>
            <a:r>
              <a:rPr lang="en-US" altLang="en-US" sz="2000"/>
              <a:t>G	A</a:t>
            </a:r>
            <a:r>
              <a:rPr lang="en-US" altLang="en-US" sz="2000">
                <a:solidFill>
                  <a:srgbClr val="FF0000"/>
                </a:solidFill>
              </a:rPr>
              <a:t>A</a:t>
            </a:r>
            <a:r>
              <a:rPr lang="en-US" altLang="en-US" sz="2000"/>
              <a:t>T	G</a:t>
            </a:r>
            <a:r>
              <a:rPr lang="en-US" altLang="en-US" sz="2000">
                <a:solidFill>
                  <a:srgbClr val="FF0000"/>
                </a:solidFill>
              </a:rPr>
              <a:t>G</a:t>
            </a:r>
            <a:r>
              <a:rPr lang="en-US" altLang="en-US" sz="2000"/>
              <a:t>C	T</a:t>
            </a:r>
            <a:r>
              <a:rPr lang="en-US" altLang="en-US" sz="2000">
                <a:solidFill>
                  <a:srgbClr val="FF0000"/>
                </a:solidFill>
              </a:rPr>
              <a:t>T</a:t>
            </a:r>
            <a:r>
              <a:rPr lang="en-US" altLang="en-US" sz="2000"/>
              <a:t>A	C</a:t>
            </a:r>
            <a:r>
              <a:rPr lang="en-US" altLang="en-US" sz="2000">
                <a:solidFill>
                  <a:srgbClr val="FF0000"/>
                </a:solidFill>
              </a:rPr>
              <a:t>T</a:t>
            </a:r>
            <a:r>
              <a:rPr lang="en-US" altLang="en-US" sz="2000"/>
              <a:t>G	A</a:t>
            </a:r>
            <a:r>
              <a:rPr lang="en-US" altLang="en-US" sz="2000">
                <a:solidFill>
                  <a:srgbClr val="FF0000"/>
                </a:solidFill>
              </a:rPr>
              <a:t>A</a:t>
            </a:r>
            <a:r>
              <a:rPr lang="en-US" altLang="en-US" sz="2000"/>
              <a:t>G	G</a:t>
            </a:r>
            <a:r>
              <a:rPr lang="en-US" altLang="en-US" sz="2000">
                <a:solidFill>
                  <a:srgbClr val="FF0000"/>
                </a:solidFill>
              </a:rPr>
              <a:t>T</a:t>
            </a:r>
            <a:r>
              <a:rPr lang="en-US" altLang="en-US" sz="2000"/>
              <a:t>A	G</a:t>
            </a:r>
            <a:r>
              <a:rPr lang="en-US" altLang="en-US" sz="2000">
                <a:solidFill>
                  <a:srgbClr val="FF0000"/>
                </a:solidFill>
              </a:rPr>
              <a:t>T</a:t>
            </a:r>
            <a:r>
              <a:rPr lang="en-US" altLang="en-US" sz="2000"/>
              <a:t>G	A</a:t>
            </a:r>
            <a:r>
              <a:rPr lang="en-US" altLang="en-US" sz="2000">
                <a:solidFill>
                  <a:srgbClr val="FF0000"/>
                </a:solidFill>
              </a:rPr>
              <a:t>A</a:t>
            </a:r>
            <a:r>
              <a:rPr lang="en-US" altLang="en-US" sz="2000"/>
              <a:t>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/>
              <a:t>AA</a:t>
            </a:r>
            <a:r>
              <a:rPr lang="en-US" altLang="en-US" sz="2000">
                <a:solidFill>
                  <a:srgbClr val="FF0000"/>
                </a:solidFill>
              </a:rPr>
              <a:t>C</a:t>
            </a:r>
            <a:r>
              <a:rPr lang="en-US" altLang="en-US" sz="2000"/>
              <a:t>	AG</a:t>
            </a:r>
            <a:r>
              <a:rPr lang="en-US" altLang="en-US" sz="2000">
                <a:solidFill>
                  <a:srgbClr val="FF0000"/>
                </a:solidFill>
              </a:rPr>
              <a:t>A</a:t>
            </a:r>
            <a:r>
              <a:rPr lang="en-US" altLang="en-US" sz="2000"/>
              <a:t>	GT</a:t>
            </a:r>
            <a:r>
              <a:rPr lang="en-US" altLang="en-US" sz="2000">
                <a:solidFill>
                  <a:srgbClr val="FF0000"/>
                </a:solidFill>
              </a:rPr>
              <a:t>A</a:t>
            </a:r>
            <a:r>
              <a:rPr lang="en-US" altLang="en-US" sz="2000"/>
              <a:t>	TC</a:t>
            </a:r>
            <a:r>
              <a:rPr lang="en-US" altLang="en-US" sz="2000">
                <a:solidFill>
                  <a:srgbClr val="FF0000"/>
                </a:solidFill>
              </a:rPr>
              <a:t>C</a:t>
            </a:r>
            <a:r>
              <a:rPr lang="en-US" altLang="en-US" sz="2000"/>
              <a:t>	CA</a:t>
            </a:r>
            <a:r>
              <a:rPr lang="en-US" altLang="en-US" sz="2000">
                <a:solidFill>
                  <a:srgbClr val="FF0000"/>
                </a:solidFill>
              </a:rPr>
              <a:t>A</a:t>
            </a:r>
            <a:r>
              <a:rPr lang="en-US" altLang="en-US" sz="2000"/>
              <a:t>	AG</a:t>
            </a:r>
            <a:r>
              <a:rPr lang="en-US" altLang="en-US" sz="2000">
                <a:solidFill>
                  <a:srgbClr val="FF0000"/>
                </a:solidFill>
              </a:rPr>
              <a:t>A</a:t>
            </a:r>
            <a:r>
              <a:rPr lang="en-US" altLang="en-US" sz="2000"/>
              <a:t>	GG</a:t>
            </a:r>
            <a:r>
              <a:rPr lang="en-US" altLang="en-US" sz="2000">
                <a:solidFill>
                  <a:srgbClr val="FF0000"/>
                </a:solidFill>
              </a:rPr>
              <a:t>C</a:t>
            </a:r>
            <a:r>
              <a:rPr lang="en-US" altLang="en-US" sz="2000"/>
              <a:t>	GA</a:t>
            </a:r>
            <a:r>
              <a:rPr lang="en-US" altLang="en-US" sz="2000">
                <a:solidFill>
                  <a:srgbClr val="FF0000"/>
                </a:solidFill>
              </a:rPr>
              <a:t>A</a:t>
            </a:r>
            <a:r>
              <a:rPr lang="en-US" altLang="en-US" sz="2000"/>
              <a:t>	AG</a:t>
            </a:r>
            <a:r>
              <a:rPr lang="en-US" altLang="en-US" sz="2000">
                <a:solidFill>
                  <a:srgbClr val="FF0000"/>
                </a:solidFill>
              </a:rPr>
              <a:t>A</a:t>
            </a:r>
            <a:endParaRPr lang="en-US" alt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/>
              <a:t>AA</a:t>
            </a:r>
            <a:r>
              <a:rPr lang="en-US" altLang="en-US" sz="2000">
                <a:solidFill>
                  <a:srgbClr val="FF0000"/>
                </a:solidFill>
              </a:rPr>
              <a:t>A</a:t>
            </a:r>
            <a:r>
              <a:rPr lang="en-US" altLang="en-US" sz="2000"/>
              <a:t>	AG</a:t>
            </a:r>
            <a:r>
              <a:rPr lang="en-US" altLang="en-US" sz="2000">
                <a:solidFill>
                  <a:srgbClr val="FF0000"/>
                </a:solidFill>
              </a:rPr>
              <a:t>C</a:t>
            </a:r>
            <a:r>
              <a:rPr lang="en-US" altLang="en-US" sz="2000"/>
              <a:t>	GT</a:t>
            </a:r>
            <a:r>
              <a:rPr lang="en-US" altLang="en-US" sz="2000">
                <a:solidFill>
                  <a:srgbClr val="FF0000"/>
                </a:solidFill>
              </a:rPr>
              <a:t>G</a:t>
            </a:r>
            <a:r>
              <a:rPr lang="en-US" altLang="en-US" sz="2000"/>
              <a:t>	TC</a:t>
            </a:r>
            <a:r>
              <a:rPr lang="en-US" altLang="en-US" sz="2000">
                <a:solidFill>
                  <a:srgbClr val="FF0000"/>
                </a:solidFill>
              </a:rPr>
              <a:t>G</a:t>
            </a:r>
            <a:r>
              <a:rPr lang="en-US" altLang="en-US" sz="2000"/>
              <a:t>	CA</a:t>
            </a:r>
            <a:r>
              <a:rPr lang="en-US" altLang="en-US" sz="2000">
                <a:solidFill>
                  <a:srgbClr val="FF0000"/>
                </a:solidFill>
              </a:rPr>
              <a:t>C</a:t>
            </a:r>
            <a:r>
              <a:rPr lang="en-US" altLang="en-US" sz="2000"/>
              <a:t>	AG</a:t>
            </a:r>
            <a:r>
              <a:rPr lang="en-US" altLang="en-US" sz="2000">
                <a:solidFill>
                  <a:srgbClr val="FF0000"/>
                </a:solidFill>
              </a:rPr>
              <a:t>T</a:t>
            </a:r>
            <a:r>
              <a:rPr lang="en-US" altLang="en-US" sz="2000"/>
              <a:t>	GG</a:t>
            </a:r>
            <a:r>
              <a:rPr lang="en-US" altLang="en-US" sz="2000">
                <a:solidFill>
                  <a:srgbClr val="FF0000"/>
                </a:solidFill>
              </a:rPr>
              <a:t>G</a:t>
            </a:r>
            <a:r>
              <a:rPr lang="en-US" altLang="en-US" sz="2000"/>
              <a:t>	GA</a:t>
            </a:r>
            <a:r>
              <a:rPr lang="en-US" altLang="en-US" sz="2000">
                <a:solidFill>
                  <a:srgbClr val="FF0000"/>
                </a:solidFill>
              </a:rPr>
              <a:t>C</a:t>
            </a:r>
            <a:r>
              <a:rPr lang="en-US" altLang="en-US" sz="2000"/>
              <a:t>	AG</a:t>
            </a:r>
            <a:r>
              <a:rPr lang="en-US" altLang="en-US" sz="2000">
                <a:solidFill>
                  <a:srgbClr val="FF0000"/>
                </a:solidFill>
              </a:rPr>
              <a:t>C</a:t>
            </a:r>
            <a:endParaRPr lang="en-US" altLang="en-US" sz="20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/>
              <a:t>AA</a:t>
            </a:r>
            <a:r>
              <a:rPr lang="en-US" altLang="en-US" sz="2000">
                <a:solidFill>
                  <a:srgbClr val="FF0000"/>
                </a:solidFill>
              </a:rPr>
              <a:t>T</a:t>
            </a:r>
            <a:r>
              <a:rPr lang="en-US" altLang="en-US" sz="2000"/>
              <a:t>	AG</a:t>
            </a:r>
            <a:r>
              <a:rPr lang="en-US" altLang="en-US" sz="2000">
                <a:solidFill>
                  <a:srgbClr val="FF0000"/>
                </a:solidFill>
              </a:rPr>
              <a:t>G</a:t>
            </a:r>
            <a:r>
              <a:rPr lang="en-US" altLang="en-US" sz="2000"/>
              <a:t>	GT</a:t>
            </a:r>
            <a:r>
              <a:rPr lang="en-US" altLang="en-US" sz="2000">
                <a:solidFill>
                  <a:srgbClr val="FF0000"/>
                </a:solidFill>
              </a:rPr>
              <a:t>T</a:t>
            </a:r>
            <a:r>
              <a:rPr lang="en-US" altLang="en-US" sz="2000"/>
              <a:t>	TC</a:t>
            </a:r>
            <a:r>
              <a:rPr lang="en-US" altLang="en-US" sz="2000">
                <a:solidFill>
                  <a:srgbClr val="FF0000"/>
                </a:solidFill>
              </a:rPr>
              <a:t>T</a:t>
            </a:r>
            <a:r>
              <a:rPr lang="en-US" altLang="en-US" sz="2000"/>
              <a:t>	CA</a:t>
            </a:r>
            <a:r>
              <a:rPr lang="en-US" altLang="en-US" sz="2000">
                <a:solidFill>
                  <a:srgbClr val="FF0000"/>
                </a:solidFill>
              </a:rPr>
              <a:t>T</a:t>
            </a:r>
            <a:r>
              <a:rPr lang="en-US" altLang="en-US" sz="2000"/>
              <a:t>	AG</a:t>
            </a:r>
            <a:r>
              <a:rPr lang="en-US" altLang="en-US" sz="2000">
                <a:solidFill>
                  <a:srgbClr val="FF0000"/>
                </a:solidFill>
              </a:rPr>
              <a:t>C</a:t>
            </a:r>
            <a:r>
              <a:rPr lang="en-US" altLang="en-US" sz="2000"/>
              <a:t>	GG</a:t>
            </a:r>
            <a:r>
              <a:rPr lang="en-US" altLang="en-US" sz="2000">
                <a:solidFill>
                  <a:srgbClr val="FF0000"/>
                </a:solidFill>
              </a:rPr>
              <a:t>T</a:t>
            </a:r>
            <a:r>
              <a:rPr lang="en-US" altLang="en-US" sz="2000"/>
              <a:t>	GA</a:t>
            </a:r>
            <a:r>
              <a:rPr lang="en-US" altLang="en-US" sz="2000">
                <a:solidFill>
                  <a:srgbClr val="FF0000"/>
                </a:solidFill>
              </a:rPr>
              <a:t>T</a:t>
            </a:r>
            <a:r>
              <a:rPr lang="en-US" altLang="en-US" sz="2000"/>
              <a:t>	AG</a:t>
            </a:r>
            <a:r>
              <a:rPr lang="en-US" altLang="en-US" sz="2000">
                <a:solidFill>
                  <a:srgbClr val="FF0000"/>
                </a:solidFill>
              </a:rPr>
              <a:t>G</a:t>
            </a:r>
            <a:endParaRPr lang="en-US" altLang="en-US" sz="26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xmlns="" id="{4D02D05A-3DEA-419B-B06D-7A2989E4AF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Sort the lists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xmlns="" id="{96043F2D-49A7-41C7-836A-BDCF03C943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3886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1800" b="1"/>
              <a:t>AAG 	AGT 	GTC 	TCA 	CAG 	AGG 	GGA 	GAG 	AGT</a:t>
            </a:r>
            <a:endParaRPr lang="en-US" altLang="en-US" sz="2200"/>
          </a:p>
          <a:p>
            <a:pPr eaLnBrk="1" hangingPunct="1">
              <a:buFontTx/>
              <a:buNone/>
            </a:pPr>
            <a:r>
              <a:rPr lang="en-US" altLang="en-US" sz="1800"/>
              <a:t>AAA	AAT	ATC	ACA	AAG	AAG	AGA	AAG	AAT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AAC	ACT	CTC	CCA	CAA	ACG	CGA	CAG	ACT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AAT	AGA	GAC	GCA	CAC	AGA	GAA	GAA	AGA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ACG	AGC	GCC	TAA	CAT	AGC	GCA	GAC	AGC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AGG	AGG	GGC	TCC	CCG	AGT	GGC	GAT	AGG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ATG	ATT	GTA	TCG	CGG	ATG	GGG	GCG	ATT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CAG 	CGT	GTG	TCT	CTG	CGG	GGT	GGG	CGT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GAG 	GGT	GTT	TGA	GAG	GGG	GTA	GTG	GGT</a:t>
            </a:r>
          </a:p>
          <a:p>
            <a:pPr eaLnBrk="1" hangingPunct="1">
              <a:buFontTx/>
              <a:buNone/>
            </a:pPr>
            <a:r>
              <a:rPr lang="en-US" altLang="en-US" sz="1800"/>
              <a:t>TAG	TGT	TTC	TTA	TAG	TGG	TGA	TAG	TGT</a:t>
            </a:r>
            <a:endParaRPr lang="en-US" altLang="en-US" sz="220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xmlns="" id="{59BBBFD7-3828-4C93-BF07-28156128E9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Eliminate duplicates</a:t>
            </a: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xmlns="" id="{5165B37C-CFC0-4320-9784-3B3767423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b="1"/>
              <a:t>AAG 	AGT 	GTC 	TCA 	CAG 	AGG 	GGA 	GAG 	AGT</a:t>
            </a:r>
            <a:endParaRPr lang="en-US" altLang="en-US" sz="2600"/>
          </a:p>
          <a:p>
            <a:pPr eaLnBrk="1" hangingPunct="1">
              <a:buFontTx/>
              <a:buNone/>
            </a:pPr>
            <a:r>
              <a:rPr lang="en-US" altLang="en-US" sz="2000"/>
              <a:t>AAA	AAT	ATC	ACA	AAG	AAG	AGA	AAG	AAT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AAC	ACT	CTC	CCA	CAA	ACG	CGA	CAG	ACT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AAT	AGA	GAC	GCA	CAC	AGA	GAA	GAA	AGA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ACG	AGC	GCC	TAA	CAT	AGC	GCA	GAC	AGC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AGG	AGG	GGC	TCC	CCG	AGT	GGC	GAT	AGG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ATG	ATT	GTA	TCG	CGG	ATG	GGG	GCG	ATT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CAG 	CGT	GTG	TCT	CTG	CGG	GGT	GGG	CGT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GAG 	GGT	GTT	TGA	GAG	GGG	GTA	GTG	GGT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TAG	TGT	TTC	TTA	TAG	TGG	TGA	TAG	TGT</a:t>
            </a:r>
            <a:endParaRPr lang="en-US" altLang="en-US" sz="2600"/>
          </a:p>
        </p:txBody>
      </p:sp>
      <p:sp>
        <p:nvSpPr>
          <p:cNvPr id="124932" name="Line 4">
            <a:extLst>
              <a:ext uri="{FF2B5EF4-FFF2-40B4-BE49-F238E27FC236}">
                <a16:creationId xmlns:a16="http://schemas.microsoft.com/office/drawing/2014/main" xmlns="" id="{2F48A03A-5C4D-4207-897D-E43A944F6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32766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3" name="Line 5">
            <a:extLst>
              <a:ext uri="{FF2B5EF4-FFF2-40B4-BE49-F238E27FC236}">
                <a16:creationId xmlns:a16="http://schemas.microsoft.com/office/drawing/2014/main" xmlns="" id="{9844E411-2683-4283-9C24-20A8665F750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32766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4" name="Line 6">
            <a:extLst>
              <a:ext uri="{FF2B5EF4-FFF2-40B4-BE49-F238E27FC236}">
                <a16:creationId xmlns:a16="http://schemas.microsoft.com/office/drawing/2014/main" xmlns="" id="{61D6E2D2-7EE0-4368-8EF9-A885EE764B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5146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5" name="Line 7">
            <a:extLst>
              <a:ext uri="{FF2B5EF4-FFF2-40B4-BE49-F238E27FC236}">
                <a16:creationId xmlns:a16="http://schemas.microsoft.com/office/drawing/2014/main" xmlns="" id="{DDB96E37-7D9F-4588-B3F4-D98D7D3A58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25146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6" name="Line 8">
            <a:extLst>
              <a:ext uri="{FF2B5EF4-FFF2-40B4-BE49-F238E27FC236}">
                <a16:creationId xmlns:a16="http://schemas.microsoft.com/office/drawing/2014/main" xmlns="" id="{2D9B5707-3A57-496F-B675-728901D9705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1336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7" name="Line 9">
            <a:extLst>
              <a:ext uri="{FF2B5EF4-FFF2-40B4-BE49-F238E27FC236}">
                <a16:creationId xmlns:a16="http://schemas.microsoft.com/office/drawing/2014/main" xmlns="" id="{2502319B-9656-4AC1-AD3B-1FA2B74E8426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28956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8" name="Line 10">
            <a:extLst>
              <a:ext uri="{FF2B5EF4-FFF2-40B4-BE49-F238E27FC236}">
                <a16:creationId xmlns:a16="http://schemas.microsoft.com/office/drawing/2014/main" xmlns="" id="{6F5011DD-CF61-4B47-86F7-E3ECD881645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25146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9" name="Line 11">
            <a:extLst>
              <a:ext uri="{FF2B5EF4-FFF2-40B4-BE49-F238E27FC236}">
                <a16:creationId xmlns:a16="http://schemas.microsoft.com/office/drawing/2014/main" xmlns="" id="{3B00C74D-31FB-4B12-893C-D3FE576011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28956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0" name="Line 12">
            <a:extLst>
              <a:ext uri="{FF2B5EF4-FFF2-40B4-BE49-F238E27FC236}">
                <a16:creationId xmlns:a16="http://schemas.microsoft.com/office/drawing/2014/main" xmlns="" id="{41829008-B527-471D-92F4-8868BE24AB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1336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1" name="Line 13">
            <a:extLst>
              <a:ext uri="{FF2B5EF4-FFF2-40B4-BE49-F238E27FC236}">
                <a16:creationId xmlns:a16="http://schemas.microsoft.com/office/drawing/2014/main" xmlns="" id="{6EC66059-63EF-4BEE-A2BE-6BE5EED8686B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36576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2" name="Line 14">
            <a:extLst>
              <a:ext uri="{FF2B5EF4-FFF2-40B4-BE49-F238E27FC236}">
                <a16:creationId xmlns:a16="http://schemas.microsoft.com/office/drawing/2014/main" xmlns="" id="{4DBC5BFB-1B85-4171-8710-E3028DAD46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43434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3" name="Line 15">
            <a:extLst>
              <a:ext uri="{FF2B5EF4-FFF2-40B4-BE49-F238E27FC236}">
                <a16:creationId xmlns:a16="http://schemas.microsoft.com/office/drawing/2014/main" xmlns="" id="{67CAF136-18BD-491A-B700-4940EF0769B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39624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4" name="Line 16">
            <a:extLst>
              <a:ext uri="{FF2B5EF4-FFF2-40B4-BE49-F238E27FC236}">
                <a16:creationId xmlns:a16="http://schemas.microsoft.com/office/drawing/2014/main" xmlns="" id="{FA610A24-0D9B-4C18-8F38-6FF177EB3044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39624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5" name="Line 17">
            <a:extLst>
              <a:ext uri="{FF2B5EF4-FFF2-40B4-BE49-F238E27FC236}">
                <a16:creationId xmlns:a16="http://schemas.microsoft.com/office/drawing/2014/main" xmlns="" id="{C52A31C1-E8CA-415B-BD32-D0CE810F39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6576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6" name="Line 18">
            <a:extLst>
              <a:ext uri="{FF2B5EF4-FFF2-40B4-BE49-F238E27FC236}">
                <a16:creationId xmlns:a16="http://schemas.microsoft.com/office/drawing/2014/main" xmlns="" id="{2678DB38-2701-4E09-9AE6-F5468D875C61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47244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7" name="Line 19">
            <a:extLst>
              <a:ext uri="{FF2B5EF4-FFF2-40B4-BE49-F238E27FC236}">
                <a16:creationId xmlns:a16="http://schemas.microsoft.com/office/drawing/2014/main" xmlns="" id="{4C79CC26-368A-4605-8393-F8AAC60B49E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1336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8" name="Line 20">
            <a:extLst>
              <a:ext uri="{FF2B5EF4-FFF2-40B4-BE49-F238E27FC236}">
                <a16:creationId xmlns:a16="http://schemas.microsoft.com/office/drawing/2014/main" xmlns="" id="{FE152654-983C-461E-B9A9-BE9266D73A21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43434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9" name="Line 21">
            <a:extLst>
              <a:ext uri="{FF2B5EF4-FFF2-40B4-BE49-F238E27FC236}">
                <a16:creationId xmlns:a16="http://schemas.microsoft.com/office/drawing/2014/main" xmlns="" id="{8CFBE173-E08A-4511-A107-45F45F9908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9624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50" name="Line 22">
            <a:extLst>
              <a:ext uri="{FF2B5EF4-FFF2-40B4-BE49-F238E27FC236}">
                <a16:creationId xmlns:a16="http://schemas.microsoft.com/office/drawing/2014/main" xmlns="" id="{7E58C410-BA58-4A58-89AE-F4ABB410732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6576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51" name="Line 23">
            <a:extLst>
              <a:ext uri="{FF2B5EF4-FFF2-40B4-BE49-F238E27FC236}">
                <a16:creationId xmlns:a16="http://schemas.microsoft.com/office/drawing/2014/main" xmlns="" id="{449903B4-1626-4204-A939-9C2D209B83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47244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52" name="Line 24">
            <a:extLst>
              <a:ext uri="{FF2B5EF4-FFF2-40B4-BE49-F238E27FC236}">
                <a16:creationId xmlns:a16="http://schemas.microsoft.com/office/drawing/2014/main" xmlns="" id="{0A6A5717-5AC4-4E98-BF43-56BD5C375D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8956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53" name="Line 25">
            <a:extLst>
              <a:ext uri="{FF2B5EF4-FFF2-40B4-BE49-F238E27FC236}">
                <a16:creationId xmlns:a16="http://schemas.microsoft.com/office/drawing/2014/main" xmlns="" id="{A6E8AE16-767B-404B-A3E7-C27505608D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32766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54" name="Line 26">
            <a:extLst>
              <a:ext uri="{FF2B5EF4-FFF2-40B4-BE49-F238E27FC236}">
                <a16:creationId xmlns:a16="http://schemas.microsoft.com/office/drawing/2014/main" xmlns="" id="{36E1123B-B663-4115-A90B-C7879ED614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51054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55" name="Line 27">
            <a:extLst>
              <a:ext uri="{FF2B5EF4-FFF2-40B4-BE49-F238E27FC236}">
                <a16:creationId xmlns:a16="http://schemas.microsoft.com/office/drawing/2014/main" xmlns="" id="{E9B015D9-9C7C-4158-AD0E-28F66F07833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47244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56" name="Line 28">
            <a:extLst>
              <a:ext uri="{FF2B5EF4-FFF2-40B4-BE49-F238E27FC236}">
                <a16:creationId xmlns:a16="http://schemas.microsoft.com/office/drawing/2014/main" xmlns="" id="{D11E6327-D0B3-4B76-B120-74C7DA1995F1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47244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57" name="Line 29">
            <a:extLst>
              <a:ext uri="{FF2B5EF4-FFF2-40B4-BE49-F238E27FC236}">
                <a16:creationId xmlns:a16="http://schemas.microsoft.com/office/drawing/2014/main" xmlns="" id="{EE66A128-954E-4936-8D55-E3A63309FB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3434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58" name="Line 30">
            <a:extLst>
              <a:ext uri="{FF2B5EF4-FFF2-40B4-BE49-F238E27FC236}">
                <a16:creationId xmlns:a16="http://schemas.microsoft.com/office/drawing/2014/main" xmlns="" id="{C1453975-48DB-48A1-9338-6FED6D3039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51054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59" name="Line 31">
            <a:extLst>
              <a:ext uri="{FF2B5EF4-FFF2-40B4-BE49-F238E27FC236}">
                <a16:creationId xmlns:a16="http://schemas.microsoft.com/office/drawing/2014/main" xmlns="" id="{45B3BD56-33C2-4F30-8BD4-25312F81E80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2766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60" name="Line 32">
            <a:extLst>
              <a:ext uri="{FF2B5EF4-FFF2-40B4-BE49-F238E27FC236}">
                <a16:creationId xmlns:a16="http://schemas.microsoft.com/office/drawing/2014/main" xmlns="" id="{FDEDF11A-906E-412E-AD3D-1C3D6A11F2E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43434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61" name="Line 33">
            <a:extLst>
              <a:ext uri="{FF2B5EF4-FFF2-40B4-BE49-F238E27FC236}">
                <a16:creationId xmlns:a16="http://schemas.microsoft.com/office/drawing/2014/main" xmlns="" id="{694847FF-9762-4BAD-ABD2-8D7C6CF2F0DA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51054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62" name="Line 34">
            <a:extLst>
              <a:ext uri="{FF2B5EF4-FFF2-40B4-BE49-F238E27FC236}">
                <a16:creationId xmlns:a16="http://schemas.microsoft.com/office/drawing/2014/main" xmlns="" id="{37781FB5-A4C0-47BF-B0A8-625AC24265E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21336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63" name="Line 35">
            <a:extLst>
              <a:ext uri="{FF2B5EF4-FFF2-40B4-BE49-F238E27FC236}">
                <a16:creationId xmlns:a16="http://schemas.microsoft.com/office/drawing/2014/main" xmlns="" id="{479AA7DA-EC0A-457A-867F-7BDBE42A2230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51054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xmlns="" id="{CB00E97B-4F08-4CBF-B349-F46B43911D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 motif common to all lists</a:t>
            </a: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xmlns="" id="{4A3964C8-B86F-413C-AFB0-1BBC1A363B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665413"/>
          </a:xfrm>
        </p:spPr>
        <p:txBody>
          <a:bodyPr/>
          <a:lstStyle/>
          <a:p>
            <a:pPr eaLnBrk="1" hangingPunct="1"/>
            <a:r>
              <a:rPr lang="en-US" altLang="en-US"/>
              <a:t>Follow this procedure for all sequences</a:t>
            </a:r>
          </a:p>
          <a:p>
            <a:pPr eaLnBrk="1" hangingPunct="1"/>
            <a:r>
              <a:rPr lang="en-US" altLang="en-US"/>
              <a:t>Find a motif common to all </a:t>
            </a:r>
            <a:r>
              <a:rPr lang="en-US" altLang="en-US" i="1"/>
              <a:t>L</a:t>
            </a:r>
            <a:r>
              <a:rPr lang="en-US" altLang="en-US" i="1" baseline="-25000"/>
              <a:t>i </a:t>
            </a:r>
            <a:r>
              <a:rPr lang="en-US" altLang="en-US"/>
              <a:t>(once duplicates have been eliminated)</a:t>
            </a:r>
          </a:p>
          <a:p>
            <a:pPr eaLnBrk="1" hangingPunct="1"/>
            <a:r>
              <a:rPr lang="en-US" altLang="en-US"/>
              <a:t>This is the planted motif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xmlns="" id="{2A66B618-5FC0-4719-AEAE-CFBFB5A5FE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PMS Running Time</a:t>
            </a: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xmlns="" id="{71520B14-F251-407C-8A2F-A842850D91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05800" cy="4530725"/>
          </a:xfrm>
        </p:spPr>
        <p:txBody>
          <a:bodyPr/>
          <a:lstStyle/>
          <a:p>
            <a:pPr eaLnBrk="1" hangingPunct="1"/>
            <a:r>
              <a:rPr lang="en-US" altLang="en-US"/>
              <a:t>It takes time to</a:t>
            </a:r>
          </a:p>
          <a:p>
            <a:pPr marL="742950" lvl="1" indent="-285750" eaLnBrk="1" hangingPunct="1"/>
            <a:r>
              <a:rPr lang="en-US" altLang="en-US"/>
              <a:t>Generate variants   </a:t>
            </a:r>
          </a:p>
          <a:p>
            <a:pPr marL="742950" lvl="1" indent="-285750" eaLnBrk="1" hangingPunct="1"/>
            <a:r>
              <a:rPr lang="en-US" altLang="en-US"/>
              <a:t>Sort lists                  Here, </a:t>
            </a:r>
            <a:r>
              <a:rPr lang="en-US" altLang="en-US" i="1"/>
              <a:t>m = length of sequence</a:t>
            </a:r>
            <a:endParaRPr lang="en-US" altLang="en-US"/>
          </a:p>
          <a:p>
            <a:pPr marL="742950" lvl="1" indent="-285750" eaLnBrk="1" hangingPunct="1"/>
            <a:r>
              <a:rPr lang="en-US" altLang="en-US"/>
              <a:t>Find and eliminate duplicates</a:t>
            </a:r>
          </a:p>
          <a:p>
            <a:pPr eaLnBrk="1" hangingPunct="1"/>
            <a:r>
              <a:rPr lang="en-US" altLang="en-US"/>
              <a:t> Running time of this algorithm:</a:t>
            </a:r>
          </a:p>
          <a:p>
            <a:pPr marL="742950" lvl="1" indent="-285750" eaLnBrk="1" hangingPunct="1">
              <a:buFontTx/>
              <a:buNone/>
            </a:pPr>
            <a:endParaRPr lang="en-US" altLang="en-US"/>
          </a:p>
        </p:txBody>
      </p:sp>
      <p:pic>
        <p:nvPicPr>
          <p:cNvPr id="126980" name="Picture 4">
            <a:extLst>
              <a:ext uri="{FF2B5EF4-FFF2-40B4-BE49-F238E27FC236}">
                <a16:creationId xmlns:a16="http://schemas.microsoft.com/office/drawing/2014/main" xmlns="" id="{867D289A-3E7A-411E-961D-BDABB3E88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95800"/>
            <a:ext cx="34290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1" name="Picture 5">
            <a:extLst>
              <a:ext uri="{FF2B5EF4-FFF2-40B4-BE49-F238E27FC236}">
                <a16:creationId xmlns:a16="http://schemas.microsoft.com/office/drawing/2014/main" xmlns="" id="{7B8D536C-770A-4124-99EC-683EE3259A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67000"/>
            <a:ext cx="1257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2" name="Text Box 6">
            <a:extLst>
              <a:ext uri="{FF2B5EF4-FFF2-40B4-BE49-F238E27FC236}">
                <a16:creationId xmlns:a16="http://schemas.microsoft.com/office/drawing/2014/main" xmlns="" id="{98C407E5-2B65-45CC-B1B2-E89AE653A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786438"/>
            <a:ext cx="5322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i="1">
                <a:latin typeface="Arial Black" panose="020B0A04020102020204" pitchFamily="34" charset="0"/>
              </a:rPr>
              <a:t>w</a:t>
            </a:r>
            <a:r>
              <a:rPr lang="en-US" altLang="en-US" sz="2000">
                <a:latin typeface="Arial Black" panose="020B0A04020102020204" pitchFamily="34" charset="0"/>
              </a:rPr>
              <a:t> is the word length of the computer</a:t>
            </a:r>
            <a:endParaRPr lang="en-US" altLang="en-US" sz="2400">
              <a:latin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68342FD2-727F-4218-9CC6-6B8F0D33A8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87363"/>
            <a:ext cx="8229600" cy="884237"/>
          </a:xfrm>
        </p:spPr>
        <p:txBody>
          <a:bodyPr/>
          <a:lstStyle/>
          <a:p>
            <a:pPr eaLnBrk="1" hangingPunct="1"/>
            <a:r>
              <a:rPr lang="en-US" altLang="en-US" dirty="0"/>
              <a:t>Regulatory (or Control) Regions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xmlns="" id="{2097828F-348A-49EE-B659-3E1095F9E0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9067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Every gene contains a </a:t>
            </a:r>
            <a:r>
              <a:rPr lang="en-US" altLang="en-US" sz="2400" b="1" dirty="0">
                <a:solidFill>
                  <a:srgbClr val="FF0000"/>
                </a:solidFill>
              </a:rPr>
              <a:t>regulatory region </a:t>
            </a:r>
            <a:r>
              <a:rPr lang="en-US" altLang="en-US" sz="2400" dirty="0"/>
              <a:t>(RR) typically stretching 100-1000 bps upstream of the transcriptional start site (TSS), also called the </a:t>
            </a:r>
            <a:r>
              <a:rPr lang="en-US" altLang="en-US" sz="2400" b="1" dirty="0">
                <a:solidFill>
                  <a:srgbClr val="FF0000"/>
                </a:solidFill>
              </a:rPr>
              <a:t>promoter</a:t>
            </a:r>
            <a:r>
              <a:rPr lang="en-US" altLang="en-US" sz="2400" dirty="0"/>
              <a:t> that helps to initiate the transcription of the gene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Another kind of RRs are </a:t>
            </a:r>
            <a:r>
              <a:rPr lang="en-US" altLang="en-US" sz="2400" b="1" dirty="0">
                <a:solidFill>
                  <a:srgbClr val="FF0000"/>
                </a:solidFill>
              </a:rPr>
              <a:t>enhancers</a:t>
            </a:r>
            <a:r>
              <a:rPr lang="en-US" altLang="en-US" sz="2400" dirty="0"/>
              <a:t>, which could stretch over 50 kbps and help activate or inhibit the transcription of genes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Located within the RRs are the </a:t>
            </a:r>
            <a:r>
              <a:rPr lang="en-US" altLang="en-US" sz="2400" b="1" i="1" dirty="0">
                <a:solidFill>
                  <a:srgbClr val="FF0000"/>
                </a:solidFill>
              </a:rPr>
              <a:t>Transcription Factor Binding Sites</a:t>
            </a:r>
            <a:r>
              <a:rPr lang="en-US" altLang="en-US" sz="2400" dirty="0"/>
              <a:t> (TFBS’s), which are short string patterns, also known as </a:t>
            </a:r>
            <a:r>
              <a:rPr lang="en-US" altLang="en-US" sz="2400" b="1" i="1" dirty="0">
                <a:solidFill>
                  <a:srgbClr val="FF3300"/>
                </a:solidFill>
              </a:rPr>
              <a:t>motifs</a:t>
            </a:r>
            <a:r>
              <a:rPr lang="en-US" altLang="en-US" sz="2400" dirty="0"/>
              <a:t>, specific to each transcription factor (TF)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Each TF influences gene expression by binding to its specific sites in the target genes’ RRs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100" dirty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US" alt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gptns">
            <a:extLst>
              <a:ext uri="{FF2B5EF4-FFF2-40B4-BE49-F238E27FC236}">
                <a16:creationId xmlns:a16="http://schemas.microsoft.com/office/drawing/2014/main" xmlns="" id="{080A5EC2-3BFF-4A13-B3C8-3BB71E8931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143000"/>
            <a:ext cx="7924800" cy="4892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Rectangle 3">
            <a:extLst>
              <a:ext uri="{FF2B5EF4-FFF2-40B4-BE49-F238E27FC236}">
                <a16:creationId xmlns:a16="http://schemas.microsoft.com/office/drawing/2014/main" xmlns="" id="{6A60BDC8-F906-469E-A836-28F3D0B4D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884238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Transcription Factors and Motifs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>
            <a:extLst>
              <a:ext uri="{FF2B5EF4-FFF2-40B4-BE49-F238E27FC236}">
                <a16:creationId xmlns:a16="http://schemas.microsoft.com/office/drawing/2014/main" xmlns="" id="{52708E7D-9B30-4937-9761-F5335037CD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884238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Transcription Factor Binding Sites</a:t>
            </a:r>
          </a:p>
        </p:txBody>
      </p:sp>
      <p:sp>
        <p:nvSpPr>
          <p:cNvPr id="17411" name="Rectangle 1027">
            <a:extLst>
              <a:ext uri="{FF2B5EF4-FFF2-40B4-BE49-F238E27FC236}">
                <a16:creationId xmlns:a16="http://schemas.microsoft.com/office/drawing/2014/main" xmlns="" id="{0290633D-C6DD-4E80-95B8-B3F98FE5D5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TFBS can be located anywhere within a </a:t>
            </a:r>
          </a:p>
          <a:p>
            <a:pPr eaLnBrk="1" hangingPunct="1">
              <a:buFontTx/>
              <a:buNone/>
            </a:pPr>
            <a:r>
              <a:rPr lang="en-US" altLang="en-US"/>
              <a:t>    regulatory region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 TFBS may vary slightly across different regulatory regions (or even within the same promoter or enhancer) since non-essential bases could mutate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xmlns="" id="{60333364-4787-4F5A-86DB-CBC3A8E82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9067800" cy="15240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Motif as Transcription Factor Binding Sites</a:t>
            </a: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1300" dirty="0"/>
              <a:t/>
            </a:r>
            <a:br>
              <a:rPr lang="en-US" altLang="en-US" sz="1300" dirty="0"/>
            </a:br>
            <a:endParaRPr lang="en-US" altLang="en-US" sz="2800" dirty="0">
              <a:solidFill>
                <a:schemeClr val="tx1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8435" name="Line 3">
            <a:extLst>
              <a:ext uri="{FF2B5EF4-FFF2-40B4-BE49-F238E27FC236}">
                <a16:creationId xmlns:a16="http://schemas.microsoft.com/office/drawing/2014/main" xmlns="" id="{6F4049B7-7559-4EC6-9859-F86367F7CF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2957513"/>
            <a:ext cx="7334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xmlns="" id="{F7667BA7-7027-4892-97DA-C951093063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625" y="1900238"/>
            <a:ext cx="2971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xmlns="" id="{0A26EFAE-7829-4EA6-B2FF-E94DCCE55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8263" y="2166938"/>
            <a:ext cx="9207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600"/>
              <a:t>gene</a:t>
            </a:r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xmlns="" id="{2D268306-9CAD-4D46-AB2E-15B5EEE46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988" y="2124075"/>
            <a:ext cx="15462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600">
                <a:latin typeface="Lucida Sans Unicode" panose="020B0602030504020204" pitchFamily="34" charset="0"/>
              </a:rPr>
              <a:t>ATCCCG</a:t>
            </a:r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xmlns="" id="{03163A4B-784B-4CCF-890C-BBA950162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1150" y="3690938"/>
            <a:ext cx="2971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0" name="Text Box 8">
            <a:extLst>
              <a:ext uri="{FF2B5EF4-FFF2-40B4-BE49-F238E27FC236}">
                <a16:creationId xmlns:a16="http://schemas.microsoft.com/office/drawing/2014/main" xmlns="" id="{F41C30FA-4C51-4157-BAAE-213858631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8263" y="3081338"/>
            <a:ext cx="9207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600"/>
              <a:t>gene</a:t>
            </a:r>
          </a:p>
        </p:txBody>
      </p:sp>
      <p:sp>
        <p:nvSpPr>
          <p:cNvPr id="18441" name="Text Box 9">
            <a:extLst>
              <a:ext uri="{FF2B5EF4-FFF2-40B4-BE49-F238E27FC236}">
                <a16:creationId xmlns:a16="http://schemas.microsoft.com/office/drawing/2014/main" xmlns="" id="{A3EB4975-539C-4C4F-BC81-A2340B054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025775"/>
            <a:ext cx="15367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600">
                <a:solidFill>
                  <a:srgbClr val="FF3300"/>
                </a:solidFill>
                <a:latin typeface="Lucida Sans Unicode" panose="020B0602030504020204" pitchFamily="34" charset="0"/>
              </a:rPr>
              <a:t>T</a:t>
            </a:r>
            <a:r>
              <a:rPr lang="en-US" altLang="en-US" sz="2600">
                <a:latin typeface="Lucida Sans Unicode" panose="020B0602030504020204" pitchFamily="34" charset="0"/>
              </a:rPr>
              <a:t>TCC</a:t>
            </a:r>
            <a:r>
              <a:rPr lang="en-US" altLang="en-US" sz="2600">
                <a:solidFill>
                  <a:srgbClr val="FF0000"/>
                </a:solidFill>
                <a:latin typeface="Lucida Sans Unicode" panose="020B0602030504020204" pitchFamily="34" charset="0"/>
              </a:rPr>
              <a:t>G</a:t>
            </a:r>
            <a:r>
              <a:rPr lang="en-US" altLang="en-US" sz="2600">
                <a:latin typeface="Lucida Sans Unicode" panose="020B0602030504020204" pitchFamily="34" charset="0"/>
              </a:rPr>
              <a:t>G</a:t>
            </a:r>
          </a:p>
        </p:txBody>
      </p:sp>
      <p:sp>
        <p:nvSpPr>
          <p:cNvPr id="18442" name="Line 10">
            <a:extLst>
              <a:ext uri="{FF2B5EF4-FFF2-40B4-BE49-F238E27FC236}">
                <a16:creationId xmlns:a16="http://schemas.microsoft.com/office/drawing/2014/main" xmlns="" id="{49C7BFA6-7979-4A86-A8A7-AD70A3BB8C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209675" y="3843338"/>
            <a:ext cx="7334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Rectangle 11">
            <a:extLst>
              <a:ext uri="{FF2B5EF4-FFF2-40B4-BE49-F238E27FC236}">
                <a16:creationId xmlns:a16="http://schemas.microsoft.com/office/drawing/2014/main" xmlns="" id="{A4DD41A9-EB2A-4B91-8F89-651E686AA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625" y="2805113"/>
            <a:ext cx="2971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4" name="Line 12">
            <a:extLst>
              <a:ext uri="{FF2B5EF4-FFF2-40B4-BE49-F238E27FC236}">
                <a16:creationId xmlns:a16="http://schemas.microsoft.com/office/drawing/2014/main" xmlns="" id="{64D39A74-862E-432E-9E12-1E453C3BBD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2052638"/>
            <a:ext cx="7334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Text Box 13">
            <a:extLst>
              <a:ext uri="{FF2B5EF4-FFF2-40B4-BE49-F238E27FC236}">
                <a16:creationId xmlns:a16="http://schemas.microsoft.com/office/drawing/2014/main" xmlns="" id="{13CC9D9C-E43A-4BE7-9B92-62F19B510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8263" y="3919538"/>
            <a:ext cx="9207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600"/>
              <a:t>gene</a:t>
            </a:r>
          </a:p>
        </p:txBody>
      </p:sp>
      <p:sp>
        <p:nvSpPr>
          <p:cNvPr id="18446" name="Text Box 14">
            <a:extLst>
              <a:ext uri="{FF2B5EF4-FFF2-40B4-BE49-F238E27FC236}">
                <a16:creationId xmlns:a16="http://schemas.microsoft.com/office/drawing/2014/main" xmlns="" id="{925E5454-D9C1-4B14-9CBF-E81247BCA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513" y="3911600"/>
            <a:ext cx="15462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600">
                <a:latin typeface="Lucida Sans Unicode" panose="020B0602030504020204" pitchFamily="34" charset="0"/>
              </a:rPr>
              <a:t>ATCCCG</a:t>
            </a:r>
          </a:p>
        </p:txBody>
      </p:sp>
      <p:sp>
        <p:nvSpPr>
          <p:cNvPr id="18447" name="Line 15">
            <a:extLst>
              <a:ext uri="{FF2B5EF4-FFF2-40B4-BE49-F238E27FC236}">
                <a16:creationId xmlns:a16="http://schemas.microsoft.com/office/drawing/2014/main" xmlns="" id="{17D25903-B6BD-4134-9CF4-D60EC18223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209675" y="4767263"/>
            <a:ext cx="7334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Rectangle 16">
            <a:extLst>
              <a:ext uri="{FF2B5EF4-FFF2-40B4-BE49-F238E27FC236}">
                <a16:creationId xmlns:a16="http://schemas.microsoft.com/office/drawing/2014/main" xmlns="" id="{683A36C1-203E-4D8D-8B5D-EC29D4DA42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1150" y="4605338"/>
            <a:ext cx="2971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9" name="Text Box 17">
            <a:extLst>
              <a:ext uri="{FF2B5EF4-FFF2-40B4-BE49-F238E27FC236}">
                <a16:creationId xmlns:a16="http://schemas.microsoft.com/office/drawing/2014/main" xmlns="" id="{8266B906-5853-4003-B7E5-95B81AC52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8263" y="4833938"/>
            <a:ext cx="9207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600"/>
              <a:t>gene</a:t>
            </a:r>
          </a:p>
        </p:txBody>
      </p:sp>
      <p:sp>
        <p:nvSpPr>
          <p:cNvPr id="18450" name="Text Box 18">
            <a:extLst>
              <a:ext uri="{FF2B5EF4-FFF2-40B4-BE49-F238E27FC236}">
                <a16:creationId xmlns:a16="http://schemas.microsoft.com/office/drawing/2014/main" xmlns="" id="{CB8AA40B-3FBF-4CB1-B396-65254DCA7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5" y="4835525"/>
            <a:ext cx="15557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600">
                <a:latin typeface="Lucida Sans Unicode" panose="020B0602030504020204" pitchFamily="34" charset="0"/>
              </a:rPr>
              <a:t>AT</a:t>
            </a:r>
            <a:r>
              <a:rPr lang="en-US" altLang="en-US" sz="2600">
                <a:solidFill>
                  <a:srgbClr val="FF0000"/>
                </a:solidFill>
                <a:latin typeface="Lucida Sans Unicode" panose="020B0602030504020204" pitchFamily="34" charset="0"/>
              </a:rPr>
              <a:t>G</a:t>
            </a:r>
            <a:r>
              <a:rPr lang="en-US" altLang="en-US" sz="2600">
                <a:latin typeface="Lucida Sans Unicode" panose="020B0602030504020204" pitchFamily="34" charset="0"/>
              </a:rPr>
              <a:t>CCG</a:t>
            </a:r>
          </a:p>
        </p:txBody>
      </p:sp>
      <p:sp>
        <p:nvSpPr>
          <p:cNvPr id="18451" name="Line 19">
            <a:extLst>
              <a:ext uri="{FF2B5EF4-FFF2-40B4-BE49-F238E27FC236}">
                <a16:creationId xmlns:a16="http://schemas.microsoft.com/office/drawing/2014/main" xmlns="" id="{D3074892-0698-4943-A0CA-D8AAFCB5BF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209675" y="5681663"/>
            <a:ext cx="7334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Rectangle 20">
            <a:extLst>
              <a:ext uri="{FF2B5EF4-FFF2-40B4-BE49-F238E27FC236}">
                <a16:creationId xmlns:a16="http://schemas.microsoft.com/office/drawing/2014/main" xmlns="" id="{94F2F9C4-4265-4C56-9FE8-9642C6CC8A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1150" y="5529263"/>
            <a:ext cx="2971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53" name="Text Box 21">
            <a:extLst>
              <a:ext uri="{FF2B5EF4-FFF2-40B4-BE49-F238E27FC236}">
                <a16:creationId xmlns:a16="http://schemas.microsoft.com/office/drawing/2014/main" xmlns="" id="{0E348A3B-6DEC-4FE6-BF8E-47E369EE4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1588" y="5748338"/>
            <a:ext cx="9207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600"/>
              <a:t>gene</a:t>
            </a:r>
          </a:p>
        </p:txBody>
      </p:sp>
      <p:sp>
        <p:nvSpPr>
          <p:cNvPr id="18454" name="Text Box 22">
            <a:extLst>
              <a:ext uri="{FF2B5EF4-FFF2-40B4-BE49-F238E27FC236}">
                <a16:creationId xmlns:a16="http://schemas.microsoft.com/office/drawing/2014/main" xmlns="" id="{35F70690-41B5-4B81-A135-1C93DB9ED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759450"/>
            <a:ext cx="15462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600">
                <a:latin typeface="Lucida Sans Unicode" panose="020B0602030504020204" pitchFamily="34" charset="0"/>
              </a:rPr>
              <a:t>ATGCC</a:t>
            </a:r>
            <a:r>
              <a:rPr lang="en-US" altLang="en-US" sz="2600">
                <a:solidFill>
                  <a:srgbClr val="FF0000"/>
                </a:solidFill>
                <a:latin typeface="Lucida Sans Unicode" panose="020B0602030504020204" pitchFamily="34" charset="0"/>
              </a:rPr>
              <a:t>C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0E19BFF5-7CA4-4985-9A37-373F205C2A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Motif Logos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xmlns="" id="{A70AEF7E-FBB0-4A25-A31A-EDE2CFCCB55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91000" cy="4530725"/>
          </a:xfrm>
        </p:spPr>
        <p:txBody>
          <a:bodyPr/>
          <a:lstStyle/>
          <a:p>
            <a:pPr eaLnBrk="1" hangingPunct="1"/>
            <a:r>
              <a:rPr lang="en-US" altLang="en-US" sz="2400"/>
              <a:t>Motifs can mutate on non- important bases </a:t>
            </a:r>
          </a:p>
          <a:p>
            <a:pPr eaLnBrk="1" hangingPunct="1"/>
            <a:r>
              <a:rPr lang="en-US" altLang="en-US" sz="2400"/>
              <a:t>The five motif instances in five different (co-regulated) genes have mutations at positions 3 and 5</a:t>
            </a:r>
          </a:p>
          <a:p>
            <a:pPr eaLnBrk="1" hangingPunct="1"/>
            <a:r>
              <a:rPr lang="en-US" altLang="en-US" sz="2400"/>
              <a:t>Representations called </a:t>
            </a:r>
            <a:r>
              <a:rPr lang="en-US" altLang="en-US" sz="2400" i="1">
                <a:solidFill>
                  <a:srgbClr val="FF0000"/>
                </a:solidFill>
              </a:rPr>
              <a:t>motif logos</a:t>
            </a:r>
            <a:r>
              <a:rPr lang="en-US" altLang="en-US" sz="2400" i="1"/>
              <a:t> </a:t>
            </a:r>
            <a:r>
              <a:rPr lang="en-US" altLang="en-US" sz="2400"/>
              <a:t>illustrate the conserved and variable regions of a motif</a:t>
            </a:r>
            <a:endParaRPr lang="en-US" altLang="en-US" sz="2400" i="1"/>
          </a:p>
          <a:p>
            <a:pPr eaLnBrk="1" hangingPunct="1"/>
            <a:endParaRPr lang="en-US" altLang="en-US" sz="2400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xmlns="" id="{B8B136FB-4899-47D7-B51C-1DF67597515E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>
          <a:xfrm>
            <a:off x="5638800" y="1295400"/>
            <a:ext cx="24384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>
                <a:latin typeface="Lucida Sans Unicode" panose="020B0602030504020204" pitchFamily="34" charset="0"/>
              </a:rPr>
              <a:t>TGGGGGA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latin typeface="Lucida Sans Unicode" panose="020B0602030504020204" pitchFamily="34" charset="0"/>
              </a:rPr>
              <a:t>TGAGAGA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latin typeface="Lucida Sans Unicode" panose="020B0602030504020204" pitchFamily="34" charset="0"/>
              </a:rPr>
              <a:t>TGGGGGA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latin typeface="Lucida Sans Unicode" panose="020B0602030504020204" pitchFamily="34" charset="0"/>
              </a:rPr>
              <a:t>TGAGAGA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latin typeface="Lucida Sans Unicode" panose="020B0602030504020204" pitchFamily="34" charset="0"/>
              </a:rPr>
              <a:t>TGAGGGA</a:t>
            </a:r>
          </a:p>
        </p:txBody>
      </p:sp>
      <p:graphicFrame>
        <p:nvGraphicFramePr>
          <p:cNvPr id="19461" name="Object 5" descr="Figure exampled in the image">
            <a:extLst>
              <a:ext uri="{FF2B5EF4-FFF2-40B4-BE49-F238E27FC236}">
                <a16:creationId xmlns:a16="http://schemas.microsoft.com/office/drawing/2014/main" xmlns="" id="{A5F6C179-EAB4-4F86-AF02-2B179ABA8003}"/>
              </a:ext>
            </a:extLst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734208736"/>
              </p:ext>
            </p:extLst>
          </p:nvPr>
        </p:nvGraphicFramePr>
        <p:xfrm>
          <a:off x="4986338" y="3941763"/>
          <a:ext cx="3360737" cy="218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Bitmap Image" r:id="rId3" imgW="2704762" imgH="1762371" progId="Paint.Picture">
                  <p:embed/>
                </p:oleObj>
              </mc:Choice>
              <mc:Fallback>
                <p:oleObj name="Bitmap Image" r:id="rId3" imgW="2704762" imgH="1762371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6338" y="3941763"/>
                        <a:ext cx="3360737" cy="218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8997B2CC-DC4E-49CE-937C-8F831A6C1D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Motif Logos: An Example</a:t>
            </a:r>
          </a:p>
        </p:txBody>
      </p:sp>
      <p:graphicFrame>
        <p:nvGraphicFramePr>
          <p:cNvPr id="20483" name="Object 4" descr="Figured exampled in the image">
            <a:extLst>
              <a:ext uri="{FF2B5EF4-FFF2-40B4-BE49-F238E27FC236}">
                <a16:creationId xmlns:a16="http://schemas.microsoft.com/office/drawing/2014/main" xmlns="" id="{8B7F734A-4244-47E9-B4F8-5A463B13B95D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43834047"/>
              </p:ext>
            </p:extLst>
          </p:nvPr>
        </p:nvGraphicFramePr>
        <p:xfrm>
          <a:off x="533400" y="1676400"/>
          <a:ext cx="7747000" cy="445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Bitmap Image" r:id="rId3" imgW="3801006" imgH="4885714" progId="Paint.Picture">
                  <p:embed/>
                </p:oleObj>
              </mc:Choice>
              <mc:Fallback>
                <p:oleObj name="Bitmap Image" r:id="rId3" imgW="3801006" imgH="4885714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76400"/>
                        <a:ext cx="7747000" cy="445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Rectangle 5">
            <a:extLst>
              <a:ext uri="{FF2B5EF4-FFF2-40B4-BE49-F238E27FC236}">
                <a16:creationId xmlns:a16="http://schemas.microsoft.com/office/drawing/2014/main" xmlns="" id="{CA600825-D478-4876-9390-F87027F01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6172200"/>
            <a:ext cx="581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(http://www-lmmb.ncifcrf.gov/~toms/sequencelogo.html)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517376CB-CF30-4BA7-BCCF-E8ADB3ADE6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Identifying Regulatory Motifs - Data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xmlns="" id="{2B954D70-FFE8-4F9A-BC3B-024EF69F46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Genes are turned on or off by regulatory proteins (TFs)</a:t>
            </a:r>
          </a:p>
          <a:p>
            <a:pPr eaLnBrk="1" hangingPunct="1">
              <a:lnSpc>
                <a:spcPct val="80000"/>
              </a:lnSpc>
            </a:pPr>
            <a:endParaRPr lang="en-US" altLang="en-US" sz="10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These proteins bind to upstream regulatory regions (RRs) of genes to either attract or block the RNA polymerase</a:t>
            </a:r>
          </a:p>
          <a:p>
            <a:pPr eaLnBrk="1" hangingPunct="1">
              <a:lnSpc>
                <a:spcPct val="80000"/>
              </a:lnSpc>
            </a:pPr>
            <a:endParaRPr lang="en-US" altLang="en-US" sz="5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Each TF binds to certain short DNA sequences (TFBS’s) that form a motif</a:t>
            </a:r>
          </a:p>
          <a:p>
            <a:pPr eaLnBrk="1" hangingPunct="1">
              <a:lnSpc>
                <a:spcPct val="80000"/>
              </a:lnSpc>
            </a:pPr>
            <a:endParaRPr lang="en-US" altLang="en-US" sz="10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Since </a:t>
            </a:r>
            <a:r>
              <a:rPr lang="en-US" altLang="en-US" sz="2800" b="1"/>
              <a:t>co-regulated genes </a:t>
            </a:r>
            <a:r>
              <a:rPr lang="en-US" altLang="en-US" sz="2800"/>
              <a:t>may share the same motif, their RR sequences are collected for the search for a motif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EA91B627-FDA2-4CA3-83BF-F85C921C3E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884238"/>
          </a:xfrm>
        </p:spPr>
        <p:txBody>
          <a:bodyPr/>
          <a:lstStyle/>
          <a:p>
            <a:pPr eaLnBrk="1" hangingPunct="1"/>
            <a:r>
              <a:rPr lang="en-US" altLang="en-US" sz="4000"/>
              <a:t>Identifying Motifs: Complications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xmlns="" id="{1DA61235-5DA3-485C-A8DC-0A2D139267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We do not know the motif sequence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We do not know where it is located relative to a gene’s transcription start site, if it occurs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 motif may appear slightly differently from one gene to another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How to discern it from “random” motifs?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026">
            <a:extLst>
              <a:ext uri="{FF2B5EF4-FFF2-40B4-BE49-F238E27FC236}">
                <a16:creationId xmlns:a16="http://schemas.microsoft.com/office/drawing/2014/main" xmlns="" id="{E4E13C56-81EA-4316-8907-908EC5CFE2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>
                <a:schemeClr val="accent1"/>
              </a:buClr>
              <a:buFont typeface="Arial" panose="020B0604020202020204" pitchFamily="34" charset="0"/>
              <a:buNone/>
              <a:defRPr/>
            </a:pPr>
            <a:r>
              <a:rPr lang="en-US" altLang="en-US" dirty="0"/>
              <a:t>Outline</a:t>
            </a:r>
            <a:endParaRPr lang="en-US" altLang="en-US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123" name="Rectangle 1027">
            <a:extLst>
              <a:ext uri="{FF2B5EF4-FFF2-40B4-BE49-F238E27FC236}">
                <a16:creationId xmlns:a16="http://schemas.microsoft.com/office/drawing/2014/main" xmlns="" id="{EC3281FB-87EE-4B5A-AC62-91815EAB8C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Implanting Patterns in Random Text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Gene Regulation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Regulatory Motifs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The </a:t>
            </a:r>
            <a:r>
              <a:rPr lang="en-US" altLang="en-US" sz="2500" dirty="0">
                <a:solidFill>
                  <a:srgbClr val="000099"/>
                </a:solidFill>
              </a:rPr>
              <a:t>Motif Finding</a:t>
            </a:r>
            <a:r>
              <a:rPr lang="en-US" altLang="en-US" sz="2500" dirty="0"/>
              <a:t> Problem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Brute Force Motif Finding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The </a:t>
            </a:r>
            <a:r>
              <a:rPr lang="en-US" altLang="en-US" sz="2500" dirty="0">
                <a:solidFill>
                  <a:srgbClr val="000099"/>
                </a:solidFill>
              </a:rPr>
              <a:t>Median String</a:t>
            </a:r>
            <a:r>
              <a:rPr lang="en-US" altLang="en-US" sz="2500" dirty="0"/>
              <a:t> Problem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Search Trees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Branch-and-Bound Motif Search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Branch-and-Bound Median String Search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Consensus and Pattern Branching: Greedy Heuristics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PMS: Exhaustive Motif Search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Detour_Sign">
            <a:extLst>
              <a:ext uri="{FF2B5EF4-FFF2-40B4-BE49-F238E27FC236}">
                <a16:creationId xmlns:a16="http://schemas.microsoft.com/office/drawing/2014/main" xmlns="" id="{FC11E55C-1250-4FD6-A3D7-82B4055D5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334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">
            <a:extLst>
              <a:ext uri="{FF2B5EF4-FFF2-40B4-BE49-F238E27FC236}">
                <a16:creationId xmlns:a16="http://schemas.microsoft.com/office/drawing/2014/main" xmlns="" id="{8691BAF2-9298-4180-A254-066F49B6F8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 Motif Finding Analogy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xmlns="" id="{186BA360-92BA-49C0-856A-6A1F4377F81B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The Motif Finding Problem is similar to the problem posed by Edgar Allan Poe (1809 – 1849) in his </a:t>
            </a:r>
            <a:r>
              <a:rPr lang="en-US" altLang="en-US" sz="3200" i="1"/>
              <a:t>Gold Bug </a:t>
            </a:r>
            <a:r>
              <a:rPr lang="en-US" altLang="en-US" sz="3200"/>
              <a:t>story</a:t>
            </a:r>
          </a:p>
        </p:txBody>
      </p:sp>
      <p:pic>
        <p:nvPicPr>
          <p:cNvPr id="24581" name="Picture 1035" descr="TheGoldBug">
            <a:extLst>
              <a:ext uri="{FF2B5EF4-FFF2-40B4-BE49-F238E27FC236}">
                <a16:creationId xmlns:a16="http://schemas.microsoft.com/office/drawing/2014/main" xmlns="" id="{24D1D844-F78B-402D-96D6-2A4BC78AE46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1524000"/>
            <a:ext cx="2370138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2" name="Rectangle 1037">
            <a:extLst>
              <a:ext uri="{FF2B5EF4-FFF2-40B4-BE49-F238E27FC236}">
                <a16:creationId xmlns:a16="http://schemas.microsoft.com/office/drawing/2014/main" xmlns="" id="{4FAB787A-3E26-4968-805D-6DF9096CFA5F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altLang="en-US" sz="21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A18EC271-29F9-422A-AA17-601DEC73C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Gold Bug Problem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xmlns="" id="{A7112278-07D2-43F2-9CD8-6A94F02995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3600"/>
          </a:p>
          <a:p>
            <a:pPr eaLnBrk="1" hangingPunct="1">
              <a:lnSpc>
                <a:spcPct val="80000"/>
              </a:lnSpc>
            </a:pPr>
            <a:r>
              <a:rPr lang="en-US" altLang="en-US" sz="3600"/>
              <a:t>Given a secret message:</a:t>
            </a:r>
          </a:p>
          <a:p>
            <a:pPr eaLnBrk="1" hangingPunct="1">
              <a:lnSpc>
                <a:spcPct val="80000"/>
              </a:lnSpc>
            </a:pPr>
            <a:endParaRPr lang="en-US" altLang="en-US" sz="140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53++!305))6*;4826)4+.)4+);806*;48!8`60))85;]8*:+*8!83(88)5*!;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46(;88*96*?;8)*+(;485);5*!2:*+(;4956*2(5*-4)8`8*; 4069285);)6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!8)4++;1(+9;48081;8:8+1;48!85;4)485!528806*81(+9;48;(88;4(+?3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4;48)4+;161;:188;+?;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80000"/>
              </a:lnSpc>
            </a:pPr>
            <a:r>
              <a:rPr lang="en-US" altLang="en-US" sz="3600"/>
              <a:t>Decipher the message encrypted in the fragment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360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400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xmlns="" id="{A53BFC26-CFEB-4B85-B666-D0C99EE828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Hints for The Gold Bug Problem</a:t>
            </a:r>
            <a:r>
              <a:rPr lang="en-US" altLang="en-US" sz="2600" dirty="0"/>
              <a:t> 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xmlns="" id="{A7F25405-E7E6-4880-9DC5-E5011A37E1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Additional hints: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/>
              <a:t>The encrypted message is in English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/>
              <a:t>Each symbol correspond to one letter in the English alphabet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/>
              <a:t>No punctuation marks are encoded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>
            <a:extLst>
              <a:ext uri="{FF2B5EF4-FFF2-40B4-BE49-F238E27FC236}">
                <a16:creationId xmlns:a16="http://schemas.microsoft.com/office/drawing/2014/main" xmlns="" id="{BD958913-0BAE-48BA-B7E3-6887764AB7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884238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The Gold Bug Problem: Symbol Counts</a:t>
            </a:r>
          </a:p>
        </p:txBody>
      </p:sp>
      <p:sp>
        <p:nvSpPr>
          <p:cNvPr id="27651" name="Rectangle 1027">
            <a:extLst>
              <a:ext uri="{FF2B5EF4-FFF2-40B4-BE49-F238E27FC236}">
                <a16:creationId xmlns:a16="http://schemas.microsoft.com/office/drawing/2014/main" xmlns="" id="{2E0C8C26-5DD5-4B9B-AA39-506387CDE9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3072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n-US" altLang="en-US" sz="3000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Naive approach to solving the problem: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/>
              <a:t>Count the frequency of each symbol in the encrypted message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/>
              <a:t>Find the frequency of each letter in the alphabet in the English language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/>
              <a:t>Compare the frequencies of the previous steps, try to find a correlation and map the symbols to a letter in the alphabet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3000"/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xmlns="" id="{04030619-0B3A-4355-97F5-13E1FF0B43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884238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Symbol Frequencies in the Gold Bug Message</a:t>
            </a:r>
          </a:p>
        </p:txBody>
      </p:sp>
      <p:sp>
        <p:nvSpPr>
          <p:cNvPr id="28675" name="Rectangle 32">
            <a:extLst>
              <a:ext uri="{FF2B5EF4-FFF2-40B4-BE49-F238E27FC236}">
                <a16:creationId xmlns:a16="http://schemas.microsoft.com/office/drawing/2014/main" xmlns="" id="{75CF08C1-CA4F-4E96-BF67-FBAEAA6FB77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24000"/>
            <a:ext cx="7848600" cy="1524000"/>
          </a:xfrm>
        </p:spPr>
        <p:txBody>
          <a:bodyPr/>
          <a:lstStyle/>
          <a:p>
            <a:pPr eaLnBrk="1" hangingPunct="1"/>
            <a:r>
              <a:rPr lang="en-US" altLang="en-US" b="1"/>
              <a:t>Gold Bug Message</a:t>
            </a:r>
            <a:r>
              <a:rPr lang="en-US" altLang="en-US"/>
              <a:t>: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sp>
        <p:nvSpPr>
          <p:cNvPr id="28676" name="Rectangle 33">
            <a:extLst>
              <a:ext uri="{FF2B5EF4-FFF2-40B4-BE49-F238E27FC236}">
                <a16:creationId xmlns:a16="http://schemas.microsoft.com/office/drawing/2014/main" xmlns="" id="{1AF43263-D5B4-461F-AD0E-A3646466F10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429000"/>
            <a:ext cx="8686800" cy="2854325"/>
          </a:xfrm>
        </p:spPr>
        <p:txBody>
          <a:bodyPr/>
          <a:lstStyle/>
          <a:p>
            <a:pPr eaLnBrk="1" hangingPunct="1"/>
            <a:r>
              <a:rPr lang="en-US" altLang="en-US" sz="3400" b="1"/>
              <a:t>English Language</a:t>
            </a:r>
            <a:r>
              <a:rPr lang="en-US" altLang="en-US" sz="3400"/>
              <a:t>:</a:t>
            </a:r>
          </a:p>
          <a:p>
            <a:pPr eaLnBrk="1" hangingPunct="1">
              <a:buFontTx/>
              <a:buNone/>
            </a:pPr>
            <a:endParaRPr lang="en-US" altLang="en-US" sz="2400"/>
          </a:p>
          <a:p>
            <a:pPr algn="ctr" eaLnBrk="1" hangingPunct="1">
              <a:buFontTx/>
              <a:buNone/>
            </a:pPr>
            <a:r>
              <a:rPr lang="en-US" altLang="en-US">
                <a:latin typeface="Lucida Sans Unicode" panose="020B0602030504020204" pitchFamily="34" charset="0"/>
              </a:rPr>
              <a:t>e t a o i n s r h l d c u m f p g w y b v k x j q z</a:t>
            </a:r>
            <a:endParaRPr lang="en-US" altLang="en-US" sz="3200">
              <a:latin typeface="Lucida Sans Unicode" panose="020B0602030504020204" pitchFamily="34" charset="0"/>
            </a:endParaRPr>
          </a:p>
          <a:p>
            <a:pPr algn="ctr" eaLnBrk="1" hangingPunct="1">
              <a:buFontTx/>
              <a:buNone/>
            </a:pPr>
            <a:endParaRPr lang="en-US" altLang="en-US" sz="2800"/>
          </a:p>
          <a:p>
            <a:pPr algn="ctr" eaLnBrk="1" hangingPunct="1">
              <a:buFontTx/>
              <a:buNone/>
            </a:pPr>
            <a:r>
              <a:rPr lang="en-US" altLang="en-US" sz="2800"/>
              <a:t>Most frequent</a:t>
            </a:r>
            <a:r>
              <a:rPr lang="en-US" altLang="en-US" sz="2000"/>
              <a:t>                                                     </a:t>
            </a:r>
            <a:r>
              <a:rPr lang="en-US" altLang="en-US" sz="2800"/>
              <a:t>Least  frequent</a:t>
            </a:r>
          </a:p>
          <a:p>
            <a:pPr eaLnBrk="1" hangingPunct="1">
              <a:buFontTx/>
              <a:buNone/>
            </a:pPr>
            <a:endParaRPr lang="en-US" altLang="en-US" sz="2000"/>
          </a:p>
          <a:p>
            <a:pPr eaLnBrk="1" hangingPunct="1">
              <a:buFontTx/>
              <a:buNone/>
            </a:pPr>
            <a:endParaRPr lang="en-US" altLang="en-US" sz="1800"/>
          </a:p>
        </p:txBody>
      </p:sp>
      <p:sp>
        <p:nvSpPr>
          <p:cNvPr id="28677" name="AutoShape 50">
            <a:extLst>
              <a:ext uri="{FF2B5EF4-FFF2-40B4-BE49-F238E27FC236}">
                <a16:creationId xmlns:a16="http://schemas.microsoft.com/office/drawing/2014/main" xmlns="" id="{F882AD17-563A-45DC-8438-47EE7FA969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638800"/>
            <a:ext cx="3505200" cy="381000"/>
          </a:xfrm>
          <a:prstGeom prst="rightArrow">
            <a:avLst>
              <a:gd name="adj1" fmla="val 50000"/>
              <a:gd name="adj2" fmla="val 23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57630" name="Group 286">
            <a:extLst>
              <a:ext uri="{FF2B5EF4-FFF2-40B4-BE49-F238E27FC236}">
                <a16:creationId xmlns:a16="http://schemas.microsoft.com/office/drawing/2014/main" xmlns="" id="{118F207C-D03D-4BC4-A6DF-F8A3142D573A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2209800"/>
          <a:ext cx="8610600" cy="76200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</a:tblGrid>
              <a:tr h="215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`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xmlns="" id="{52BF012A-882F-4112-9DEA-701F755773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The Gold Bug Message Decoding: First Attempt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xmlns="" id="{B62E54B0-29E5-4B10-BF8C-6E3F8492DA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By simply mapping the most frequent symbols to the most frequent letters of the alphabet:</a:t>
            </a:r>
          </a:p>
          <a:p>
            <a:pPr eaLnBrk="1" hangingPunct="1"/>
            <a:endParaRPr lang="en-US" altLang="en-US" sz="1400"/>
          </a:p>
          <a:p>
            <a:pPr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	sfiilfcsoorntaeuroaikoaiotecrntaeleyrcooestvenpinelefheeosnlt</a:t>
            </a:r>
          </a:p>
          <a:p>
            <a:pPr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	arhteenmrnwteonihtaesotsnlupnihtamsrnuhsnbaoeyentacrmuesotorl</a:t>
            </a:r>
          </a:p>
          <a:p>
            <a:pPr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	eoaiitdhimtaecedtepeidtaelestaoaeslsueecrnedhimtaetheetahiwfa</a:t>
            </a:r>
          </a:p>
          <a:p>
            <a:pPr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	taeoaitdrdtpdeetiwt</a:t>
            </a:r>
          </a:p>
          <a:p>
            <a:pPr eaLnBrk="1" hangingPunct="1">
              <a:buFontTx/>
              <a:buNone/>
            </a:pPr>
            <a:endParaRPr lang="en-US" altLang="en-US" sz="160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endParaRPr lang="en-US" altLang="en-US" sz="160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en-US"/>
              <a:t>The result does not make sense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xmlns="" id="{1AFB324E-2597-4284-8B08-7D6AF4023C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The Gold Bug Problem: </a:t>
            </a:r>
            <a:r>
              <a:rPr lang="en-US" altLang="en-US" sz="3600" i="1" dirty="0"/>
              <a:t>l</a:t>
            </a:r>
            <a:r>
              <a:rPr lang="en-US" altLang="en-US" sz="3600" dirty="0"/>
              <a:t>-tuple count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xmlns="" id="{43E8C0C4-06D1-404B-BB53-35B36B9B22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17675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/>
              <a:t>A better approach:</a:t>
            </a:r>
          </a:p>
          <a:p>
            <a:pPr lvl="1" eaLnBrk="1" hangingPunct="1"/>
            <a:r>
              <a:rPr lang="en-US" altLang="en-US" sz="3000"/>
              <a:t>Examine frequencies of </a:t>
            </a:r>
            <a:r>
              <a:rPr lang="en-US" altLang="en-US" sz="3000" i="1"/>
              <a:t>l</a:t>
            </a:r>
            <a:r>
              <a:rPr lang="en-US" altLang="en-US" sz="3000"/>
              <a:t>-tuples, combinations of 2 symbols, 3 symbols, etc.</a:t>
            </a:r>
          </a:p>
          <a:p>
            <a:pPr lvl="1" eaLnBrk="1" hangingPunct="1"/>
            <a:r>
              <a:rPr lang="en-US" altLang="en-US" sz="3000"/>
              <a:t>“</a:t>
            </a:r>
            <a:r>
              <a:rPr lang="en-US" altLang="en-US" sz="3000">
                <a:solidFill>
                  <a:srgbClr val="FF0000"/>
                </a:solidFill>
              </a:rPr>
              <a:t>The</a:t>
            </a:r>
            <a:r>
              <a:rPr lang="en-US" altLang="en-US" sz="3000"/>
              <a:t>” is the most frequent 3-tuple in English and “</a:t>
            </a:r>
            <a:r>
              <a:rPr lang="en-US" altLang="en-US" sz="3000">
                <a:solidFill>
                  <a:srgbClr val="FF0000"/>
                </a:solidFill>
              </a:rPr>
              <a:t>;48</a:t>
            </a:r>
            <a:r>
              <a:rPr lang="en-US" altLang="en-US" sz="3000"/>
              <a:t>” is the most frequent 3-tuple in the encrypted text</a:t>
            </a:r>
          </a:p>
          <a:p>
            <a:pPr lvl="1" eaLnBrk="1" hangingPunct="1"/>
            <a:r>
              <a:rPr lang="en-US" altLang="en-US" sz="3000"/>
              <a:t>Make inferences of unknown symbols by examining other frequent </a:t>
            </a:r>
            <a:r>
              <a:rPr lang="en-US" altLang="en-US" sz="3000" i="1"/>
              <a:t>l</a:t>
            </a:r>
            <a:r>
              <a:rPr lang="en-US" altLang="en-US" sz="3000"/>
              <a:t>-tuples 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8857576E-3F32-4659-9F1A-8D943510E2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534400" cy="884238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The Gold Bug Problem: the </a:t>
            </a:r>
            <a:r>
              <a:rPr lang="en-US" altLang="en-US" sz="3600" dirty="0">
                <a:solidFill>
                  <a:srgbClr val="FF0000"/>
                </a:solidFill>
              </a:rPr>
              <a:t>;48</a:t>
            </a:r>
            <a:r>
              <a:rPr lang="en-US" altLang="en-US" sz="3600" dirty="0"/>
              <a:t> clue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FEFEE1CD-B86D-42F3-90FA-1E50392284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Mapping “</a:t>
            </a:r>
            <a:r>
              <a:rPr lang="en-US" altLang="en-US">
                <a:solidFill>
                  <a:srgbClr val="FF0000"/>
                </a:solidFill>
              </a:rPr>
              <a:t>the</a:t>
            </a:r>
            <a:r>
              <a:rPr lang="en-US" altLang="en-US"/>
              <a:t>” to “</a:t>
            </a:r>
            <a:r>
              <a:rPr lang="en-US" altLang="en-US">
                <a:solidFill>
                  <a:srgbClr val="FF0000"/>
                </a:solidFill>
              </a:rPr>
              <a:t>;48</a:t>
            </a:r>
            <a:r>
              <a:rPr lang="en-US" altLang="en-US"/>
              <a:t>” and substituting all occurrences of the symbols: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	</a:t>
            </a:r>
            <a:r>
              <a:rPr lang="en-US" altLang="en-US" sz="1600">
                <a:latin typeface="Courier New" panose="02070309020205020404" pitchFamily="49" charset="0"/>
              </a:rPr>
              <a:t>53++!305))6*</a:t>
            </a:r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the</a:t>
            </a:r>
            <a:r>
              <a:rPr lang="en-US" altLang="en-US" sz="1600">
                <a:latin typeface="Courier New" panose="02070309020205020404" pitchFamily="49" charset="0"/>
              </a:rPr>
              <a:t>26)h+.)h+)te06*</a:t>
            </a:r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the</a:t>
            </a:r>
            <a:r>
              <a:rPr lang="en-US" altLang="en-US" sz="1600">
                <a:latin typeface="Courier New" panose="02070309020205020404" pitchFamily="49" charset="0"/>
              </a:rPr>
              <a:t>!e`60))e5t]e*:+*e!e3(ee)5*!t</a:t>
            </a:r>
          </a:p>
          <a:p>
            <a:pPr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	h6(tee*96*?te)*+(</a:t>
            </a:r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the</a:t>
            </a:r>
            <a:r>
              <a:rPr lang="en-US" altLang="en-US" sz="1600">
                <a:latin typeface="Courier New" panose="02070309020205020404" pitchFamily="49" charset="0"/>
              </a:rPr>
              <a:t>5)t5*!2:*+(th956*2(5*h)e`e*th0692e5)t)6!e</a:t>
            </a:r>
          </a:p>
          <a:p>
            <a:pPr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	)h++t1(+9</a:t>
            </a:r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the</a:t>
            </a:r>
            <a:r>
              <a:rPr lang="en-US" altLang="en-US" sz="1600">
                <a:latin typeface="Courier New" panose="02070309020205020404" pitchFamily="49" charset="0"/>
              </a:rPr>
              <a:t>0e1te:e+1</a:t>
            </a:r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the</a:t>
            </a:r>
            <a:r>
              <a:rPr lang="en-US" altLang="en-US" sz="1600">
                <a:latin typeface="Courier New" panose="02070309020205020404" pitchFamily="49" charset="0"/>
              </a:rPr>
              <a:t>!e5th)he5!52ee06*e1(+9</a:t>
            </a:r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the</a:t>
            </a:r>
            <a:r>
              <a:rPr lang="en-US" altLang="en-US" sz="1600">
                <a:latin typeface="Courier New" panose="02070309020205020404" pitchFamily="49" charset="0"/>
              </a:rPr>
              <a:t>t(eeth(+?3h</a:t>
            </a:r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t</a:t>
            </a:r>
          </a:p>
          <a:p>
            <a:pPr eaLnBrk="1" hangingPunct="1"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	he</a:t>
            </a:r>
            <a:r>
              <a:rPr lang="en-US" altLang="en-US" sz="1600">
                <a:latin typeface="Courier New" panose="02070309020205020404" pitchFamily="49" charset="0"/>
              </a:rPr>
              <a:t>)h+t161t:1eet+?t</a:t>
            </a:r>
          </a:p>
          <a:p>
            <a:pPr eaLnBrk="1" hangingPunct="1"/>
            <a:endParaRPr lang="en-US" altLang="en-US" sz="160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endParaRPr lang="en-US" altLang="en-US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>
            <a:extLst>
              <a:ext uri="{FF2B5EF4-FFF2-40B4-BE49-F238E27FC236}">
                <a16:creationId xmlns:a16="http://schemas.microsoft.com/office/drawing/2014/main" xmlns="" id="{E59BC950-E5B3-4B38-90EA-75955A30D4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534400" cy="884238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The Gold Bug Message Decoding: Second Attempt</a:t>
            </a:r>
            <a:endParaRPr lang="en-US" altLang="en-US" sz="2600" dirty="0"/>
          </a:p>
        </p:txBody>
      </p:sp>
      <p:sp>
        <p:nvSpPr>
          <p:cNvPr id="32771" name="Rectangle 1027">
            <a:extLst>
              <a:ext uri="{FF2B5EF4-FFF2-40B4-BE49-F238E27FC236}">
                <a16:creationId xmlns:a16="http://schemas.microsoft.com/office/drawing/2014/main" xmlns="" id="{F98EA34D-24F3-458B-B6E6-FB8A29E02B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Make inferences:</a:t>
            </a:r>
          </a:p>
          <a:p>
            <a:pPr eaLnBrk="1" hangingPunct="1">
              <a:lnSpc>
                <a:spcPct val="90000"/>
              </a:lnSpc>
            </a:pPr>
            <a:endParaRPr lang="en-US" altLang="en-US" sz="16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	</a:t>
            </a:r>
            <a:r>
              <a:rPr lang="en-US" altLang="en-US" sz="1600">
                <a:latin typeface="Courier New" panose="02070309020205020404" pitchFamily="49" charset="0"/>
              </a:rPr>
              <a:t>53++!305))6*the26)h+.)h+)te06*the!e`60))e5t]e*:+*e!e3(ee)5*!t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	h6(tee*96*?te)*+(the5)t5*!2:*+(th956*2(5*h)e`e*th0692e5)t)6!e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	)h++t1(+9the0e1te:e+1the!e5th)he5!52ee06*e1(+9</a:t>
            </a:r>
            <a:r>
              <a:rPr lang="en-US" altLang="en-US" sz="1600" u="sng">
                <a:solidFill>
                  <a:srgbClr val="FF0000"/>
                </a:solidFill>
                <a:latin typeface="Courier New" panose="02070309020205020404" pitchFamily="49" charset="0"/>
              </a:rPr>
              <a:t>thet(ee</a:t>
            </a:r>
            <a:r>
              <a:rPr lang="en-US" altLang="en-US" sz="1600" u="sng">
                <a:solidFill>
                  <a:srgbClr val="008000"/>
                </a:solidFill>
                <a:latin typeface="Courier New" panose="02070309020205020404" pitchFamily="49" charset="0"/>
              </a:rPr>
              <a:t>th(+?3h</a:t>
            </a:r>
            <a:r>
              <a:rPr lang="en-US" altLang="en-US" sz="1600">
                <a:latin typeface="Courier New" panose="02070309020205020404" pitchFamily="49" charset="0"/>
              </a:rPr>
              <a:t>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	he)h+t161t:1eet+?t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“</a:t>
            </a:r>
            <a:r>
              <a:rPr lang="en-US" altLang="en-US">
                <a:solidFill>
                  <a:srgbClr val="FF0000"/>
                </a:solidFill>
              </a:rPr>
              <a:t>thet(ee</a:t>
            </a:r>
            <a:r>
              <a:rPr lang="en-US" altLang="en-US"/>
              <a:t>” most likely means “</a:t>
            </a:r>
            <a:r>
              <a:rPr lang="en-US" altLang="en-US">
                <a:solidFill>
                  <a:srgbClr val="FF0000"/>
                </a:solidFill>
              </a:rPr>
              <a:t>the tree</a:t>
            </a:r>
            <a:r>
              <a:rPr lang="en-US" altLang="en-US"/>
              <a:t>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/>
              <a:t>Infer “(“ = “r”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“</a:t>
            </a:r>
            <a:r>
              <a:rPr lang="en-US" altLang="en-US">
                <a:solidFill>
                  <a:srgbClr val="008000"/>
                </a:solidFill>
              </a:rPr>
              <a:t>th(+?3h</a:t>
            </a:r>
            <a:r>
              <a:rPr lang="en-US" altLang="en-US"/>
              <a:t>” becomes “</a:t>
            </a:r>
            <a:r>
              <a:rPr lang="en-US" altLang="en-US">
                <a:solidFill>
                  <a:srgbClr val="008000"/>
                </a:solidFill>
              </a:rPr>
              <a:t>thr+?3h</a:t>
            </a:r>
            <a:r>
              <a:rPr lang="en-US" altLang="en-US"/>
              <a:t>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/>
              <a:t>Can we guess “+” and “?”?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28EE9052-F649-40A0-AA86-47DFB66DB5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The Gold Bug Problem: The Solution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xmlns="" id="{2A94FAD5-ACEA-42D7-8DF7-776020820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After figuring out all the mappings, the final message is: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	AGOODGLASSINTHEBISHOPSHOSTELINTHEDEVILSSEATWENYONEDEGRE</a:t>
            </a:r>
          </a:p>
          <a:p>
            <a:pPr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	ESANDTHIRTEENMINUTESNORTHEASTANDBYNORTHMAINBRANCHSEVENT HLIMBEASTSIDESHOOTFROMTHELEFTEYEOFTHEDEATHSHEADABEELINE</a:t>
            </a:r>
          </a:p>
          <a:p>
            <a:pPr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	FROMTHETREETHROUGHTHESHOTFIFTYFEETOUT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98EDC5A2-7D3F-42EF-ADB5-CC049A6CDA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Random Sample</a:t>
            </a:r>
            <a:endParaRPr lang="en-US" altLang="en-US" dirty="0">
              <a:latin typeface="_DEFAULT_ASCII" pitchFamily="2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CD9B5365-10DA-4BC0-85BB-FCEB7ADEA5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1200" b="1" dirty="0">
                <a:latin typeface="Lucida Console" panose="020B0609040504020204" pitchFamily="49" charset="0"/>
              </a:rPr>
              <a:t>atgaccgggatactgataccgtatttggcctaggcgtacacattagataaacgtatgaagtacgttagactcggcgccgccg</a:t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/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>acccctattttttgagcagatttagtgacctggaaaaaaaatttgagtacaaaacttttccgaatactgggcataaggtaca</a:t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/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>tgagtatccctgggatgacttttgggaacactatagtgctctcccgatttttgaatatgtaggatcattcgccagggtccga</a:t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/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>gctgagaattggatgaccttgtaagtgttttccacgcaatcgcgaaccaacgcggacccaaaggcaagaccgataaaggaga</a:t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/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>tcccttttgcggtaatgtgccgggaggctggttacgtagggaagccctaacggacttaatggcccacttagtccacttatag</a:t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/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>gtcaatcatgttcttgtgaatggatttttaactgagggcatagaccgcttggcgcacccaaattcagtgtgggcgagcgcaa</a:t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/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>cggttttggcccttgttagaggcccccgtactgatggaaactttcaattatgagagagctaatctatcgcgtgcgtgttcat</a:t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/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>aacttgagttggtttcgaaaatgctctggggcacatacaagaggagtcttccttatcagttaatgctgtatgacactatgta</a:t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/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>ttggcccattggctaaaagcccaacttgacaaatggaagatagaatccttgcatttcaacgtatgccgaaccgaaagggaag</a:t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/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>ctggtgagcaacgacagattcttacgtgcattagctcgcttccggggatctaatagcacgaagcttctgggtactgatagca</a:t>
            </a:r>
            <a:endParaRPr lang="en-US" altLang="en-US" sz="1200" dirty="0">
              <a:latin typeface="_DEFAULT_ASCII" pitchFamily="2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xmlns="" id="{06067D27-E81F-4A94-BA2F-A1AB637609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Solution</a:t>
            </a:r>
            <a:r>
              <a:rPr lang="en-US" altLang="en-US" sz="2600" dirty="0"/>
              <a:t> (cont’d)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xmlns="" id="{4953E33C-AFC3-4B18-A41C-F5845AA468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Punctuation is important: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	A GOOD GLASS IN THE BISHOP’S HOSTEL IN THE DEVIL’S SEA, </a:t>
            </a:r>
          </a:p>
          <a:p>
            <a:pPr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	TWENY ONE DEGREES AND THIRTEEN MINUTES NORTHEAST AND BY NORTH, </a:t>
            </a:r>
          </a:p>
          <a:p>
            <a:pPr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	MAIN BRANCH SEVENTH LIMB, EAST SIDE, SHOOT FROM THE LEFT EYE OF </a:t>
            </a:r>
          </a:p>
          <a:p>
            <a:pPr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	THE DEATH’S HEAD A BEE LINE FROM THE TREE THROUGH THE SHOT, </a:t>
            </a:r>
          </a:p>
          <a:p>
            <a:pPr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	FIFTY FEET OUT.</a:t>
            </a:r>
          </a:p>
          <a:p>
            <a:pPr eaLnBrk="1" hangingPunct="1">
              <a:buFontTx/>
              <a:buNone/>
            </a:pPr>
            <a:endParaRPr lang="en-US" altLang="en-US" sz="160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	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xmlns="" id="{9D403682-64C4-43C9-9847-88095C8867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Solving the Gold Bug Problem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xmlns="" id="{1A94FCBE-29EF-4163-A2B6-614738D42B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Prerequisites to solve the problem: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 sz="3000"/>
              <a:t>Need to know the relative frequencies of single letters, and combinations of two and three letters in English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3000"/>
          </a:p>
          <a:p>
            <a:pPr lvl="1" eaLnBrk="1" hangingPunct="1">
              <a:lnSpc>
                <a:spcPct val="90000"/>
              </a:lnSpc>
            </a:pPr>
            <a:r>
              <a:rPr lang="en-US" altLang="en-US" sz="3000"/>
              <a:t>Knowledge of all the words in the English dictionary is highly desired to make accurate inferences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300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7">
            <a:extLst>
              <a:ext uri="{FF2B5EF4-FFF2-40B4-BE49-F238E27FC236}">
                <a16:creationId xmlns:a16="http://schemas.microsoft.com/office/drawing/2014/main" xmlns="" id="{626A65B8-0228-470E-AE0E-BCBB82FFCB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en-US"/>
              <a:t>Nucleotides in motifs encode for a message in the “genetic” language. Symbols in “The Gold Bug” encode for a message in English</a:t>
            </a:r>
          </a:p>
          <a:p>
            <a:pPr lvl="1" eaLnBrk="1" hangingPunct="1"/>
            <a:r>
              <a:rPr lang="en-US" altLang="en-US"/>
              <a:t>In order to solve the problem, we analyze the frequencies of patterns in DNA/Gold Bug message. </a:t>
            </a:r>
          </a:p>
          <a:p>
            <a:pPr lvl="1" eaLnBrk="1" hangingPunct="1"/>
            <a:r>
              <a:rPr lang="en-US" altLang="en-US"/>
              <a:t>Knowledge of established regulatory motifs makes the Motif Finding problem simpler. Knowledge of the words in the English dictionary helps to solve </a:t>
            </a:r>
          </a:p>
          <a:p>
            <a:pPr lvl="1" eaLnBrk="1" hangingPunct="1">
              <a:buFontTx/>
              <a:buNone/>
            </a:pPr>
            <a:r>
              <a:rPr lang="en-US" altLang="en-US" sz="2200"/>
              <a:t>    the Gold Bug problem.</a:t>
            </a:r>
          </a:p>
        </p:txBody>
      </p:sp>
      <p:sp>
        <p:nvSpPr>
          <p:cNvPr id="36867" name="Rectangle 1028">
            <a:extLst>
              <a:ext uri="{FF2B5EF4-FFF2-40B4-BE49-F238E27FC236}">
                <a16:creationId xmlns:a16="http://schemas.microsoft.com/office/drawing/2014/main" xmlns="" id="{788AE63B-C945-4D77-8DE1-8689A583CC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Motif Finding and The Gold Bug Problem: Similarities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>
            <a:extLst>
              <a:ext uri="{FF2B5EF4-FFF2-40B4-BE49-F238E27FC236}">
                <a16:creationId xmlns:a16="http://schemas.microsoft.com/office/drawing/2014/main" xmlns="" id="{428A3E7E-161C-407C-8BD0-3B6ECA4CCC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Similarities</a:t>
            </a:r>
            <a:r>
              <a:rPr lang="en-US" altLang="en-US" sz="2600"/>
              <a:t> (cont’d)</a:t>
            </a:r>
          </a:p>
        </p:txBody>
      </p:sp>
      <p:sp>
        <p:nvSpPr>
          <p:cNvPr id="37891" name="Rectangle 1027">
            <a:extLst>
              <a:ext uri="{FF2B5EF4-FFF2-40B4-BE49-F238E27FC236}">
                <a16:creationId xmlns:a16="http://schemas.microsoft.com/office/drawing/2014/main" xmlns="" id="{1EA70010-1326-4F4D-82E7-80F7FC38A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100" b="1"/>
              <a:t>Motif Finding</a:t>
            </a:r>
            <a:r>
              <a:rPr lang="en-US" altLang="en-US" sz="210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In order to solve the problem, we analyze the frequencies of patterns in the nucleotide sequences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In order to solve the problem, we analyze the frequencies of patterns in the nucleotide sequences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2100"/>
          </a:p>
          <a:p>
            <a:pPr eaLnBrk="1" hangingPunct="1">
              <a:lnSpc>
                <a:spcPct val="90000"/>
              </a:lnSpc>
            </a:pPr>
            <a:r>
              <a:rPr lang="en-US" altLang="en-US" sz="2100" b="1"/>
              <a:t>Gold Bug Problem</a:t>
            </a:r>
            <a:r>
              <a:rPr lang="en-US" altLang="en-US" sz="210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In order to solve the problem, we analyze the frequencies of patterns in the text written in English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>
            <a:extLst>
              <a:ext uri="{FF2B5EF4-FFF2-40B4-BE49-F238E27FC236}">
                <a16:creationId xmlns:a16="http://schemas.microsoft.com/office/drawing/2014/main" xmlns="" id="{FDF0A1BF-9D95-40DB-B5A0-561E47DA97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Similarities</a:t>
            </a:r>
            <a:r>
              <a:rPr lang="en-US" altLang="en-US" sz="2600"/>
              <a:t> (cont’d)</a:t>
            </a:r>
          </a:p>
        </p:txBody>
      </p:sp>
      <p:sp>
        <p:nvSpPr>
          <p:cNvPr id="38915" name="Rectangle 1027">
            <a:extLst>
              <a:ext uri="{FF2B5EF4-FFF2-40B4-BE49-F238E27FC236}">
                <a16:creationId xmlns:a16="http://schemas.microsoft.com/office/drawing/2014/main" xmlns="" id="{B2241381-96AC-48ED-ACDB-DE8D7D9573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Motif Finding</a:t>
            </a:r>
            <a:r>
              <a:rPr lang="en-US" altLang="en-US"/>
              <a:t>:</a:t>
            </a:r>
          </a:p>
          <a:p>
            <a:pPr lvl="1" eaLnBrk="1" hangingPunct="1"/>
            <a:r>
              <a:rPr lang="en-US" altLang="en-US" sz="3000"/>
              <a:t>Knowledge of established motifs reduces the complexity of the problem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 b="1"/>
              <a:t>Gold Bug Problem</a:t>
            </a:r>
            <a:r>
              <a:rPr lang="en-US" altLang="en-US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/>
              <a:t>Knowledge of the words in the dictionary is highly desirable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xmlns="" id="{A83BFB3B-7D0C-45BA-BC0E-F85CD8A4E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Motif Finding and The Gold Bug Problem: Differences</a:t>
            </a:r>
            <a:endParaRPr lang="en-US" altLang="en-US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xmlns="" id="{B557189E-6310-46B4-83FC-74628E0B8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700" b="1"/>
              <a:t>Motif Finding</a:t>
            </a:r>
            <a:r>
              <a:rPr lang="en-US" altLang="en-US" sz="2700"/>
              <a:t> is harder than </a:t>
            </a:r>
            <a:r>
              <a:rPr lang="en-US" altLang="en-US" sz="2700" b="1"/>
              <a:t>Gold Bug problem</a:t>
            </a:r>
            <a:r>
              <a:rPr lang="en-US" altLang="en-US" sz="2700"/>
              <a:t>:</a:t>
            </a:r>
          </a:p>
          <a:p>
            <a:pPr eaLnBrk="1" hangingPunct="1">
              <a:buFontTx/>
              <a:buNone/>
            </a:pPr>
            <a:endParaRPr lang="en-US" altLang="en-US" sz="2700"/>
          </a:p>
          <a:p>
            <a:pPr lvl="1" eaLnBrk="1" hangingPunct="1"/>
            <a:r>
              <a:rPr lang="en-US" altLang="en-US" sz="2700"/>
              <a:t>We don’t have the complete dictionary of motifs</a:t>
            </a:r>
          </a:p>
          <a:p>
            <a:pPr lvl="1" eaLnBrk="1" hangingPunct="1"/>
            <a:r>
              <a:rPr lang="en-US" altLang="en-US" sz="2700"/>
              <a:t>The “genetic” language does not have a standard “grammar”</a:t>
            </a:r>
          </a:p>
          <a:p>
            <a:pPr lvl="1" eaLnBrk="1" hangingPunct="1"/>
            <a:r>
              <a:rPr lang="en-US" altLang="en-US" sz="2700"/>
              <a:t>Only a small fraction of nucleotide sequences encode for motifs; the size of data is enormous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xmlns="" id="{497866C7-D711-4974-BFB0-3252AF1209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Motif Finding Problem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xmlns="" id="{44953AAB-7E53-4DB8-B6BE-F465A43482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Given a random sample of DNA sequences (</a:t>
            </a:r>
            <a:r>
              <a:rPr lang="en-US" altLang="en-US" i="1"/>
              <a:t>e.g.</a:t>
            </a:r>
            <a:r>
              <a:rPr lang="en-US" altLang="en-US"/>
              <a:t>, RRs of co-regulated genes):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400">
                <a:latin typeface="Lucida Console" panose="020B0609040504020204" pitchFamily="49" charset="0"/>
              </a:rPr>
              <a:t>cctgatagacgctatctggctatccacgtacgtaggtcctctgtgcgaatctatgcgtttccaaccat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400">
              <a:latin typeface="Lucida Console" panose="020B06090405040202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400">
                <a:latin typeface="Lucida Console" panose="020B0609040504020204" pitchFamily="49" charset="0"/>
              </a:rPr>
              <a:t>agtactggtgtacatttgatacgtacgtacaccggcaacctgaaacaaacgctcagaaccagaagtgc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400">
              <a:latin typeface="Lucida Console" panose="020B06090405040202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400">
                <a:latin typeface="Lucida Console" panose="020B0609040504020204" pitchFamily="49" charset="0"/>
              </a:rPr>
              <a:t>aaacgtacgtgcaccctctttcttcgtggctctggccaacgagggctgatgtataagacgaaaatttt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400">
              <a:latin typeface="Lucida Console" panose="020B06090405040202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400">
                <a:latin typeface="Lucida Console" panose="020B0609040504020204" pitchFamily="49" charset="0"/>
              </a:rPr>
              <a:t>agcctccgatgtaagtcatagctgtaactattacctgccacccctattacatcttacgtacgtataca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400">
              <a:latin typeface="Lucida Console" panose="020B06090405040202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400">
                <a:latin typeface="Lucida Console" panose="020B0609040504020204" pitchFamily="49" charset="0"/>
              </a:rPr>
              <a:t>ctgttatacaacgcgtcatggcggggtatgcgttttggtcgtcgtacgctcgatcgttaacgtacgtc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400">
              <a:latin typeface="Lucida Console" panose="020B0609040504020204" pitchFamily="49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/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Find the pattern that is implanted in each of the individual sequences, namely, the motif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xmlns="" id="{189DDF05-8FC5-4FAA-BD13-E7D59E9D48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Motif Finding Problem</a:t>
            </a:r>
            <a:r>
              <a:rPr lang="en-US" altLang="en-US" sz="2600" dirty="0"/>
              <a:t> (cont’d)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xmlns="" id="{6448D332-6C77-4C69-B61B-1A16C0E3F4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70038"/>
            <a:ext cx="8382000" cy="4754562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sz="3600" dirty="0"/>
              <a:t>Additional information: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sz="3600" dirty="0"/>
          </a:p>
          <a:p>
            <a:pPr lvl="1" eaLnBrk="1" hangingPunct="1">
              <a:defRPr/>
            </a:pPr>
            <a:r>
              <a:rPr lang="en-US" altLang="en-US" sz="3000" dirty="0"/>
              <a:t>The hidden sequence is of length 8</a:t>
            </a:r>
          </a:p>
          <a:p>
            <a:pPr lvl="1" eaLnBrk="1" hangingPunct="1">
              <a:defRPr/>
            </a:pPr>
            <a:r>
              <a:rPr lang="en-US" altLang="en-US" sz="3000" dirty="0"/>
              <a:t>The pattern is not exactly the same in each sequence because random point mutations may occur in the sequences</a:t>
            </a:r>
          </a:p>
          <a:p>
            <a:pPr lvl="1" eaLnBrk="1" hangingPunct="1">
              <a:defRPr/>
            </a:pPr>
            <a:r>
              <a:rPr lang="en-US" altLang="en-US" sz="3000" dirty="0"/>
              <a:t>The pattern appears once in each sequence</a:t>
            </a:r>
          </a:p>
          <a:p>
            <a:pPr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xmlns="" id="{886F921F-03C6-4103-9A06-87D9A19FBA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Motif Finding Problem </a:t>
            </a:r>
            <a:r>
              <a:rPr lang="en-US" altLang="en-US" sz="2600" dirty="0"/>
              <a:t>(cont’d)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xmlns="" id="{6C9E90E0-3A74-4C1B-BF37-BB875F543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Patterns revealed with no mutations: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14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400">
                <a:latin typeface="Lucida Console" panose="020B0609040504020204" pitchFamily="49" charset="0"/>
              </a:rPr>
              <a:t>cctgatagacgctatctggctatcc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acgtacgt</a:t>
            </a:r>
            <a:r>
              <a:rPr lang="en-US" altLang="en-US" sz="1400">
                <a:latin typeface="Lucida Console" panose="020B0609040504020204" pitchFamily="49" charset="0"/>
              </a:rPr>
              <a:t>aggtcctctgtgcgaatctatgcgtttccaaccat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1400">
              <a:latin typeface="Lucida Console" panose="020B0609040504020204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400">
                <a:latin typeface="Lucida Console" panose="020B0609040504020204" pitchFamily="49" charset="0"/>
              </a:rPr>
              <a:t>agtactggtgtacatttgat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acgtacgt</a:t>
            </a:r>
            <a:r>
              <a:rPr lang="en-US" altLang="en-US" sz="1400">
                <a:latin typeface="Lucida Console" panose="020B0609040504020204" pitchFamily="49" charset="0"/>
              </a:rPr>
              <a:t>acaccggcaacctgaaacaaacgctcagaaccagaagtgc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1400">
              <a:latin typeface="Lucida Console" panose="020B0609040504020204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400">
                <a:latin typeface="Lucida Console" panose="020B0609040504020204" pitchFamily="49" charset="0"/>
              </a:rPr>
              <a:t>aa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acgtacgt</a:t>
            </a:r>
            <a:r>
              <a:rPr lang="en-US" altLang="en-US" sz="1400">
                <a:latin typeface="Lucida Console" panose="020B0609040504020204" pitchFamily="49" charset="0"/>
              </a:rPr>
              <a:t>gcaccctctttcttcgtggctctggccaacgagggctgatgtataagacgaaaatttt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1400">
              <a:latin typeface="Lucida Console" panose="020B0609040504020204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400">
                <a:latin typeface="Lucida Console" panose="020B0609040504020204" pitchFamily="49" charset="0"/>
              </a:rPr>
              <a:t>agcctccgatgtaagtcatagctgtaactattacctgccacccctattacatctt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acgtacgt</a:t>
            </a:r>
            <a:r>
              <a:rPr lang="en-US" altLang="en-US" sz="1400">
                <a:latin typeface="Lucida Console" panose="020B0609040504020204" pitchFamily="49" charset="0"/>
              </a:rPr>
              <a:t>ataca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1400">
              <a:latin typeface="Lucida Console" panose="020B0609040504020204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400">
                <a:latin typeface="Lucida Console" panose="020B0609040504020204" pitchFamily="49" charset="0"/>
              </a:rPr>
              <a:t>ctgttatacaacgcgtcatggcggggtatgcgttttggtcgtcgtacgctcgatcgtta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acgtacgt</a:t>
            </a:r>
            <a:r>
              <a:rPr lang="en-US" altLang="en-US" sz="1400">
                <a:latin typeface="Lucida Console" panose="020B0609040504020204" pitchFamily="49" charset="0"/>
              </a:rPr>
              <a:t>c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1400">
              <a:latin typeface="Lucida Console" panose="020B0609040504020204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14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1400">
              <a:latin typeface="Courier New" panose="02070309020205020404" pitchFamily="49" charset="0"/>
            </a:endParaRP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Lucida Sans Unicode" panose="020B0602030504020204" pitchFamily="34" charset="0"/>
              </a:rPr>
              <a:t>acgtacgt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en-US" altLang="en-US" sz="3000" u="sng"/>
              <a:t>consensus string</a:t>
            </a:r>
          </a:p>
        </p:txBody>
      </p:sp>
      <p:sp>
        <p:nvSpPr>
          <p:cNvPr id="43012" name="AutoShape 4">
            <a:extLst>
              <a:ext uri="{FF2B5EF4-FFF2-40B4-BE49-F238E27FC236}">
                <a16:creationId xmlns:a16="http://schemas.microsoft.com/office/drawing/2014/main" xmlns="" id="{61F01209-66A2-4CFC-9A01-17C9F1CF97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276600"/>
            <a:ext cx="914400" cy="228600"/>
          </a:xfrm>
          <a:prstGeom prst="flowChartProcess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3" name="AutoShape 5">
            <a:extLst>
              <a:ext uri="{FF2B5EF4-FFF2-40B4-BE49-F238E27FC236}">
                <a16:creationId xmlns:a16="http://schemas.microsoft.com/office/drawing/2014/main" xmlns="" id="{0135BCAD-AEB5-43DF-855D-A98B26AD2B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733800"/>
            <a:ext cx="914400" cy="228600"/>
          </a:xfrm>
          <a:prstGeom prst="flowChartProcess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4" name="AutoShape 6">
            <a:extLst>
              <a:ext uri="{FF2B5EF4-FFF2-40B4-BE49-F238E27FC236}">
                <a16:creationId xmlns:a16="http://schemas.microsoft.com/office/drawing/2014/main" xmlns="" id="{2D1D6E5B-AE4F-43AA-9BE6-0B65C24128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191000"/>
            <a:ext cx="914400" cy="228600"/>
          </a:xfrm>
          <a:prstGeom prst="flowChartProcess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5" name="AutoShape 7">
            <a:extLst>
              <a:ext uri="{FF2B5EF4-FFF2-40B4-BE49-F238E27FC236}">
                <a16:creationId xmlns:a16="http://schemas.microsoft.com/office/drawing/2014/main" xmlns="" id="{2A7BD02D-15BC-46E8-BB66-5450711242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819400"/>
            <a:ext cx="914400" cy="228600"/>
          </a:xfrm>
          <a:prstGeom prst="flowChartProcess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6" name="AutoShape 8">
            <a:extLst>
              <a:ext uri="{FF2B5EF4-FFF2-40B4-BE49-F238E27FC236}">
                <a16:creationId xmlns:a16="http://schemas.microsoft.com/office/drawing/2014/main" xmlns="" id="{A7DBC0F2-DD73-4018-8B90-A0B9AF2A99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286000"/>
            <a:ext cx="914400" cy="228600"/>
          </a:xfrm>
          <a:prstGeom prst="flowChartProcess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7" name="AutoShape 9">
            <a:extLst>
              <a:ext uri="{FF2B5EF4-FFF2-40B4-BE49-F238E27FC236}">
                <a16:creationId xmlns:a16="http://schemas.microsoft.com/office/drawing/2014/main" xmlns="" id="{C026B36D-5ACC-44CD-891C-3C7269CFD0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105400"/>
            <a:ext cx="1676400" cy="457200"/>
          </a:xfrm>
          <a:prstGeom prst="flowChartProcess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8" name="Line 10">
            <a:extLst>
              <a:ext uri="{FF2B5EF4-FFF2-40B4-BE49-F238E27FC236}">
                <a16:creationId xmlns:a16="http://schemas.microsoft.com/office/drawing/2014/main" xmlns="" id="{7B0E64F0-AD3A-40BE-A0D5-1C97143C12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6400" y="4419600"/>
            <a:ext cx="1752600" cy="8382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Line 11">
            <a:extLst>
              <a:ext uri="{FF2B5EF4-FFF2-40B4-BE49-F238E27FC236}">
                <a16:creationId xmlns:a16="http://schemas.microsoft.com/office/drawing/2014/main" xmlns="" id="{3D59A698-2DC9-4157-A4FF-E2FC1B9038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9200" y="3962400"/>
            <a:ext cx="1828800" cy="12954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Line 12">
            <a:extLst>
              <a:ext uri="{FF2B5EF4-FFF2-40B4-BE49-F238E27FC236}">
                <a16:creationId xmlns:a16="http://schemas.microsoft.com/office/drawing/2014/main" xmlns="" id="{1BC20758-9497-4DB2-927F-5045BA344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2514600"/>
            <a:ext cx="533400" cy="27432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Line 13">
            <a:extLst>
              <a:ext uri="{FF2B5EF4-FFF2-40B4-BE49-F238E27FC236}">
                <a16:creationId xmlns:a16="http://schemas.microsoft.com/office/drawing/2014/main" xmlns="" id="{37B46C59-2152-4781-BE40-1305D8ACC9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048000"/>
            <a:ext cx="990600" cy="21336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Line 14">
            <a:extLst>
              <a:ext uri="{FF2B5EF4-FFF2-40B4-BE49-F238E27FC236}">
                <a16:creationId xmlns:a16="http://schemas.microsoft.com/office/drawing/2014/main" xmlns="" id="{70A99634-4F93-45E0-BF94-E2A0A369A5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505200"/>
            <a:ext cx="2514600" cy="17526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xmlns="" id="{9C76F914-5202-491F-A633-C7D0441C3C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Motif Finding Problem </a:t>
            </a:r>
            <a:r>
              <a:rPr lang="en-US" altLang="en-US" sz="2600"/>
              <a:t>(cont’d)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xmlns="" id="{4844B3F6-8738-4EDD-AAA9-4F257EEE32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Patterns with 2 point mutations:</a:t>
            </a:r>
          </a:p>
          <a:p>
            <a:pPr lvl="1" eaLnBrk="1" hangingPunct="1">
              <a:buFontTx/>
              <a:buNone/>
            </a:pPr>
            <a:endParaRPr lang="en-US" altLang="en-US" sz="1600">
              <a:latin typeface="Courier New" panose="02070309020205020404" pitchFamily="49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1400">
                <a:latin typeface="Lucida Console" panose="020B0609040504020204" pitchFamily="49" charset="0"/>
              </a:rPr>
              <a:t>cctgatagacgctatctggctatcc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400" b="1" u="sng">
                <a:solidFill>
                  <a:srgbClr val="FF0000"/>
                </a:solidFill>
                <a:latin typeface="Lucida Console" panose="020B0609040504020204" pitchFamily="49" charset="0"/>
              </a:rPr>
              <a:t>G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gtac</a:t>
            </a:r>
            <a:r>
              <a:rPr lang="en-US" altLang="en-US" sz="1400" b="1" u="sng">
                <a:solidFill>
                  <a:srgbClr val="FF0000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400">
                <a:latin typeface="Lucida Console" panose="020B0609040504020204" pitchFamily="49" charset="0"/>
              </a:rPr>
              <a:t>aggtcctctgtgcgaatctatgcgtttccaaccat</a:t>
            </a:r>
          </a:p>
          <a:p>
            <a:pPr lvl="1" eaLnBrk="1" hangingPunct="1">
              <a:buFontTx/>
              <a:buNone/>
            </a:pPr>
            <a:endParaRPr lang="en-US" altLang="en-US" sz="1400">
              <a:latin typeface="Lucida Console" panose="020B0609040504020204" pitchFamily="49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1400">
                <a:latin typeface="Lucida Console" panose="020B0609040504020204" pitchFamily="49" charset="0"/>
              </a:rPr>
              <a:t>agtactggtgtacatttgat</a:t>
            </a:r>
            <a:r>
              <a:rPr lang="en-US" altLang="en-US" sz="1400" b="1" u="sng">
                <a:solidFill>
                  <a:srgbClr val="FF00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400" b="1" u="sng">
                <a:solidFill>
                  <a:srgbClr val="FF0000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tacgt</a:t>
            </a:r>
            <a:r>
              <a:rPr lang="en-US" altLang="en-US" sz="1400">
                <a:latin typeface="Lucida Console" panose="020B0609040504020204" pitchFamily="49" charset="0"/>
              </a:rPr>
              <a:t>acaccggcaacctgaaacaaacgctcagaaccagaagtgc</a:t>
            </a:r>
          </a:p>
          <a:p>
            <a:pPr lvl="1" eaLnBrk="1" hangingPunct="1">
              <a:buFontTx/>
              <a:buNone/>
            </a:pPr>
            <a:endParaRPr lang="en-US" altLang="en-US" sz="1400">
              <a:latin typeface="Lucida Console" panose="020B0609040504020204" pitchFamily="49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1400">
                <a:latin typeface="Lucida Console" panose="020B0609040504020204" pitchFamily="49" charset="0"/>
              </a:rPr>
              <a:t>aa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acgt</a:t>
            </a:r>
            <a:r>
              <a:rPr lang="en-US" altLang="en-US" sz="1400" b="1" u="sng">
                <a:solidFill>
                  <a:srgbClr val="FF0000"/>
                </a:solidFill>
                <a:latin typeface="Lucida Console" panose="020B0609040504020204" pitchFamily="49" charset="0"/>
              </a:rPr>
              <a:t>TA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gt</a:t>
            </a:r>
            <a:r>
              <a:rPr lang="en-US" altLang="en-US" sz="1400">
                <a:latin typeface="Lucida Console" panose="020B0609040504020204" pitchFamily="49" charset="0"/>
              </a:rPr>
              <a:t>gcaccctctttcttcgtggctctggccaacgagggctgatgtataagacgaaaatttt</a:t>
            </a:r>
          </a:p>
          <a:p>
            <a:pPr lvl="1" eaLnBrk="1" hangingPunct="1">
              <a:buFontTx/>
              <a:buNone/>
            </a:pPr>
            <a:endParaRPr lang="en-US" altLang="en-US" sz="1400">
              <a:latin typeface="Lucida Console" panose="020B0609040504020204" pitchFamily="49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1400">
                <a:latin typeface="Lucida Console" panose="020B0609040504020204" pitchFamily="49" charset="0"/>
              </a:rPr>
              <a:t>agcctccgatgtaagtcatagctgtaactattacctgccacccctattacatctt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acgt</a:t>
            </a:r>
            <a:r>
              <a:rPr lang="en-US" altLang="en-US" sz="1400" b="1" u="sng">
                <a:solidFill>
                  <a:srgbClr val="FF00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400" b="1" u="sng">
                <a:solidFill>
                  <a:srgbClr val="FF0000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400">
                <a:latin typeface="Lucida Console" panose="020B0609040504020204" pitchFamily="49" charset="0"/>
              </a:rPr>
              <a:t>ataca</a:t>
            </a:r>
          </a:p>
          <a:p>
            <a:pPr lvl="1" eaLnBrk="1" hangingPunct="1">
              <a:buFontTx/>
              <a:buNone/>
            </a:pPr>
            <a:endParaRPr lang="en-US" altLang="en-US" sz="1400">
              <a:latin typeface="Lucida Console" panose="020B0609040504020204" pitchFamily="49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1400">
                <a:latin typeface="Lucida Console" panose="020B0609040504020204" pitchFamily="49" charset="0"/>
              </a:rPr>
              <a:t>ctgttatacaacgcgtcatggcggggtatgcgttttggtcgtcgtacgctcgatcgtta</a:t>
            </a:r>
            <a:r>
              <a:rPr lang="en-US" altLang="en-US" sz="1400" b="1" u="sng">
                <a:solidFill>
                  <a:srgbClr val="FF00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cgtacg</a:t>
            </a:r>
            <a:r>
              <a:rPr lang="en-US" altLang="en-US" sz="1400" b="1" u="sng">
                <a:solidFill>
                  <a:srgbClr val="FF0000"/>
                </a:solidFill>
                <a:latin typeface="Lucida Console" panose="020B0609040504020204" pitchFamily="49" charset="0"/>
              </a:rPr>
              <a:t>G</a:t>
            </a:r>
            <a:r>
              <a:rPr lang="en-US" altLang="en-US" sz="1400">
                <a:latin typeface="Lucida Console" panose="020B0609040504020204" pitchFamily="49" charset="0"/>
              </a:rPr>
              <a:t>c</a:t>
            </a:r>
          </a:p>
          <a:p>
            <a:pPr lvl="1" eaLnBrk="1" hangingPunct="1">
              <a:buFontTx/>
              <a:buNone/>
            </a:pPr>
            <a:endParaRPr lang="en-US" altLang="en-US" sz="1400">
              <a:latin typeface="Lucida Console" panose="020B0609040504020204" pitchFamily="49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A34A2C91-318A-4457-B638-A2302A26F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458200" cy="884238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Implanting Motif </a:t>
            </a:r>
            <a:r>
              <a:rPr lang="en-US" altLang="en-US" sz="4000" b="1" dirty="0">
                <a:latin typeface="Lucida Console" panose="020B0609040504020204" pitchFamily="49" charset="0"/>
              </a:rPr>
              <a:t>AAAAAAAGGGGGGG</a:t>
            </a:r>
            <a:endParaRPr lang="en-US" altLang="en-US" sz="4000" dirty="0">
              <a:latin typeface="_DEFAULT_ASCII" pitchFamily="2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xmlns="" id="{4FEDF9AB-884F-4AEE-AD61-CA7213204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1200" b="1">
                <a:latin typeface="Lucida Console" panose="020B0609040504020204" pitchFamily="49" charset="0"/>
              </a:rPr>
              <a:t>atgaccgggatactgat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AAAAAAAAGGGGGGG</a:t>
            </a:r>
            <a:r>
              <a:rPr lang="en-US" altLang="en-US" sz="1200" b="1">
                <a:latin typeface="Lucida Console" panose="020B0609040504020204" pitchFamily="49" charset="0"/>
              </a:rPr>
              <a:t>ggcgtacacattagataaacgtatgaagtacgttagactcggcgccgccg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acccctattttttgagcagatttagtgacctggaaaaaaaatttgagtacaaaacttttccgaata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AAAAAAAAGGGGGGG</a:t>
            </a:r>
            <a:r>
              <a:rPr lang="en-US" altLang="en-US" sz="1200" b="1">
                <a:latin typeface="Lucida Console" panose="020B0609040504020204" pitchFamily="49" charset="0"/>
              </a:rPr>
              <a:t>a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tgagtatccctgggatgactt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AAAAAAAAGGGGGGG</a:t>
            </a:r>
            <a:r>
              <a:rPr lang="en-US" altLang="en-US" sz="1200" b="1">
                <a:latin typeface="Lucida Console" panose="020B0609040504020204" pitchFamily="49" charset="0"/>
              </a:rPr>
              <a:t>tgctctcccgatttttgaatatgtaggatcattcgccagggtccga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gctgagaattggatg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AAAAAAAAGGGGGGG</a:t>
            </a:r>
            <a:r>
              <a:rPr lang="en-US" altLang="en-US" sz="1200" b="1">
                <a:latin typeface="Lucida Console" panose="020B0609040504020204" pitchFamily="49" charset="0"/>
              </a:rPr>
              <a:t>tccacgcaatcgcgaaccaacgcggacccaaaggcaagaccgataaaggaga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tcccttttgcggtaatgtgccgggaggctggttacgtagggaagccctaacggacttaat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AAAAAAAAGGGGGGG</a:t>
            </a:r>
            <a:r>
              <a:rPr lang="en-US" altLang="en-US" sz="1200" b="1">
                <a:latin typeface="Lucida Console" panose="020B0609040504020204" pitchFamily="49" charset="0"/>
              </a:rPr>
              <a:t>cttatag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gtcaatcatgttcttgtgaatggattt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AAAAAAAAGGGGGGG</a:t>
            </a:r>
            <a:r>
              <a:rPr lang="en-US" altLang="en-US" sz="1200" b="1">
                <a:latin typeface="Lucida Console" panose="020B0609040504020204" pitchFamily="49" charset="0"/>
              </a:rPr>
              <a:t>gaccgcttggcgcacccaaattcagtgtgggcgagcgcaa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cggttttggcccttgttagaggcccccgt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AAAAAAAAGGGGGGG</a:t>
            </a:r>
            <a:r>
              <a:rPr lang="en-US" altLang="en-US" sz="1200" b="1">
                <a:latin typeface="Lucida Console" panose="020B0609040504020204" pitchFamily="49" charset="0"/>
              </a:rPr>
              <a:t>caattatgagagagctaatctatcgcgtgcgtgttcat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aacttgagtt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AAAAAAAAGGGGGGG</a:t>
            </a:r>
            <a:r>
              <a:rPr lang="en-US" altLang="en-US" sz="1200" b="1">
                <a:latin typeface="Lucida Console" panose="020B0609040504020204" pitchFamily="49" charset="0"/>
              </a:rPr>
              <a:t>ctggggcacatacaagaggagtcttccttatcagttaatgctgtatgacactatgta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ttggcccattggctaaaagcccaacttgacaaatggaagatagaatccttgcat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AAAAAAAAGGGGGGG</a:t>
            </a:r>
            <a:r>
              <a:rPr lang="en-US" altLang="en-US" sz="1200" b="1">
                <a:latin typeface="Lucida Console" panose="020B0609040504020204" pitchFamily="49" charset="0"/>
              </a:rPr>
              <a:t>accgaaagggaag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ctggtgagcaacgacagattcttacgtgcattagctcgcttccggggatctaatagcacgaagctt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AAAAAAAAGGGGGGG</a:t>
            </a:r>
            <a:r>
              <a:rPr lang="en-US" altLang="en-US" sz="1200" b="1">
                <a:latin typeface="Lucida Console" panose="020B0609040504020204" pitchFamily="49" charset="0"/>
              </a:rPr>
              <a:t>a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xmlns="" id="{651ED0D2-B9EA-42B5-80EB-B3F172B419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032000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xmlns="" id="{E4D46FC4-9F15-434E-9390-00F57EDE86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0700" y="2403475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xmlns="" id="{41577660-135C-4AEF-8047-8600D3837A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25" y="2771775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xmlns="" id="{9B2E1688-EFB9-420E-B998-21F7F31308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3140075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xmlns="" id="{0F42F1EA-2159-40B0-9370-6CDE99CEE1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3492500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7" name="Rectangle 9">
            <a:extLst>
              <a:ext uri="{FF2B5EF4-FFF2-40B4-BE49-F238E27FC236}">
                <a16:creationId xmlns:a16="http://schemas.microsoft.com/office/drawing/2014/main" xmlns="" id="{BBCFA23F-BEB8-4468-8E4C-797AEFFF48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860800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8" name="Rectangle 10">
            <a:extLst>
              <a:ext uri="{FF2B5EF4-FFF2-40B4-BE49-F238E27FC236}">
                <a16:creationId xmlns:a16="http://schemas.microsoft.com/office/drawing/2014/main" xmlns="" id="{D1A6CE4C-CC29-401E-AE66-015B9F2BBE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225" y="4229100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9" name="Rectangle 11">
            <a:extLst>
              <a:ext uri="{FF2B5EF4-FFF2-40B4-BE49-F238E27FC236}">
                <a16:creationId xmlns:a16="http://schemas.microsoft.com/office/drawing/2014/main" xmlns="" id="{D02638DA-D02D-40E7-9A16-C1E5A2DBCB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4584700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80" name="Rectangle 12">
            <a:extLst>
              <a:ext uri="{FF2B5EF4-FFF2-40B4-BE49-F238E27FC236}">
                <a16:creationId xmlns:a16="http://schemas.microsoft.com/office/drawing/2014/main" xmlns="" id="{E21BCBAF-61D3-45CC-AEF7-FB5D52576C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4949825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81" name="Rectangle 13">
            <a:extLst>
              <a:ext uri="{FF2B5EF4-FFF2-40B4-BE49-F238E27FC236}">
                <a16:creationId xmlns:a16="http://schemas.microsoft.com/office/drawing/2014/main" xmlns="" id="{73B912FB-CAC6-4481-BD0B-89B25F07F0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0700" y="5318125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xmlns="" id="{30B70B43-DAA9-4AB6-B4B8-4B38F87891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Motif Finding Problem </a:t>
            </a:r>
            <a:r>
              <a:rPr lang="en-US" altLang="en-US" sz="2600"/>
              <a:t>(cont’d)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xmlns="" id="{B38F3E08-58F1-43D5-902E-C2CD50C95B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Patterns with 2 point mutations:</a:t>
            </a:r>
          </a:p>
          <a:p>
            <a:pPr lvl="1" eaLnBrk="1" hangingPunct="1">
              <a:buFontTx/>
              <a:buNone/>
            </a:pPr>
            <a:endParaRPr lang="en-US" altLang="en-US" sz="1600">
              <a:latin typeface="Courier New" panose="02070309020205020404" pitchFamily="49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1400">
                <a:latin typeface="Lucida Console" panose="020B0609040504020204" pitchFamily="49" charset="0"/>
              </a:rPr>
              <a:t>cctgatagacgctatctggctatcc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400" b="1" u="sng">
                <a:solidFill>
                  <a:srgbClr val="FF0000"/>
                </a:solidFill>
                <a:latin typeface="Lucida Console" panose="020B0609040504020204" pitchFamily="49" charset="0"/>
              </a:rPr>
              <a:t>G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gtac</a:t>
            </a:r>
            <a:r>
              <a:rPr lang="en-US" altLang="en-US" sz="1400" b="1" u="sng">
                <a:solidFill>
                  <a:srgbClr val="FF0000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400">
                <a:latin typeface="Lucida Console" panose="020B0609040504020204" pitchFamily="49" charset="0"/>
              </a:rPr>
              <a:t>aggtcctctgtgcgaatctatgcgtttccaaccat</a:t>
            </a:r>
          </a:p>
          <a:p>
            <a:pPr lvl="1" eaLnBrk="1" hangingPunct="1">
              <a:buFontTx/>
              <a:buNone/>
            </a:pPr>
            <a:endParaRPr lang="en-US" altLang="en-US" sz="1400">
              <a:latin typeface="Lucida Console" panose="020B0609040504020204" pitchFamily="49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1400">
                <a:latin typeface="Lucida Console" panose="020B0609040504020204" pitchFamily="49" charset="0"/>
              </a:rPr>
              <a:t>agtactggtgtacatttgat</a:t>
            </a:r>
            <a:r>
              <a:rPr lang="en-US" altLang="en-US" sz="1400" b="1" u="sng">
                <a:solidFill>
                  <a:srgbClr val="FF00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400" b="1" u="sng">
                <a:solidFill>
                  <a:srgbClr val="FF0000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tacgt</a:t>
            </a:r>
            <a:r>
              <a:rPr lang="en-US" altLang="en-US" sz="1400">
                <a:latin typeface="Lucida Console" panose="020B0609040504020204" pitchFamily="49" charset="0"/>
              </a:rPr>
              <a:t>acaccggcaacctgaaacaaacgctcagaaccagaagtgc</a:t>
            </a:r>
          </a:p>
          <a:p>
            <a:pPr lvl="1" eaLnBrk="1" hangingPunct="1">
              <a:buFontTx/>
              <a:buNone/>
            </a:pPr>
            <a:endParaRPr lang="en-US" altLang="en-US" sz="1400">
              <a:latin typeface="Lucida Console" panose="020B0609040504020204" pitchFamily="49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1400">
                <a:latin typeface="Lucida Console" panose="020B0609040504020204" pitchFamily="49" charset="0"/>
              </a:rPr>
              <a:t>aa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acgt</a:t>
            </a:r>
            <a:r>
              <a:rPr lang="en-US" altLang="en-US" sz="1400" b="1" u="sng">
                <a:solidFill>
                  <a:srgbClr val="FF0000"/>
                </a:solidFill>
                <a:latin typeface="Lucida Console" panose="020B0609040504020204" pitchFamily="49" charset="0"/>
              </a:rPr>
              <a:t>TA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gt</a:t>
            </a:r>
            <a:r>
              <a:rPr lang="en-US" altLang="en-US" sz="1400">
                <a:latin typeface="Lucida Console" panose="020B0609040504020204" pitchFamily="49" charset="0"/>
              </a:rPr>
              <a:t>gcaccctctttcttcgtggctctggccaacgagggctgatgtataagacgaaaatttt</a:t>
            </a:r>
          </a:p>
          <a:p>
            <a:pPr lvl="1" eaLnBrk="1" hangingPunct="1">
              <a:buFontTx/>
              <a:buNone/>
            </a:pPr>
            <a:endParaRPr lang="en-US" altLang="en-US" sz="1400">
              <a:latin typeface="Lucida Console" panose="020B0609040504020204" pitchFamily="49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1400">
                <a:latin typeface="Lucida Console" panose="020B0609040504020204" pitchFamily="49" charset="0"/>
              </a:rPr>
              <a:t>agcctccgatgtaagtcatagctgtaactattacctgccacccctattacatctt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acgt</a:t>
            </a:r>
            <a:r>
              <a:rPr lang="en-US" altLang="en-US" sz="1400" b="1" u="sng">
                <a:solidFill>
                  <a:srgbClr val="FF00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400" b="1" u="sng">
                <a:solidFill>
                  <a:srgbClr val="FF0000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400">
                <a:latin typeface="Lucida Console" panose="020B0609040504020204" pitchFamily="49" charset="0"/>
              </a:rPr>
              <a:t>ataca</a:t>
            </a:r>
          </a:p>
          <a:p>
            <a:pPr lvl="1" eaLnBrk="1" hangingPunct="1">
              <a:buFontTx/>
              <a:buNone/>
            </a:pPr>
            <a:endParaRPr lang="en-US" altLang="en-US" sz="1400">
              <a:latin typeface="Lucida Console" panose="020B0609040504020204" pitchFamily="49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1400">
                <a:latin typeface="Lucida Console" panose="020B0609040504020204" pitchFamily="49" charset="0"/>
              </a:rPr>
              <a:t>ctgttatacaacgcgtcatggcggggtatgcgttttggtcgtcgtacgctcgatcgtta</a:t>
            </a:r>
            <a:r>
              <a:rPr lang="en-US" altLang="en-US" sz="1400" b="1" u="sng">
                <a:solidFill>
                  <a:srgbClr val="FF00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400" b="1" u="sng">
                <a:solidFill>
                  <a:srgbClr val="000099"/>
                </a:solidFill>
                <a:latin typeface="Lucida Console" panose="020B0609040504020204" pitchFamily="49" charset="0"/>
              </a:rPr>
              <a:t>cgtacg</a:t>
            </a:r>
            <a:r>
              <a:rPr lang="en-US" altLang="en-US" sz="1400" b="1" u="sng">
                <a:solidFill>
                  <a:srgbClr val="FF0000"/>
                </a:solidFill>
                <a:latin typeface="Lucida Console" panose="020B0609040504020204" pitchFamily="49" charset="0"/>
              </a:rPr>
              <a:t>G</a:t>
            </a:r>
            <a:r>
              <a:rPr lang="en-US" altLang="en-US" sz="1400">
                <a:latin typeface="Lucida Console" panose="020B0609040504020204" pitchFamily="49" charset="0"/>
              </a:rPr>
              <a:t>c</a:t>
            </a:r>
          </a:p>
          <a:p>
            <a:pPr lvl="1" eaLnBrk="1" hangingPunct="1">
              <a:buFontTx/>
              <a:buNone/>
            </a:pPr>
            <a:endParaRPr lang="en-US" altLang="en-US" sz="1400">
              <a:latin typeface="Lucida Console" panose="020B0609040504020204" pitchFamily="49" charset="0"/>
            </a:endParaRP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xmlns="" id="{D9C50A36-6017-4D6A-9A11-CACC39E16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486400"/>
            <a:ext cx="693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/>
              <a:t>Can we still find the motif, now that we have 2 mutations?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>
            <a:extLst>
              <a:ext uri="{FF2B5EF4-FFF2-40B4-BE49-F238E27FC236}">
                <a16:creationId xmlns:a16="http://schemas.microsoft.com/office/drawing/2014/main" xmlns="" id="{77F03909-572C-4193-BFDE-77A15F1D36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Representing Motifs </a:t>
            </a:r>
          </a:p>
        </p:txBody>
      </p:sp>
      <p:sp>
        <p:nvSpPr>
          <p:cNvPr id="46083" name="Rectangle 1027">
            <a:extLst>
              <a:ext uri="{FF2B5EF4-FFF2-40B4-BE49-F238E27FC236}">
                <a16:creationId xmlns:a16="http://schemas.microsoft.com/office/drawing/2014/main" xmlns="" id="{527BCD87-4F62-467A-AF09-537394FE9AB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44500" y="993775"/>
            <a:ext cx="82296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We consider the location of each occurrence of the motif (called a </a:t>
            </a:r>
            <a:r>
              <a:rPr lang="en-US" altLang="en-US" sz="2800">
                <a:solidFill>
                  <a:srgbClr val="FF0000"/>
                </a:solidFill>
              </a:rPr>
              <a:t>motif instance</a:t>
            </a:r>
            <a:r>
              <a:rPr lang="en-US" altLang="en-US" sz="280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The motif start positions in all sequences are represented as </a:t>
            </a:r>
            <a:r>
              <a:rPr lang="en-US" altLang="en-US" sz="2800" b="1" i="1"/>
              <a:t>s</a:t>
            </a:r>
            <a:r>
              <a:rPr lang="en-US" altLang="en-US" sz="2800"/>
              <a:t> = (</a:t>
            </a:r>
            <a:r>
              <a:rPr lang="en-US" altLang="en-US" sz="2800" i="1"/>
              <a:t>s</a:t>
            </a:r>
            <a:r>
              <a:rPr lang="en-US" altLang="en-US" sz="2800" baseline="-25000"/>
              <a:t>1</a:t>
            </a:r>
            <a:r>
              <a:rPr lang="en-US" altLang="en-US" sz="2800"/>
              <a:t>,</a:t>
            </a:r>
            <a:r>
              <a:rPr lang="en-US" altLang="en-US" sz="2800" i="1"/>
              <a:t>s</a:t>
            </a:r>
            <a:r>
              <a:rPr lang="en-US" altLang="en-US" sz="2800" baseline="-25000"/>
              <a:t>2</a:t>
            </a:r>
            <a:r>
              <a:rPr lang="en-US" altLang="en-US" sz="2800"/>
              <a:t>,…,</a:t>
            </a:r>
            <a:r>
              <a:rPr lang="en-US" altLang="en-US" sz="2800" i="1"/>
              <a:t>s</a:t>
            </a:r>
            <a:r>
              <a:rPr lang="en-US" altLang="en-US" sz="2800" baseline="-25000"/>
              <a:t>t</a:t>
            </a:r>
            <a:r>
              <a:rPr lang="en-US" altLang="en-US" sz="280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This is complete but not very intuitive</a:t>
            </a:r>
          </a:p>
        </p:txBody>
      </p:sp>
      <p:graphicFrame>
        <p:nvGraphicFramePr>
          <p:cNvPr id="46084" name="Object 1028" descr="An example of the text is in the figure.">
            <a:extLst>
              <a:ext uri="{FF2B5EF4-FFF2-40B4-BE49-F238E27FC236}">
                <a16:creationId xmlns:a16="http://schemas.microsoft.com/office/drawing/2014/main" xmlns="" id="{D0D36CBD-7613-44F3-AFBD-65DFD44C751D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83470740"/>
              </p:ext>
            </p:extLst>
          </p:nvPr>
        </p:nvGraphicFramePr>
        <p:xfrm>
          <a:off x="1981200" y="3886200"/>
          <a:ext cx="5334000" cy="218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" name="Bitmap Image" r:id="rId3" imgW="7361905" imgH="5047619" progId="Paint.Picture">
                  <p:embed/>
                </p:oleObj>
              </mc:Choice>
              <mc:Fallback>
                <p:oleObj name="Bitmap Image" r:id="rId3" imgW="7361905" imgH="5047619" progId="Paint.Picture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886200"/>
                        <a:ext cx="5334000" cy="218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xmlns="" id="{FC79304C-583C-407D-B40B-A4417E8BB2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Motifs: Profiles and Consensus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xmlns="" id="{D1EA92D0-7EB2-4416-9E09-1ACEEE14EDC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038600" cy="4530725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200" b="1">
                <a:solidFill>
                  <a:srgbClr val="000099"/>
                </a:solidFill>
                <a:latin typeface="Lucida Console" panose="020B0609040504020204" pitchFamily="49" charset="0"/>
              </a:rPr>
              <a:t>                 </a:t>
            </a:r>
            <a:r>
              <a:rPr lang="en-US" altLang="en-US" sz="1600" b="1">
                <a:solidFill>
                  <a:srgbClr val="000099"/>
                </a:solidFill>
                <a:latin typeface="Lucida Console" panose="020B0609040504020204" pitchFamily="49" charset="0"/>
              </a:rPr>
              <a:t>a </a:t>
            </a:r>
            <a:r>
              <a:rPr lang="en-US" altLang="en-US" sz="1600" b="1">
                <a:solidFill>
                  <a:srgbClr val="FF0000"/>
                </a:solidFill>
                <a:latin typeface="Lucida Console" panose="020B0609040504020204" pitchFamily="49" charset="0"/>
              </a:rPr>
              <a:t>G</a:t>
            </a:r>
            <a:r>
              <a:rPr lang="en-US" altLang="en-US" sz="1600" b="1">
                <a:solidFill>
                  <a:srgbClr val="000099"/>
                </a:solidFill>
                <a:latin typeface="Lucida Console" panose="020B0609040504020204" pitchFamily="49" charset="0"/>
              </a:rPr>
              <a:t> g t a c </a:t>
            </a:r>
            <a:r>
              <a:rPr lang="en-US" altLang="en-US" sz="1600" b="1">
                <a:solidFill>
                  <a:srgbClr val="FF0000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600" b="1">
                <a:solidFill>
                  <a:srgbClr val="000099"/>
                </a:solidFill>
                <a:latin typeface="Lucida Console" panose="020B0609040504020204" pitchFamily="49" charset="0"/>
              </a:rPr>
              <a:t> 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600" b="1">
                <a:solidFill>
                  <a:srgbClr val="000099"/>
                </a:solidFill>
                <a:latin typeface="Lucida Console" panose="020B0609040504020204" pitchFamily="49" charset="0"/>
              </a:rPr>
              <a:t>             </a:t>
            </a:r>
            <a:r>
              <a:rPr lang="en-US" altLang="en-US" sz="1600" b="1">
                <a:solidFill>
                  <a:srgbClr val="FF00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600" b="1">
                <a:solidFill>
                  <a:srgbClr val="000099"/>
                </a:solidFill>
                <a:latin typeface="Lucida Console" panose="020B0609040504020204" pitchFamily="49" charset="0"/>
              </a:rPr>
              <a:t> c </a:t>
            </a:r>
            <a:r>
              <a:rPr lang="en-US" altLang="en-US" sz="1600" b="1">
                <a:solidFill>
                  <a:srgbClr val="FF0000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600" b="1">
                <a:solidFill>
                  <a:srgbClr val="000099"/>
                </a:solidFill>
                <a:latin typeface="Lucida Console" panose="020B0609040504020204" pitchFamily="49" charset="0"/>
              </a:rPr>
              <a:t> t a c g 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Lucida Console" panose="020B0609040504020204" pitchFamily="49" charset="0"/>
              </a:rPr>
              <a:t>Alignment</a:t>
            </a:r>
            <a:r>
              <a:rPr lang="en-US" altLang="en-US" sz="1600" b="1">
                <a:solidFill>
                  <a:srgbClr val="000099"/>
                </a:solidFill>
                <a:latin typeface="Lucida Console" panose="020B0609040504020204" pitchFamily="49" charset="0"/>
              </a:rPr>
              <a:t>    a c g t </a:t>
            </a:r>
            <a:r>
              <a:rPr lang="en-US" altLang="en-US" sz="1600" b="1">
                <a:solidFill>
                  <a:srgbClr val="FF0000"/>
                </a:solidFill>
                <a:latin typeface="Lucida Console" panose="020B0609040504020204" pitchFamily="49" charset="0"/>
              </a:rPr>
              <a:t>T A</a:t>
            </a:r>
            <a:r>
              <a:rPr lang="en-US" altLang="en-US" sz="1600" b="1">
                <a:solidFill>
                  <a:srgbClr val="000099"/>
                </a:solidFill>
                <a:latin typeface="Lucida Console" panose="020B0609040504020204" pitchFamily="49" charset="0"/>
              </a:rPr>
              <a:t> g 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600" b="1">
                <a:solidFill>
                  <a:srgbClr val="000099"/>
                </a:solidFill>
                <a:latin typeface="Lucida Console" panose="020B0609040504020204" pitchFamily="49" charset="0"/>
              </a:rPr>
              <a:t>             a c g t </a:t>
            </a:r>
            <a:r>
              <a:rPr lang="en-US" altLang="en-US" sz="1600" b="1">
                <a:solidFill>
                  <a:srgbClr val="FF00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600" b="1">
                <a:solidFill>
                  <a:srgbClr val="000099"/>
                </a:solidFill>
                <a:latin typeface="Lucida Console" panose="020B0609040504020204" pitchFamily="49" charset="0"/>
              </a:rPr>
              <a:t> c </a:t>
            </a:r>
            <a:r>
              <a:rPr lang="en-US" altLang="en-US" sz="1600" b="1">
                <a:solidFill>
                  <a:srgbClr val="FF0000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600" b="1">
                <a:solidFill>
                  <a:srgbClr val="000099"/>
                </a:solidFill>
                <a:latin typeface="Lucida Console" panose="020B0609040504020204" pitchFamily="49" charset="0"/>
              </a:rPr>
              <a:t> 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600" b="1">
                <a:solidFill>
                  <a:srgbClr val="000099"/>
                </a:solidFill>
                <a:latin typeface="Lucida Console" panose="020B0609040504020204" pitchFamily="49" charset="0"/>
              </a:rPr>
              <a:t>             </a:t>
            </a:r>
            <a:r>
              <a:rPr lang="en-US" altLang="en-US" sz="1600" b="1">
                <a:solidFill>
                  <a:srgbClr val="FF00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600" b="1">
                <a:solidFill>
                  <a:srgbClr val="000099"/>
                </a:solidFill>
                <a:latin typeface="Lucida Console" panose="020B0609040504020204" pitchFamily="49" charset="0"/>
              </a:rPr>
              <a:t> c g t a c g </a:t>
            </a:r>
            <a:r>
              <a:rPr lang="en-US" altLang="en-US" sz="1600" b="1">
                <a:solidFill>
                  <a:srgbClr val="FF0000"/>
                </a:solidFill>
                <a:latin typeface="Lucida Console" panose="020B0609040504020204" pitchFamily="49" charset="0"/>
              </a:rPr>
              <a:t>G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Lucida Console" panose="020B0609040504020204" pitchFamily="49" charset="0"/>
              </a:rPr>
              <a:t>                       	   	       _________________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Lucida Console" panose="020B0609040504020204" pitchFamily="49" charset="0"/>
              </a:rPr>
              <a:t>     	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Lucida Console" panose="020B0609040504020204" pitchFamily="49" charset="0"/>
              </a:rPr>
              <a:t>          </a:t>
            </a:r>
            <a:r>
              <a:rPr lang="en-US" altLang="en-US" sz="1600" b="1">
                <a:solidFill>
                  <a:srgbClr val="663300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600" b="1">
                <a:latin typeface="Lucida Console" panose="020B0609040504020204" pitchFamily="49" charset="0"/>
              </a:rPr>
              <a:t>  </a:t>
            </a:r>
            <a:r>
              <a:rPr lang="en-US" altLang="en-US" sz="1600" b="1">
                <a:solidFill>
                  <a:srgbClr val="000099"/>
                </a:solidFill>
                <a:latin typeface="Lucida Console" panose="020B0609040504020204" pitchFamily="49" charset="0"/>
              </a:rPr>
              <a:t>3</a:t>
            </a:r>
            <a:r>
              <a:rPr lang="en-US" altLang="en-US" sz="1600" b="1">
                <a:latin typeface="Lucida Console" panose="020B0609040504020204" pitchFamily="49" charset="0"/>
              </a:rPr>
              <a:t> 0 </a:t>
            </a:r>
            <a:r>
              <a:rPr lang="en-US" altLang="en-US" sz="1600" b="1">
                <a:solidFill>
                  <a:srgbClr val="FF0000"/>
                </a:solidFill>
                <a:latin typeface="Lucida Console" panose="020B0609040504020204" pitchFamily="49" charset="0"/>
              </a:rPr>
              <a:t>1</a:t>
            </a:r>
            <a:r>
              <a:rPr lang="en-US" altLang="en-US" sz="1600" b="1">
                <a:latin typeface="Lucida Console" panose="020B0609040504020204" pitchFamily="49" charset="0"/>
              </a:rPr>
              <a:t> 0 </a:t>
            </a:r>
            <a:r>
              <a:rPr lang="en-US" altLang="en-US" sz="1600" b="1">
                <a:solidFill>
                  <a:srgbClr val="000099"/>
                </a:solidFill>
                <a:latin typeface="Lucida Console" panose="020B0609040504020204" pitchFamily="49" charset="0"/>
              </a:rPr>
              <a:t>3</a:t>
            </a:r>
            <a:r>
              <a:rPr lang="en-US" altLang="en-US" sz="1600" b="1">
                <a:latin typeface="Lucida Console" panose="020B0609040504020204" pitchFamily="49" charset="0"/>
              </a:rPr>
              <a:t> </a:t>
            </a:r>
            <a:r>
              <a:rPr lang="en-US" altLang="en-US" sz="1600" b="1">
                <a:solidFill>
                  <a:srgbClr val="FF0000"/>
                </a:solidFill>
                <a:latin typeface="Lucida Console" panose="020B0609040504020204" pitchFamily="49" charset="0"/>
              </a:rPr>
              <a:t>1 1</a:t>
            </a:r>
            <a:r>
              <a:rPr lang="en-US" altLang="en-US" sz="1600" b="1">
                <a:latin typeface="Lucida Console" panose="020B0609040504020204" pitchFamily="49" charset="0"/>
              </a:rPr>
              <a:t> 0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Lucida Console" panose="020B0609040504020204" pitchFamily="49" charset="0"/>
              </a:rPr>
              <a:t>Profile</a:t>
            </a:r>
            <a:r>
              <a:rPr lang="en-US" altLang="en-US" sz="1600" b="1">
                <a:latin typeface="Lucida Console" panose="020B0609040504020204" pitchFamily="49" charset="0"/>
              </a:rPr>
              <a:t>   </a:t>
            </a:r>
            <a:r>
              <a:rPr lang="en-US" altLang="en-US" sz="1600" b="1">
                <a:solidFill>
                  <a:srgbClr val="6633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600" b="1">
                <a:latin typeface="Lucida Console" panose="020B0609040504020204" pitchFamily="49" charset="0"/>
              </a:rPr>
              <a:t>  </a:t>
            </a:r>
            <a:r>
              <a:rPr lang="en-US" altLang="en-US" sz="1600" b="1">
                <a:solidFill>
                  <a:srgbClr val="FF0000"/>
                </a:solidFill>
                <a:latin typeface="Lucida Console" panose="020B0609040504020204" pitchFamily="49" charset="0"/>
              </a:rPr>
              <a:t>2</a:t>
            </a:r>
            <a:r>
              <a:rPr lang="en-US" altLang="en-US" sz="1600" b="1">
                <a:latin typeface="Lucida Console" panose="020B0609040504020204" pitchFamily="49" charset="0"/>
              </a:rPr>
              <a:t> </a:t>
            </a:r>
            <a:r>
              <a:rPr lang="en-US" altLang="en-US" sz="1600" b="1">
                <a:solidFill>
                  <a:srgbClr val="000099"/>
                </a:solidFill>
                <a:latin typeface="Lucida Console" panose="020B0609040504020204" pitchFamily="49" charset="0"/>
              </a:rPr>
              <a:t>4</a:t>
            </a:r>
            <a:r>
              <a:rPr lang="en-US" altLang="en-US" sz="1600" b="1">
                <a:latin typeface="Lucida Console" panose="020B0609040504020204" pitchFamily="49" charset="0"/>
              </a:rPr>
              <a:t> 0 0 </a:t>
            </a:r>
            <a:r>
              <a:rPr lang="en-US" altLang="en-US" sz="1600" b="1">
                <a:solidFill>
                  <a:srgbClr val="FF0000"/>
                </a:solidFill>
                <a:latin typeface="Lucida Console" panose="020B0609040504020204" pitchFamily="49" charset="0"/>
              </a:rPr>
              <a:t>1</a:t>
            </a:r>
            <a:r>
              <a:rPr lang="en-US" altLang="en-US" sz="1600" b="1">
                <a:latin typeface="Lucida Console" panose="020B0609040504020204" pitchFamily="49" charset="0"/>
              </a:rPr>
              <a:t> </a:t>
            </a:r>
            <a:r>
              <a:rPr lang="en-US" altLang="en-US" sz="1600" b="1">
                <a:solidFill>
                  <a:srgbClr val="000099"/>
                </a:solidFill>
                <a:latin typeface="Lucida Console" panose="020B0609040504020204" pitchFamily="49" charset="0"/>
              </a:rPr>
              <a:t>4</a:t>
            </a:r>
            <a:r>
              <a:rPr lang="en-US" altLang="en-US" sz="1600" b="1">
                <a:latin typeface="Lucida Console" panose="020B0609040504020204" pitchFamily="49" charset="0"/>
              </a:rPr>
              <a:t> 0 0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600" b="1">
                <a:latin typeface="Lucida Console" panose="020B0609040504020204" pitchFamily="49" charset="0"/>
              </a:rPr>
              <a:t>          </a:t>
            </a:r>
            <a:r>
              <a:rPr lang="en-US" altLang="en-US" sz="1600" b="1">
                <a:solidFill>
                  <a:srgbClr val="663300"/>
                </a:solidFill>
                <a:latin typeface="Lucida Console" panose="020B0609040504020204" pitchFamily="49" charset="0"/>
              </a:rPr>
              <a:t>G</a:t>
            </a:r>
            <a:r>
              <a:rPr lang="en-US" altLang="en-US" sz="1600" b="1">
                <a:latin typeface="Lucida Console" panose="020B0609040504020204" pitchFamily="49" charset="0"/>
              </a:rPr>
              <a:t>  0 1 </a:t>
            </a:r>
            <a:r>
              <a:rPr lang="en-US" altLang="en-US" sz="1600" b="1">
                <a:solidFill>
                  <a:srgbClr val="000099"/>
                </a:solidFill>
                <a:latin typeface="Lucida Console" panose="020B0609040504020204" pitchFamily="49" charset="0"/>
              </a:rPr>
              <a:t>4</a:t>
            </a:r>
            <a:r>
              <a:rPr lang="en-US" altLang="en-US" sz="1600" b="1">
                <a:latin typeface="Lucida Console" panose="020B0609040504020204" pitchFamily="49" charset="0"/>
              </a:rPr>
              <a:t> 0 0 0 </a:t>
            </a:r>
            <a:r>
              <a:rPr lang="en-US" altLang="en-US" sz="1600" b="1">
                <a:solidFill>
                  <a:srgbClr val="000099"/>
                </a:solidFill>
                <a:latin typeface="Lucida Console" panose="020B0609040504020204" pitchFamily="49" charset="0"/>
              </a:rPr>
              <a:t>3</a:t>
            </a:r>
            <a:r>
              <a:rPr lang="en-US" altLang="en-US" sz="1600" b="1">
                <a:latin typeface="Lucida Console" panose="020B0609040504020204" pitchFamily="49" charset="0"/>
              </a:rPr>
              <a:t> </a:t>
            </a:r>
            <a:r>
              <a:rPr lang="en-US" altLang="en-US" sz="1600" b="1">
                <a:solidFill>
                  <a:srgbClr val="FF0000"/>
                </a:solidFill>
                <a:latin typeface="Lucida Console" panose="020B0609040504020204" pitchFamily="49" charset="0"/>
              </a:rPr>
              <a:t>1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600" b="1">
                <a:latin typeface="Lucida Console" panose="020B0609040504020204" pitchFamily="49" charset="0"/>
              </a:rPr>
              <a:t>          </a:t>
            </a:r>
            <a:r>
              <a:rPr lang="en-US" altLang="en-US" sz="1600" b="1">
                <a:solidFill>
                  <a:srgbClr val="663300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600" b="1">
                <a:latin typeface="Lucida Console" panose="020B0609040504020204" pitchFamily="49" charset="0"/>
              </a:rPr>
              <a:t>  0 0 0 </a:t>
            </a:r>
            <a:r>
              <a:rPr lang="en-US" altLang="en-US" sz="1600" b="1">
                <a:solidFill>
                  <a:srgbClr val="000099"/>
                </a:solidFill>
                <a:latin typeface="Lucida Console" panose="020B0609040504020204" pitchFamily="49" charset="0"/>
              </a:rPr>
              <a:t>5</a:t>
            </a:r>
            <a:r>
              <a:rPr lang="en-US" altLang="en-US" sz="1600" b="1">
                <a:latin typeface="Lucida Console" panose="020B0609040504020204" pitchFamily="49" charset="0"/>
              </a:rPr>
              <a:t> 1 0 </a:t>
            </a:r>
            <a:r>
              <a:rPr lang="en-US" altLang="en-US" sz="1600" b="1">
                <a:solidFill>
                  <a:srgbClr val="FF0000"/>
                </a:solidFill>
                <a:latin typeface="Lucida Console" panose="020B0609040504020204" pitchFamily="49" charset="0"/>
              </a:rPr>
              <a:t>1</a:t>
            </a:r>
            <a:r>
              <a:rPr lang="en-US" altLang="en-US" sz="1600" b="1">
                <a:latin typeface="Lucida Console" panose="020B0609040504020204" pitchFamily="49" charset="0"/>
              </a:rPr>
              <a:t> </a:t>
            </a:r>
            <a:r>
              <a:rPr lang="en-US" altLang="en-US" sz="1600" b="1">
                <a:solidFill>
                  <a:srgbClr val="000099"/>
                </a:solidFill>
                <a:latin typeface="Lucida Console" panose="020B0609040504020204" pitchFamily="49" charset="0"/>
              </a:rPr>
              <a:t>4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Lucida Console" panose="020B0609040504020204" pitchFamily="49" charset="0"/>
              </a:rPr>
              <a:t>               			       _________________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600">
              <a:latin typeface="Lucida Console" panose="020B06090405040202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Lucida Console" panose="020B0609040504020204" pitchFamily="49" charset="0"/>
              </a:rPr>
              <a:t>Consensus    </a:t>
            </a:r>
            <a:r>
              <a:rPr lang="en-US" altLang="en-US" sz="1600" b="1">
                <a:solidFill>
                  <a:srgbClr val="008000"/>
                </a:solidFill>
                <a:latin typeface="Lucida Console" panose="020B0609040504020204" pitchFamily="49" charset="0"/>
              </a:rPr>
              <a:t>A C G T A C G T</a:t>
            </a:r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xmlns="" id="{63FF59AB-44E6-4769-B531-087D238BBA1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489075"/>
            <a:ext cx="42672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/>
              <a:t>Line up the patterns given by their start indices </a:t>
            </a:r>
            <a:br>
              <a:rPr lang="en-US" altLang="en-US" sz="2200"/>
            </a:br>
            <a:endParaRPr lang="en-US" altLang="en-US" sz="220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b="1"/>
              <a:t>    s</a:t>
            </a:r>
            <a:r>
              <a:rPr lang="en-US" altLang="en-US" sz="2400"/>
              <a:t> = (</a:t>
            </a:r>
            <a:r>
              <a:rPr lang="en-US" altLang="en-US" sz="2400" i="1"/>
              <a:t>s</a:t>
            </a:r>
            <a:r>
              <a:rPr lang="en-US" altLang="en-US" sz="2400" i="1" baseline="-25000"/>
              <a:t>1</a:t>
            </a:r>
            <a:r>
              <a:rPr lang="en-US" altLang="en-US" sz="2400"/>
              <a:t>, </a:t>
            </a:r>
            <a:r>
              <a:rPr lang="en-US" altLang="en-US" sz="2400" i="1"/>
              <a:t>s</a:t>
            </a:r>
            <a:r>
              <a:rPr lang="en-US" altLang="en-US" sz="2400" i="1" baseline="-25000"/>
              <a:t>2</a:t>
            </a:r>
            <a:r>
              <a:rPr lang="en-US" altLang="en-US" sz="2400"/>
              <a:t>, …, </a:t>
            </a:r>
            <a:r>
              <a:rPr lang="en-US" altLang="en-US" sz="2400" i="1"/>
              <a:t>s</a:t>
            </a:r>
            <a:r>
              <a:rPr lang="en-US" altLang="en-US" sz="2400" i="1" baseline="-25000"/>
              <a:t>t</a:t>
            </a:r>
            <a:r>
              <a:rPr lang="en-US" altLang="en-US" sz="2400"/>
              <a:t>)</a:t>
            </a:r>
            <a:br>
              <a:rPr lang="en-US" altLang="en-US" sz="2400"/>
            </a:b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200"/>
              <a:t>Construct profile matrix with frequencies of each nucleotide in each column        (also called PSSM or PWM)</a:t>
            </a:r>
            <a:br>
              <a:rPr lang="en-US" altLang="en-US" sz="2200"/>
            </a:br>
            <a:endParaRPr lang="en-US" altLang="en-US" sz="2200"/>
          </a:p>
          <a:p>
            <a:pPr eaLnBrk="1" hangingPunct="1">
              <a:lnSpc>
                <a:spcPct val="90000"/>
              </a:lnSpc>
            </a:pPr>
            <a:r>
              <a:rPr lang="en-US" altLang="en-US" sz="2200"/>
              <a:t>Consensus nucleotide at each position has the highest frequency in the column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7">
            <a:extLst>
              <a:ext uri="{FF2B5EF4-FFF2-40B4-BE49-F238E27FC236}">
                <a16:creationId xmlns:a16="http://schemas.microsoft.com/office/drawing/2014/main" xmlns="" id="{63714CBF-BA52-49B7-8BC4-AC392F9236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Consensus</a:t>
            </a:r>
          </a:p>
        </p:txBody>
      </p:sp>
      <p:sp>
        <p:nvSpPr>
          <p:cNvPr id="48131" name="Rectangle 1028">
            <a:extLst>
              <a:ext uri="{FF2B5EF4-FFF2-40B4-BE49-F238E27FC236}">
                <a16:creationId xmlns:a16="http://schemas.microsoft.com/office/drawing/2014/main" xmlns="" id="{249B4A66-9752-462C-8862-41CE5704454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267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r>
              <a:rPr lang="en-US" altLang="en-US"/>
              <a:t>Think of consensus as an “ancestral” motif instance, from which mutated motif instances emerged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The </a:t>
            </a:r>
            <a:r>
              <a:rPr lang="en-US" altLang="en-US" i="1"/>
              <a:t>distance</a:t>
            </a:r>
            <a:r>
              <a:rPr lang="en-US" altLang="en-US"/>
              <a:t> between a motif instance and the consensus sequence is generally less than that between two motif instances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>
            <a:extLst>
              <a:ext uri="{FF2B5EF4-FFF2-40B4-BE49-F238E27FC236}">
                <a16:creationId xmlns:a16="http://schemas.microsoft.com/office/drawing/2014/main" xmlns="" id="{D40AEC28-FCB5-4250-8C5D-A269F379A0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Consensus</a:t>
            </a:r>
            <a:r>
              <a:rPr lang="en-US" altLang="en-US" sz="2600" dirty="0"/>
              <a:t> (cont’d)</a:t>
            </a:r>
          </a:p>
        </p:txBody>
      </p:sp>
      <p:graphicFrame>
        <p:nvGraphicFramePr>
          <p:cNvPr id="49155" name="Object 1029" descr="An example of the text is in the figure.">
            <a:extLst>
              <a:ext uri="{FF2B5EF4-FFF2-40B4-BE49-F238E27FC236}">
                <a16:creationId xmlns:a16="http://schemas.microsoft.com/office/drawing/2014/main" xmlns="" id="{FCFFC1DF-119B-4F8F-AF91-C63BADF5B6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105910"/>
              </p:ext>
            </p:extLst>
          </p:nvPr>
        </p:nvGraphicFramePr>
        <p:xfrm>
          <a:off x="762000" y="1447800"/>
          <a:ext cx="7772400" cy="440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0" name="Bitmap Image" r:id="rId3" imgW="7992591" imgH="4525007" progId="Paint.Picture">
                  <p:embed/>
                </p:oleObj>
              </mc:Choice>
              <mc:Fallback>
                <p:oleObj name="Bitmap Image" r:id="rId3" imgW="7992591" imgH="4525007" progId="Paint.Picture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447800"/>
                        <a:ext cx="7772400" cy="440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>
            <a:extLst>
              <a:ext uri="{FF2B5EF4-FFF2-40B4-BE49-F238E27FC236}">
                <a16:creationId xmlns:a16="http://schemas.microsoft.com/office/drawing/2014/main" xmlns="" id="{DE25CEF7-2563-48A1-BC55-01FFB17D6F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Evaluating Motifs</a:t>
            </a:r>
            <a:endParaRPr lang="en-US" altLang="en-US" sz="2600"/>
          </a:p>
        </p:txBody>
      </p:sp>
      <p:sp>
        <p:nvSpPr>
          <p:cNvPr id="50179" name="Rectangle 1027">
            <a:extLst>
              <a:ext uri="{FF2B5EF4-FFF2-40B4-BE49-F238E27FC236}">
                <a16:creationId xmlns:a16="http://schemas.microsoft.com/office/drawing/2014/main" xmlns="" id="{73446E8A-7911-411D-97DB-64DC527ABD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We have a guess about the motif, but how “good” is this motif?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Need to introduce a scoring function to compare different guesses to allow us to choose the “best” one. 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xmlns="" id="{5B93929A-1C26-4C2C-8824-0B050523AC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Defining Some Terms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xmlns="" id="{B4667096-374B-40A9-A830-05BA0BDF8D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i="1">
                <a:solidFill>
                  <a:srgbClr val="6600CC"/>
                </a:solidFill>
              </a:rPr>
              <a:t>t</a:t>
            </a:r>
            <a:r>
              <a:rPr lang="en-US" altLang="en-US"/>
              <a:t>  -   number of sample DNA sequences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i="1">
                <a:solidFill>
                  <a:srgbClr val="6600CC"/>
                </a:solidFill>
              </a:rPr>
              <a:t>n</a:t>
            </a:r>
            <a:r>
              <a:rPr lang="en-US" altLang="en-US"/>
              <a:t>  -   length of each DNA sequence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i="1">
                <a:solidFill>
                  <a:srgbClr val="6600CC"/>
                </a:solidFill>
              </a:rPr>
              <a:t>DNA</a:t>
            </a:r>
            <a:r>
              <a:rPr lang="en-US" altLang="en-US"/>
              <a:t> - sample of (co-regulated) DNA    			     sequences (</a:t>
            </a:r>
            <a:r>
              <a:rPr lang="en-US" altLang="en-US" i="1"/>
              <a:t>t</a:t>
            </a:r>
            <a:r>
              <a:rPr lang="en-US" altLang="en-US"/>
              <a:t> x </a:t>
            </a:r>
            <a:r>
              <a:rPr lang="en-US" altLang="en-US" i="1"/>
              <a:t>n</a:t>
            </a:r>
            <a:r>
              <a:rPr lang="en-US" altLang="en-US"/>
              <a:t> array of nucleotides)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 b="1" i="1">
                <a:solidFill>
                  <a:srgbClr val="6600CC"/>
                </a:solidFill>
                <a:latin typeface="Monotype Corsiva" panose="03010101010201010101" pitchFamily="66" charset="0"/>
              </a:rPr>
              <a:t>l</a:t>
            </a:r>
            <a:r>
              <a:rPr lang="en-US" altLang="en-US"/>
              <a:t>  -   length of the motif (</a:t>
            </a:r>
            <a:r>
              <a:rPr lang="en-US" altLang="en-US" b="1" i="1">
                <a:latin typeface="Monotype Corsiva" panose="03010101010201010101" pitchFamily="66" charset="0"/>
              </a:rPr>
              <a:t>l</a:t>
            </a:r>
            <a:r>
              <a:rPr lang="en-US" altLang="en-US"/>
              <a:t>-mer)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i="1">
                <a:solidFill>
                  <a:srgbClr val="6600CC"/>
                </a:solidFill>
              </a:rPr>
              <a:t>s</a:t>
            </a:r>
            <a:r>
              <a:rPr lang="en-US" altLang="en-US" b="1" i="1" baseline="-25000">
                <a:solidFill>
                  <a:srgbClr val="6600CC"/>
                </a:solidFill>
              </a:rPr>
              <a:t>i</a:t>
            </a:r>
            <a:r>
              <a:rPr lang="en-US" altLang="en-US"/>
              <a:t> -   starting position of the motif in sequence </a:t>
            </a:r>
            <a:r>
              <a:rPr lang="en-US" altLang="en-US" i="1"/>
              <a:t>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>
                <a:solidFill>
                  <a:srgbClr val="6600CC"/>
                </a:solidFill>
              </a:rPr>
              <a:t>s </a:t>
            </a:r>
            <a:r>
              <a:rPr lang="en-US" altLang="en-US">
                <a:solidFill>
                  <a:srgbClr val="6600CC"/>
                </a:solidFill>
              </a:rPr>
              <a:t>= (</a:t>
            </a:r>
            <a:r>
              <a:rPr lang="en-US" altLang="en-US" i="1"/>
              <a:t>s</a:t>
            </a:r>
            <a:r>
              <a:rPr lang="en-US" altLang="en-US" i="1" baseline="-25000"/>
              <a:t>1</a:t>
            </a:r>
            <a:r>
              <a:rPr lang="en-US" altLang="en-US" i="1"/>
              <a:t>, s</a:t>
            </a:r>
            <a:r>
              <a:rPr lang="en-US" altLang="en-US" i="1" baseline="-25000"/>
              <a:t>2</a:t>
            </a:r>
            <a:r>
              <a:rPr lang="en-US" altLang="en-US" i="1"/>
              <a:t>,…, s</a:t>
            </a:r>
            <a:r>
              <a:rPr lang="en-US" altLang="en-US" i="1" baseline="-25000"/>
              <a:t>t</a:t>
            </a:r>
            <a:r>
              <a:rPr lang="en-US" altLang="en-US">
                <a:solidFill>
                  <a:srgbClr val="6600CC"/>
                </a:solidFill>
              </a:rPr>
              <a:t>)</a:t>
            </a:r>
            <a:r>
              <a:rPr lang="en-US" altLang="en-US"/>
              <a:t> - vector of motif’s starting 						positions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xmlns="" id="{F70B3D11-9BBC-4FC7-834E-D9F8C48E76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Parameters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xmlns="" id="{5CFF1947-FF2B-4E8F-B073-6EC1EB223B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30725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 sz="2600"/>
          </a:p>
          <a:p>
            <a:pPr lvl="1" eaLnBrk="1" hangingPunct="1"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	cctgatagacgctatctggctatcc</a:t>
            </a:r>
            <a:r>
              <a:rPr lang="en-US" altLang="en-US" sz="1400" b="1" u="sng">
                <a:solidFill>
                  <a:srgbClr val="000099"/>
                </a:solidFill>
                <a:latin typeface="Courier New" panose="02070309020205020404" pitchFamily="49" charset="0"/>
              </a:rPr>
              <a:t>a</a:t>
            </a:r>
            <a:r>
              <a:rPr lang="en-US" altLang="en-US" sz="1400" b="1" u="sng">
                <a:solidFill>
                  <a:srgbClr val="FF0000"/>
                </a:solidFill>
                <a:latin typeface="Courier New" panose="02070309020205020404" pitchFamily="49" charset="0"/>
              </a:rPr>
              <a:t>G</a:t>
            </a:r>
            <a:r>
              <a:rPr lang="en-US" altLang="en-US" sz="1400" b="1" u="sng">
                <a:solidFill>
                  <a:srgbClr val="000099"/>
                </a:solidFill>
                <a:latin typeface="Courier New" panose="02070309020205020404" pitchFamily="49" charset="0"/>
              </a:rPr>
              <a:t>gtac</a:t>
            </a:r>
            <a:r>
              <a:rPr lang="en-US" altLang="en-US" sz="1400" b="1" u="sng">
                <a:solidFill>
                  <a:srgbClr val="FF0000"/>
                </a:solidFill>
                <a:latin typeface="Courier New" panose="02070309020205020404" pitchFamily="49" charset="0"/>
              </a:rPr>
              <a:t>T</a:t>
            </a:r>
            <a:r>
              <a:rPr lang="en-US" altLang="en-US" sz="1400" b="1" u="sng">
                <a:solidFill>
                  <a:srgbClr val="000099"/>
                </a:solidFill>
                <a:latin typeface="Courier New" panose="02070309020205020404" pitchFamily="49" charset="0"/>
              </a:rPr>
              <a:t>t</a:t>
            </a:r>
            <a:r>
              <a:rPr lang="en-US" altLang="en-US" sz="1400">
                <a:latin typeface="Courier New" panose="02070309020205020404" pitchFamily="49" charset="0"/>
              </a:rPr>
              <a:t>aggtcctctgtgcgaatctatgcgtttccaaccat</a:t>
            </a:r>
          </a:p>
          <a:p>
            <a:pPr lvl="1" eaLnBrk="1" hangingPunct="1">
              <a:buFontTx/>
              <a:buNone/>
            </a:pPr>
            <a:endParaRPr lang="en-US" altLang="en-US" sz="1400">
              <a:latin typeface="Courier New" panose="02070309020205020404" pitchFamily="49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	agtactggtgtacatttgat</a:t>
            </a:r>
            <a:r>
              <a:rPr lang="en-US" altLang="en-US" sz="1400" b="1" u="sng">
                <a:solidFill>
                  <a:srgbClr val="FF0000"/>
                </a:solidFill>
                <a:latin typeface="Courier New" panose="02070309020205020404" pitchFamily="49" charset="0"/>
              </a:rPr>
              <a:t>C</a:t>
            </a:r>
            <a:r>
              <a:rPr lang="en-US" altLang="en-US" sz="1400" b="1" u="sng">
                <a:solidFill>
                  <a:srgbClr val="000099"/>
                </a:solidFill>
                <a:latin typeface="Courier New" panose="02070309020205020404" pitchFamily="49" charset="0"/>
              </a:rPr>
              <a:t>c</a:t>
            </a:r>
            <a:r>
              <a:rPr lang="en-US" altLang="en-US" sz="1400" b="1" u="sng">
                <a:solidFill>
                  <a:srgbClr val="FF0000"/>
                </a:solidFill>
                <a:latin typeface="Courier New" panose="02070309020205020404" pitchFamily="49" charset="0"/>
              </a:rPr>
              <a:t>A</a:t>
            </a:r>
            <a:r>
              <a:rPr lang="en-US" altLang="en-US" sz="1400" b="1" u="sng">
                <a:solidFill>
                  <a:srgbClr val="000099"/>
                </a:solidFill>
                <a:latin typeface="Courier New" panose="02070309020205020404" pitchFamily="49" charset="0"/>
              </a:rPr>
              <a:t>tacgt</a:t>
            </a:r>
            <a:r>
              <a:rPr lang="en-US" altLang="en-US" sz="1400">
                <a:latin typeface="Courier New" panose="02070309020205020404" pitchFamily="49" charset="0"/>
              </a:rPr>
              <a:t>acaccggcaacctgaaacaaacgctcagaaccagaagtgc</a:t>
            </a:r>
          </a:p>
          <a:p>
            <a:pPr lvl="1" eaLnBrk="1" hangingPunct="1">
              <a:buFontTx/>
              <a:buNone/>
            </a:pPr>
            <a:endParaRPr lang="en-US" altLang="en-US" sz="1400">
              <a:latin typeface="Courier New" panose="02070309020205020404" pitchFamily="49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	aa</a:t>
            </a:r>
            <a:r>
              <a:rPr lang="en-US" altLang="en-US" sz="1400" b="1" u="sng">
                <a:solidFill>
                  <a:srgbClr val="000099"/>
                </a:solidFill>
                <a:latin typeface="Courier New" panose="02070309020205020404" pitchFamily="49" charset="0"/>
              </a:rPr>
              <a:t>acgt</a:t>
            </a:r>
            <a:r>
              <a:rPr lang="en-US" altLang="en-US" sz="1400" b="1" u="sng">
                <a:solidFill>
                  <a:srgbClr val="FF0000"/>
                </a:solidFill>
                <a:latin typeface="Courier New" panose="02070309020205020404" pitchFamily="49" charset="0"/>
              </a:rPr>
              <a:t>TA</a:t>
            </a:r>
            <a:r>
              <a:rPr lang="en-US" altLang="en-US" sz="1400" b="1" u="sng">
                <a:solidFill>
                  <a:srgbClr val="000099"/>
                </a:solidFill>
                <a:latin typeface="Courier New" panose="02070309020205020404" pitchFamily="49" charset="0"/>
              </a:rPr>
              <a:t>gt</a:t>
            </a:r>
            <a:r>
              <a:rPr lang="en-US" altLang="en-US" sz="1400">
                <a:latin typeface="Courier New" panose="02070309020205020404" pitchFamily="49" charset="0"/>
              </a:rPr>
              <a:t>gcaccctctttcttcgtggctctggccaacgagggctgatgtataagacgaaaatttt</a:t>
            </a:r>
          </a:p>
          <a:p>
            <a:pPr lvl="1" eaLnBrk="1" hangingPunct="1">
              <a:buFontTx/>
              <a:buNone/>
            </a:pPr>
            <a:endParaRPr lang="en-US" altLang="en-US" sz="1400">
              <a:latin typeface="Courier New" panose="02070309020205020404" pitchFamily="49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	agcctccgatgtaagtcatagctgtaactattacctgccacccctattacatctt</a:t>
            </a:r>
            <a:r>
              <a:rPr lang="en-US" altLang="en-US" sz="1400" b="1" u="sng">
                <a:solidFill>
                  <a:srgbClr val="000099"/>
                </a:solidFill>
                <a:latin typeface="Courier New" panose="02070309020205020404" pitchFamily="49" charset="0"/>
              </a:rPr>
              <a:t>acgt</a:t>
            </a:r>
            <a:r>
              <a:rPr lang="en-US" altLang="en-US" sz="1400" b="1" u="sng">
                <a:solidFill>
                  <a:srgbClr val="FF0000"/>
                </a:solidFill>
                <a:latin typeface="Courier New" panose="02070309020205020404" pitchFamily="49" charset="0"/>
              </a:rPr>
              <a:t>C</a:t>
            </a:r>
            <a:r>
              <a:rPr lang="en-US" altLang="en-US" sz="1400" b="1" u="sng">
                <a:solidFill>
                  <a:srgbClr val="000099"/>
                </a:solidFill>
                <a:latin typeface="Courier New" panose="02070309020205020404" pitchFamily="49" charset="0"/>
              </a:rPr>
              <a:t>c</a:t>
            </a:r>
            <a:r>
              <a:rPr lang="en-US" altLang="en-US" sz="1400" b="1" u="sng">
                <a:solidFill>
                  <a:srgbClr val="FF0000"/>
                </a:solidFill>
                <a:latin typeface="Courier New" panose="02070309020205020404" pitchFamily="49" charset="0"/>
              </a:rPr>
              <a:t>A</a:t>
            </a:r>
            <a:r>
              <a:rPr lang="en-US" altLang="en-US" sz="1400" b="1" u="sng">
                <a:solidFill>
                  <a:srgbClr val="000099"/>
                </a:solidFill>
                <a:latin typeface="Courier New" panose="02070309020205020404" pitchFamily="49" charset="0"/>
              </a:rPr>
              <a:t>t</a:t>
            </a:r>
            <a:r>
              <a:rPr lang="en-US" altLang="en-US" sz="1400">
                <a:latin typeface="Courier New" panose="02070309020205020404" pitchFamily="49" charset="0"/>
              </a:rPr>
              <a:t>ataca</a:t>
            </a:r>
          </a:p>
          <a:p>
            <a:pPr lvl="1" eaLnBrk="1" hangingPunct="1">
              <a:buFontTx/>
              <a:buNone/>
            </a:pPr>
            <a:endParaRPr lang="en-US" altLang="en-US" sz="1400">
              <a:latin typeface="Courier New" panose="02070309020205020404" pitchFamily="49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	ctgttatacaacgcgtcatggcggggtatgcgttttggtcgtcgtacgctcgatcgtta</a:t>
            </a:r>
            <a:r>
              <a:rPr lang="en-US" altLang="en-US" sz="1400" b="1" u="sng">
                <a:solidFill>
                  <a:srgbClr val="FF0000"/>
                </a:solidFill>
                <a:latin typeface="Courier New" panose="02070309020205020404" pitchFamily="49" charset="0"/>
              </a:rPr>
              <a:t>C</a:t>
            </a:r>
            <a:r>
              <a:rPr lang="en-US" altLang="en-US" sz="1400" b="1" u="sng">
                <a:solidFill>
                  <a:srgbClr val="000099"/>
                </a:solidFill>
                <a:latin typeface="Courier New" panose="02070309020205020404" pitchFamily="49" charset="0"/>
              </a:rPr>
              <a:t>cgtacg</a:t>
            </a:r>
            <a:r>
              <a:rPr lang="en-US" altLang="en-US" sz="1400" b="1" u="sng">
                <a:solidFill>
                  <a:srgbClr val="FF0000"/>
                </a:solidFill>
                <a:latin typeface="Courier New" panose="02070309020205020404" pitchFamily="49" charset="0"/>
              </a:rPr>
              <a:t>G</a:t>
            </a:r>
            <a:r>
              <a:rPr lang="en-US" altLang="en-US" sz="1400">
                <a:latin typeface="Courier New" panose="02070309020205020404" pitchFamily="49" charset="0"/>
              </a:rPr>
              <a:t>c</a:t>
            </a:r>
          </a:p>
          <a:p>
            <a:pPr eaLnBrk="1" hangingPunct="1"/>
            <a:endParaRPr lang="en-US" altLang="en-US" sz="1400"/>
          </a:p>
        </p:txBody>
      </p:sp>
      <p:sp>
        <p:nvSpPr>
          <p:cNvPr id="52228" name="AutoShape 4" descr="An example of the text is in the figure.">
            <a:extLst>
              <a:ext uri="{FF2B5EF4-FFF2-40B4-BE49-F238E27FC236}">
                <a16:creationId xmlns:a16="http://schemas.microsoft.com/office/drawing/2014/main" xmlns="" id="{0EC226A6-F900-4545-91FC-14D34315B277}"/>
              </a:ext>
            </a:extLst>
          </p:cNvPr>
          <p:cNvSpPr>
            <a:spLocks/>
          </p:cNvSpPr>
          <p:nvPr/>
        </p:nvSpPr>
        <p:spPr bwMode="auto">
          <a:xfrm rot="-5400000">
            <a:off x="4229100" y="2019300"/>
            <a:ext cx="152400" cy="8382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29" name="Text Box 5">
            <a:extLst>
              <a:ext uri="{FF2B5EF4-FFF2-40B4-BE49-F238E27FC236}">
                <a16:creationId xmlns:a16="http://schemas.microsoft.com/office/drawing/2014/main" xmlns="" id="{3E703D92-68CA-489B-923A-D8A96FA02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788" y="1908175"/>
            <a:ext cx="779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i="1">
                <a:solidFill>
                  <a:srgbClr val="6600CC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2400" i="1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>
                <a:latin typeface="Times New Roman" panose="02020603050405020304" pitchFamily="18" charset="0"/>
              </a:rPr>
              <a:t>= 8</a:t>
            </a:r>
          </a:p>
        </p:txBody>
      </p:sp>
      <p:sp>
        <p:nvSpPr>
          <p:cNvPr id="52230" name="AutoShape 6" descr="An example of the text is in the figure.">
            <a:extLst>
              <a:ext uri="{FF2B5EF4-FFF2-40B4-BE49-F238E27FC236}">
                <a16:creationId xmlns:a16="http://schemas.microsoft.com/office/drawing/2014/main" xmlns="" id="{A8C862EA-1402-4C8C-8EE9-E5306C18673B}"/>
              </a:ext>
            </a:extLst>
          </p:cNvPr>
          <p:cNvSpPr>
            <a:spLocks/>
          </p:cNvSpPr>
          <p:nvPr/>
        </p:nvSpPr>
        <p:spPr bwMode="auto">
          <a:xfrm>
            <a:off x="838200" y="2590800"/>
            <a:ext cx="228600" cy="2209800"/>
          </a:xfrm>
          <a:prstGeom prst="leftBrace">
            <a:avLst>
              <a:gd name="adj1" fmla="val 8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31" name="Text Box 7">
            <a:extLst>
              <a:ext uri="{FF2B5EF4-FFF2-40B4-BE49-F238E27FC236}">
                <a16:creationId xmlns:a16="http://schemas.microsoft.com/office/drawing/2014/main" xmlns="" id="{F316CBCC-EB5E-448E-9AF7-99B8EF54C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05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i="1">
                <a:solidFill>
                  <a:srgbClr val="6600CC"/>
                </a:solidFill>
                <a:latin typeface="Lucida Sans Unicode" panose="020B0602030504020204" pitchFamily="34" charset="0"/>
              </a:rPr>
              <a:t>t</a:t>
            </a:r>
            <a:r>
              <a:rPr lang="en-US" altLang="en-US" sz="2400" i="1">
                <a:latin typeface="Lucida Sans Unicode" panose="020B0602030504020204" pitchFamily="34" charset="0"/>
              </a:rPr>
              <a:t>=5</a:t>
            </a:r>
          </a:p>
        </p:txBody>
      </p:sp>
      <p:sp>
        <p:nvSpPr>
          <p:cNvPr id="52232" name="Text Box 9">
            <a:extLst>
              <a:ext uri="{FF2B5EF4-FFF2-40B4-BE49-F238E27FC236}">
                <a16:creationId xmlns:a16="http://schemas.microsoft.com/office/drawing/2014/main" xmlns="" id="{9BC57DB4-FCCE-4434-89EC-9BB4EEF4C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715000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>
                <a:solidFill>
                  <a:srgbClr val="6600CC"/>
                </a:solidFill>
                <a:latin typeface="Lucida Sans Unicode" panose="020B0602030504020204" pitchFamily="34" charset="0"/>
              </a:rPr>
              <a:t>s</a:t>
            </a:r>
            <a:r>
              <a:rPr lang="en-US" altLang="en-US" sz="2400" i="1" baseline="-25000">
                <a:solidFill>
                  <a:srgbClr val="6600CC"/>
                </a:solidFill>
                <a:latin typeface="Lucida Sans Unicode" panose="020B0602030504020204" pitchFamily="34" charset="0"/>
              </a:rPr>
              <a:t>1</a:t>
            </a:r>
            <a:r>
              <a:rPr lang="en-US" altLang="en-US" sz="2400" i="1" baseline="-25000">
                <a:latin typeface="Lucida Sans Unicode" panose="020B0602030504020204" pitchFamily="34" charset="0"/>
              </a:rPr>
              <a:t> </a:t>
            </a:r>
            <a:r>
              <a:rPr lang="en-US" altLang="en-US" sz="2400" i="1">
                <a:latin typeface="Lucida Sans Unicode" panose="020B0602030504020204" pitchFamily="34" charset="0"/>
              </a:rPr>
              <a:t>= 26</a:t>
            </a:r>
            <a:r>
              <a:rPr lang="en-US" altLang="en-US" sz="2400" i="1" baseline="-25000">
                <a:latin typeface="Lucida Sans Unicode" panose="020B0602030504020204" pitchFamily="34" charset="0"/>
              </a:rPr>
              <a:t>     </a:t>
            </a:r>
            <a:r>
              <a:rPr lang="en-US" altLang="en-US" sz="2400" i="1">
                <a:solidFill>
                  <a:srgbClr val="6600CC"/>
                </a:solidFill>
                <a:latin typeface="Lucida Sans Unicode" panose="020B0602030504020204" pitchFamily="34" charset="0"/>
              </a:rPr>
              <a:t>s</a:t>
            </a:r>
            <a:r>
              <a:rPr lang="en-US" altLang="en-US" sz="2400" i="1" baseline="-25000">
                <a:solidFill>
                  <a:srgbClr val="6600CC"/>
                </a:solidFill>
                <a:latin typeface="Lucida Sans Unicode" panose="020B0602030504020204" pitchFamily="34" charset="0"/>
              </a:rPr>
              <a:t>2</a:t>
            </a:r>
            <a:r>
              <a:rPr lang="en-US" altLang="en-US" sz="2400" i="1" baseline="-25000">
                <a:latin typeface="Lucida Sans Unicode" panose="020B0602030504020204" pitchFamily="34" charset="0"/>
              </a:rPr>
              <a:t> </a:t>
            </a:r>
            <a:r>
              <a:rPr lang="en-US" altLang="en-US" sz="2400" i="1">
                <a:latin typeface="Lucida Sans Unicode" panose="020B0602030504020204" pitchFamily="34" charset="0"/>
              </a:rPr>
              <a:t>= 21</a:t>
            </a:r>
            <a:r>
              <a:rPr lang="en-US" altLang="en-US" sz="2400">
                <a:latin typeface="Lucida Sans Unicode" panose="020B0602030504020204" pitchFamily="34" charset="0"/>
              </a:rPr>
              <a:t>     </a:t>
            </a:r>
            <a:r>
              <a:rPr lang="en-US" altLang="en-US" sz="2400" i="1">
                <a:solidFill>
                  <a:srgbClr val="6600CC"/>
                </a:solidFill>
                <a:latin typeface="Lucida Sans Unicode" panose="020B0602030504020204" pitchFamily="34" charset="0"/>
              </a:rPr>
              <a:t>s</a:t>
            </a:r>
            <a:r>
              <a:rPr lang="en-US" altLang="en-US" sz="2400" i="1" baseline="-25000">
                <a:solidFill>
                  <a:srgbClr val="6600CC"/>
                </a:solidFill>
                <a:latin typeface="Lucida Sans Unicode" panose="020B0602030504020204" pitchFamily="34" charset="0"/>
              </a:rPr>
              <a:t>3</a:t>
            </a:r>
            <a:r>
              <a:rPr lang="en-US" altLang="en-US" sz="2400" i="1">
                <a:latin typeface="Lucida Sans Unicode" panose="020B0602030504020204" pitchFamily="34" charset="0"/>
              </a:rPr>
              <a:t>= 3      </a:t>
            </a:r>
            <a:r>
              <a:rPr lang="en-US" altLang="en-US" sz="2400" i="1">
                <a:solidFill>
                  <a:srgbClr val="6600CC"/>
                </a:solidFill>
                <a:latin typeface="Lucida Sans Unicode" panose="020B0602030504020204" pitchFamily="34" charset="0"/>
              </a:rPr>
              <a:t>s</a:t>
            </a:r>
            <a:r>
              <a:rPr lang="en-US" altLang="en-US" sz="2400" i="1" baseline="-25000">
                <a:solidFill>
                  <a:srgbClr val="6600CC"/>
                </a:solidFill>
                <a:latin typeface="Lucida Sans Unicode" panose="020B0602030504020204" pitchFamily="34" charset="0"/>
              </a:rPr>
              <a:t>4</a:t>
            </a:r>
            <a:r>
              <a:rPr lang="en-US" altLang="en-US" sz="2400" i="1" baseline="-25000">
                <a:latin typeface="Lucida Sans Unicode" panose="020B0602030504020204" pitchFamily="34" charset="0"/>
              </a:rPr>
              <a:t> </a:t>
            </a:r>
            <a:r>
              <a:rPr lang="en-US" altLang="en-US" sz="2400" i="1">
                <a:latin typeface="Lucida Sans Unicode" panose="020B0602030504020204" pitchFamily="34" charset="0"/>
              </a:rPr>
              <a:t>= 56</a:t>
            </a:r>
            <a:r>
              <a:rPr lang="en-US" altLang="en-US" sz="2400">
                <a:latin typeface="Lucida Sans Unicode" panose="020B0602030504020204" pitchFamily="34" charset="0"/>
              </a:rPr>
              <a:t>    </a:t>
            </a:r>
            <a:r>
              <a:rPr lang="en-US" altLang="en-US" sz="2400" i="1">
                <a:solidFill>
                  <a:srgbClr val="6600CC"/>
                </a:solidFill>
                <a:latin typeface="Lucida Sans Unicode" panose="020B0602030504020204" pitchFamily="34" charset="0"/>
              </a:rPr>
              <a:t>s</a:t>
            </a:r>
            <a:r>
              <a:rPr lang="en-US" altLang="en-US" sz="2400" i="1" baseline="-25000">
                <a:solidFill>
                  <a:srgbClr val="6600CC"/>
                </a:solidFill>
                <a:latin typeface="Lucida Sans Unicode" panose="020B0602030504020204" pitchFamily="34" charset="0"/>
              </a:rPr>
              <a:t>5</a:t>
            </a:r>
            <a:r>
              <a:rPr lang="en-US" altLang="en-US" sz="2400" i="1" baseline="-25000">
                <a:latin typeface="Lucida Sans Unicode" panose="020B0602030504020204" pitchFamily="34" charset="0"/>
              </a:rPr>
              <a:t> </a:t>
            </a:r>
            <a:r>
              <a:rPr lang="en-US" altLang="en-US" sz="2400" i="1">
                <a:latin typeface="Lucida Sans Unicode" panose="020B0602030504020204" pitchFamily="34" charset="0"/>
              </a:rPr>
              <a:t>= 60</a:t>
            </a:r>
            <a:r>
              <a:rPr lang="en-US" altLang="en-US" sz="2400">
                <a:latin typeface="Lucida Sans Unicode" panose="020B0602030504020204" pitchFamily="34" charset="0"/>
              </a:rPr>
              <a:t> </a:t>
            </a:r>
          </a:p>
        </p:txBody>
      </p:sp>
      <p:sp>
        <p:nvSpPr>
          <p:cNvPr id="52233" name="Line 11">
            <a:extLst>
              <a:ext uri="{FF2B5EF4-FFF2-40B4-BE49-F238E27FC236}">
                <a16:creationId xmlns:a16="http://schemas.microsoft.com/office/drawing/2014/main" xmlns="" id="{298DF0BB-5C30-4C37-BACE-DDE3249D17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2819400"/>
            <a:ext cx="259080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4" name="Line 12">
            <a:extLst>
              <a:ext uri="{FF2B5EF4-FFF2-40B4-BE49-F238E27FC236}">
                <a16:creationId xmlns:a16="http://schemas.microsoft.com/office/drawing/2014/main" xmlns="" id="{0EAAF219-A52A-4881-811C-462726F29D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3276600"/>
            <a:ext cx="5334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5" name="Line 13">
            <a:extLst>
              <a:ext uri="{FF2B5EF4-FFF2-40B4-BE49-F238E27FC236}">
                <a16:creationId xmlns:a16="http://schemas.microsoft.com/office/drawing/2014/main" xmlns="" id="{E4D73EF1-7760-413F-8282-39D80752EB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28800" y="3810000"/>
            <a:ext cx="25908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6" name="Line 14">
            <a:extLst>
              <a:ext uri="{FF2B5EF4-FFF2-40B4-BE49-F238E27FC236}">
                <a16:creationId xmlns:a16="http://schemas.microsoft.com/office/drawing/2014/main" xmlns="" id="{CBD197F3-FA55-4F4C-A8AD-6E1802B477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4343400"/>
            <a:ext cx="9144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7" name="Line 15">
            <a:extLst>
              <a:ext uri="{FF2B5EF4-FFF2-40B4-BE49-F238E27FC236}">
                <a16:creationId xmlns:a16="http://schemas.microsoft.com/office/drawing/2014/main" xmlns="" id="{2EDDBE8A-B0B3-48A8-80E2-4267656B0B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43800" y="4800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8" name="Text Box 17">
            <a:extLst>
              <a:ext uri="{FF2B5EF4-FFF2-40B4-BE49-F238E27FC236}">
                <a16:creationId xmlns:a16="http://schemas.microsoft.com/office/drawing/2014/main" xmlns="" id="{6760B154-B2F0-4728-8253-19F28DFED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15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6600CC"/>
                </a:solidFill>
              </a:rPr>
              <a:t>s</a:t>
            </a:r>
            <a:r>
              <a:rPr lang="en-US" altLang="en-US" sz="1800" b="1"/>
              <a:t> </a:t>
            </a:r>
          </a:p>
        </p:txBody>
      </p:sp>
      <p:sp>
        <p:nvSpPr>
          <p:cNvPr id="52239" name="Rectangle 20" descr="An example of the text is in the figure.">
            <a:extLst>
              <a:ext uri="{FF2B5EF4-FFF2-40B4-BE49-F238E27FC236}">
                <a16:creationId xmlns:a16="http://schemas.microsoft.com/office/drawing/2014/main" xmlns="" id="{240A671E-1C77-423A-839F-589AA2886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514600"/>
            <a:ext cx="7315200" cy="2362200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40" name="Text Box 21">
            <a:extLst>
              <a:ext uri="{FF2B5EF4-FFF2-40B4-BE49-F238E27FC236}">
                <a16:creationId xmlns:a16="http://schemas.microsoft.com/office/drawing/2014/main" xmlns="" id="{22CBAE24-F313-4E15-BE19-598CAD1F1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057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1">
                <a:solidFill>
                  <a:srgbClr val="6600CC"/>
                </a:solidFill>
              </a:rPr>
              <a:t>DNA</a:t>
            </a:r>
          </a:p>
        </p:txBody>
      </p:sp>
      <p:sp>
        <p:nvSpPr>
          <p:cNvPr id="52241" name="AutoShape 24" descr="An example of the text is in the figure.">
            <a:extLst>
              <a:ext uri="{FF2B5EF4-FFF2-40B4-BE49-F238E27FC236}">
                <a16:creationId xmlns:a16="http://schemas.microsoft.com/office/drawing/2014/main" xmlns="" id="{15BAA6AE-9DCC-4B83-A9B6-65A69AD20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638800"/>
            <a:ext cx="7239000" cy="533400"/>
          </a:xfrm>
          <a:prstGeom prst="bracePair">
            <a:avLst>
              <a:gd name="adj" fmla="val 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42" name="AutoShape 25">
            <a:extLst>
              <a:ext uri="{FF2B5EF4-FFF2-40B4-BE49-F238E27FC236}">
                <a16:creationId xmlns:a16="http://schemas.microsoft.com/office/drawing/2014/main" xmlns="" id="{17ED743F-003C-4CC3-982E-3202A528F6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/>
        </p:nvSpPr>
        <p:spPr bwMode="auto">
          <a:xfrm rot="-5400000">
            <a:off x="4724400" y="1447800"/>
            <a:ext cx="228600" cy="7239000"/>
          </a:xfrm>
          <a:prstGeom prst="leftBrace">
            <a:avLst>
              <a:gd name="adj1" fmla="val 4779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43" name="Text Box 26">
            <a:extLst>
              <a:ext uri="{FF2B5EF4-FFF2-40B4-BE49-F238E27FC236}">
                <a16:creationId xmlns:a16="http://schemas.microsoft.com/office/drawing/2014/main" xmlns="" id="{AC35229D-AA11-4997-87C6-28D19685A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105400"/>
            <a:ext cx="833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i="1">
                <a:solidFill>
                  <a:srgbClr val="6600CC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1800">
                <a:latin typeface="Times New Roman" panose="02020603050405020304" pitchFamily="18" charset="0"/>
              </a:rPr>
              <a:t> = 69</a:t>
            </a:r>
            <a:r>
              <a:rPr lang="en-US" altLang="en-US" sz="1800"/>
              <a:t>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xmlns="" id="{80931C0D-2D7D-4C39-98E3-FAAB87ABC8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Scoring Motifs</a:t>
            </a:r>
          </a:p>
        </p:txBody>
      </p:sp>
      <p:sp>
        <p:nvSpPr>
          <p:cNvPr id="53251" name="Rectangle 7">
            <a:extLst>
              <a:ext uri="{FF2B5EF4-FFF2-40B4-BE49-F238E27FC236}">
                <a16:creationId xmlns:a16="http://schemas.microsoft.com/office/drawing/2014/main" xmlns="" id="{4DF87396-7C2E-4F74-B368-4FBA27AB903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600200"/>
            <a:ext cx="57150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Given </a:t>
            </a:r>
            <a:r>
              <a:rPr lang="en-US" altLang="en-US" b="1">
                <a:solidFill>
                  <a:srgbClr val="6600CC"/>
                </a:solidFill>
              </a:rPr>
              <a:t>s</a:t>
            </a:r>
            <a:r>
              <a:rPr lang="en-US" altLang="en-US" i="1"/>
              <a:t> = </a:t>
            </a:r>
            <a:r>
              <a:rPr lang="en-US" altLang="en-US"/>
              <a:t>(</a:t>
            </a:r>
            <a:r>
              <a:rPr lang="en-US" altLang="en-US" i="1"/>
              <a:t>s</a:t>
            </a:r>
            <a:r>
              <a:rPr lang="en-US" altLang="en-US" i="1" baseline="-25000"/>
              <a:t>1</a:t>
            </a:r>
            <a:r>
              <a:rPr lang="en-US" altLang="en-US" i="1"/>
              <a:t>, …, s</a:t>
            </a:r>
            <a:r>
              <a:rPr lang="en-US" altLang="en-US" i="1" baseline="-25000"/>
              <a:t>t</a:t>
            </a:r>
            <a:r>
              <a:rPr lang="en-US" altLang="en-US"/>
              <a:t>)</a:t>
            </a:r>
            <a:r>
              <a:rPr lang="en-US" altLang="en-US" i="1"/>
              <a:t> </a:t>
            </a:r>
            <a:r>
              <a:rPr lang="en-US" altLang="en-US"/>
              <a:t>and </a:t>
            </a:r>
            <a:r>
              <a:rPr lang="en-US" altLang="en-US" b="1" i="1">
                <a:solidFill>
                  <a:srgbClr val="6600CC"/>
                </a:solidFill>
              </a:rPr>
              <a:t>DNA</a:t>
            </a:r>
            <a:r>
              <a:rPr lang="en-US" altLang="en-US"/>
              <a:t>:</a:t>
            </a:r>
          </a:p>
          <a:p>
            <a:pPr eaLnBrk="1" hangingPunct="1">
              <a:lnSpc>
                <a:spcPct val="80000"/>
              </a:lnSpc>
            </a:pPr>
            <a:endParaRPr lang="en-US" altLang="en-US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i="1"/>
              <a:t>	Score</a:t>
            </a:r>
            <a:r>
              <a:rPr lang="en-US" altLang="en-US"/>
              <a:t>(</a:t>
            </a:r>
            <a:r>
              <a:rPr lang="en-US" altLang="en-US" b="1">
                <a:solidFill>
                  <a:srgbClr val="6600CC"/>
                </a:solidFill>
              </a:rPr>
              <a:t>s</a:t>
            </a:r>
            <a:r>
              <a:rPr lang="en-US" altLang="en-US"/>
              <a:t>,</a:t>
            </a:r>
            <a:r>
              <a:rPr lang="en-US" altLang="en-US" b="1" i="1">
                <a:solidFill>
                  <a:srgbClr val="6600CC"/>
                </a:solidFill>
              </a:rPr>
              <a:t>DNA</a:t>
            </a:r>
            <a:r>
              <a:rPr lang="en-US" altLang="en-US"/>
              <a:t>)</a:t>
            </a:r>
            <a:r>
              <a:rPr lang="en-US" altLang="en-US">
                <a:latin typeface="Times New Roman" panose="02020603050405020304" pitchFamily="18" charset="0"/>
              </a:rPr>
              <a:t> =</a:t>
            </a:r>
          </a:p>
          <a:p>
            <a:pPr eaLnBrk="1" hangingPunct="1">
              <a:lnSpc>
                <a:spcPct val="80000"/>
              </a:lnSpc>
            </a:pPr>
            <a:endParaRPr lang="en-US" altLang="en-US" sz="1900" b="1">
              <a:solidFill>
                <a:srgbClr val="6600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00" b="1">
                <a:solidFill>
                  <a:srgbClr val="6600CC"/>
                </a:solidFill>
                <a:latin typeface="Times New Roman" panose="02020603050405020304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i="1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i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i="1"/>
              <a:t>	</a:t>
            </a:r>
            <a:endParaRPr lang="en-US" altLang="en-US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i="1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1900" i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900">
              <a:latin typeface="Times New Roman" panose="02020603050405020304" pitchFamily="18" charset="0"/>
            </a:endParaRPr>
          </a:p>
        </p:txBody>
      </p:sp>
      <p:sp>
        <p:nvSpPr>
          <p:cNvPr id="53252" name="Rectangle 8">
            <a:extLst>
              <a:ext uri="{FF2B5EF4-FFF2-40B4-BE49-F238E27FC236}">
                <a16:creationId xmlns:a16="http://schemas.microsoft.com/office/drawing/2014/main" xmlns="" id="{F9F46146-E59F-426C-AE87-CA052001476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48200" y="2057400"/>
            <a:ext cx="4343400" cy="4530725"/>
          </a:xfrm>
          <a:noFill/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             </a:t>
            </a:r>
            <a:r>
              <a:rPr lang="en-US" altLang="en-US" sz="1500" b="1">
                <a:solidFill>
                  <a:srgbClr val="000099"/>
                </a:solidFill>
                <a:latin typeface="Courier New" panose="02070309020205020404" pitchFamily="49" charset="0"/>
              </a:rPr>
              <a:t>a </a:t>
            </a:r>
            <a:r>
              <a:rPr lang="en-US" altLang="en-US" sz="1500" b="1">
                <a:solidFill>
                  <a:srgbClr val="FF0000"/>
                </a:solidFill>
                <a:latin typeface="Courier New" panose="02070309020205020404" pitchFamily="49" charset="0"/>
              </a:rPr>
              <a:t>G</a:t>
            </a:r>
            <a:r>
              <a:rPr lang="en-US" altLang="en-US" sz="1500" b="1">
                <a:solidFill>
                  <a:srgbClr val="000099"/>
                </a:solidFill>
                <a:latin typeface="Courier New" panose="02070309020205020404" pitchFamily="49" charset="0"/>
              </a:rPr>
              <a:t> g t a c </a:t>
            </a:r>
            <a:r>
              <a:rPr lang="en-US" altLang="en-US" sz="1500" b="1">
                <a:solidFill>
                  <a:srgbClr val="FF0000"/>
                </a:solidFill>
                <a:latin typeface="Courier New" panose="02070309020205020404" pitchFamily="49" charset="0"/>
              </a:rPr>
              <a:t>T</a:t>
            </a:r>
            <a:r>
              <a:rPr lang="en-US" altLang="en-US" sz="1500" b="1">
                <a:solidFill>
                  <a:srgbClr val="000099"/>
                </a:solidFill>
                <a:latin typeface="Courier New" panose="02070309020205020404" pitchFamily="49" charset="0"/>
              </a:rPr>
              <a:t> 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500" b="1">
                <a:solidFill>
                  <a:srgbClr val="000099"/>
                </a:solidFill>
                <a:latin typeface="Courier New" panose="02070309020205020404" pitchFamily="49" charset="0"/>
              </a:rPr>
              <a:t>             </a:t>
            </a:r>
            <a:r>
              <a:rPr lang="en-US" altLang="en-US" sz="1500" b="1">
                <a:solidFill>
                  <a:srgbClr val="FF0000"/>
                </a:solidFill>
                <a:latin typeface="Courier New" panose="02070309020205020404" pitchFamily="49" charset="0"/>
              </a:rPr>
              <a:t>C</a:t>
            </a:r>
            <a:r>
              <a:rPr lang="en-US" altLang="en-US" sz="1500" b="1">
                <a:solidFill>
                  <a:srgbClr val="000099"/>
                </a:solidFill>
                <a:latin typeface="Courier New" panose="02070309020205020404" pitchFamily="49" charset="0"/>
              </a:rPr>
              <a:t> c </a:t>
            </a:r>
            <a:r>
              <a:rPr lang="en-US" altLang="en-US" sz="1500" b="1">
                <a:solidFill>
                  <a:srgbClr val="FF0000"/>
                </a:solidFill>
                <a:latin typeface="Courier New" panose="02070309020205020404" pitchFamily="49" charset="0"/>
              </a:rPr>
              <a:t>A</a:t>
            </a:r>
            <a:r>
              <a:rPr lang="en-US" altLang="en-US" sz="1500" b="1">
                <a:solidFill>
                  <a:srgbClr val="000099"/>
                </a:solidFill>
                <a:latin typeface="Courier New" panose="02070309020205020404" pitchFamily="49" charset="0"/>
              </a:rPr>
              <a:t> t a c g 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500" b="1">
                <a:solidFill>
                  <a:srgbClr val="000099"/>
                </a:solidFill>
                <a:latin typeface="Courier New" panose="02070309020205020404" pitchFamily="49" charset="0"/>
              </a:rPr>
              <a:t>             a c g t </a:t>
            </a:r>
            <a:r>
              <a:rPr lang="en-US" altLang="en-US" sz="1500" b="1">
                <a:solidFill>
                  <a:srgbClr val="FF0000"/>
                </a:solidFill>
                <a:latin typeface="Courier New" panose="02070309020205020404" pitchFamily="49" charset="0"/>
              </a:rPr>
              <a:t>T A</a:t>
            </a:r>
            <a:r>
              <a:rPr lang="en-US" altLang="en-US" sz="1500" b="1">
                <a:solidFill>
                  <a:srgbClr val="000099"/>
                </a:solidFill>
                <a:latin typeface="Courier New" panose="02070309020205020404" pitchFamily="49" charset="0"/>
              </a:rPr>
              <a:t> g 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500" b="1">
                <a:solidFill>
                  <a:srgbClr val="000099"/>
                </a:solidFill>
                <a:latin typeface="Courier New" panose="02070309020205020404" pitchFamily="49" charset="0"/>
              </a:rPr>
              <a:t>             a c g t </a:t>
            </a:r>
            <a:r>
              <a:rPr lang="en-US" altLang="en-US" sz="1500" b="1">
                <a:solidFill>
                  <a:srgbClr val="FF0000"/>
                </a:solidFill>
                <a:latin typeface="Courier New" panose="02070309020205020404" pitchFamily="49" charset="0"/>
              </a:rPr>
              <a:t>C</a:t>
            </a:r>
            <a:r>
              <a:rPr lang="en-US" altLang="en-US" sz="1500" b="1">
                <a:solidFill>
                  <a:srgbClr val="000099"/>
                </a:solidFill>
                <a:latin typeface="Courier New" panose="02070309020205020404" pitchFamily="49" charset="0"/>
              </a:rPr>
              <a:t> c </a:t>
            </a:r>
            <a:r>
              <a:rPr lang="en-US" altLang="en-US" sz="1500" b="1">
                <a:solidFill>
                  <a:srgbClr val="FF0000"/>
                </a:solidFill>
                <a:latin typeface="Courier New" panose="02070309020205020404" pitchFamily="49" charset="0"/>
              </a:rPr>
              <a:t>A</a:t>
            </a:r>
            <a:r>
              <a:rPr lang="en-US" altLang="en-US" sz="1500" b="1">
                <a:solidFill>
                  <a:srgbClr val="000099"/>
                </a:solidFill>
                <a:latin typeface="Courier New" panose="02070309020205020404" pitchFamily="49" charset="0"/>
              </a:rPr>
              <a:t> 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500" b="1">
                <a:solidFill>
                  <a:srgbClr val="000099"/>
                </a:solidFill>
                <a:latin typeface="Courier New" panose="02070309020205020404" pitchFamily="49" charset="0"/>
              </a:rPr>
              <a:t>             </a:t>
            </a:r>
            <a:r>
              <a:rPr lang="en-US" altLang="en-US" sz="1500" b="1">
                <a:solidFill>
                  <a:srgbClr val="FF0000"/>
                </a:solidFill>
                <a:latin typeface="Courier New" panose="02070309020205020404" pitchFamily="49" charset="0"/>
              </a:rPr>
              <a:t>C</a:t>
            </a:r>
            <a:r>
              <a:rPr lang="en-US" altLang="en-US" sz="1500" b="1">
                <a:solidFill>
                  <a:srgbClr val="000099"/>
                </a:solidFill>
                <a:latin typeface="Courier New" panose="02070309020205020404" pitchFamily="49" charset="0"/>
              </a:rPr>
              <a:t> c g t a c g </a:t>
            </a:r>
            <a:r>
              <a:rPr lang="en-US" altLang="en-US" sz="1500" b="1">
                <a:solidFill>
                  <a:srgbClr val="FF0000"/>
                </a:solidFill>
                <a:latin typeface="Courier New" panose="02070309020205020404" pitchFamily="49" charset="0"/>
              </a:rPr>
              <a:t>G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500">
                <a:solidFill>
                  <a:srgbClr val="000099"/>
                </a:solidFill>
                <a:latin typeface="Courier New" panose="02070309020205020404" pitchFamily="49" charset="0"/>
              </a:rPr>
              <a:t>            _________________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  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          </a:t>
            </a:r>
            <a:r>
              <a:rPr lang="en-US" altLang="en-US" sz="1500" b="1">
                <a:solidFill>
                  <a:srgbClr val="663300"/>
                </a:solidFill>
                <a:latin typeface="Courier New" panose="02070309020205020404" pitchFamily="49" charset="0"/>
              </a:rPr>
              <a:t>A</a:t>
            </a:r>
            <a:r>
              <a:rPr lang="en-US" altLang="en-US" sz="1500" b="1">
                <a:latin typeface="Courier New" panose="02070309020205020404" pitchFamily="49" charset="0"/>
              </a:rPr>
              <a:t>  </a:t>
            </a:r>
            <a:r>
              <a:rPr lang="en-US" altLang="en-US" sz="1500" b="1">
                <a:solidFill>
                  <a:srgbClr val="000099"/>
                </a:solidFill>
                <a:latin typeface="Courier New" panose="02070309020205020404" pitchFamily="49" charset="0"/>
              </a:rPr>
              <a:t>3</a:t>
            </a:r>
            <a:r>
              <a:rPr lang="en-US" altLang="en-US" sz="1500" b="1">
                <a:latin typeface="Courier New" panose="02070309020205020404" pitchFamily="49" charset="0"/>
              </a:rPr>
              <a:t> 0 </a:t>
            </a:r>
            <a:r>
              <a:rPr lang="en-US" altLang="en-US" sz="1500" b="1">
                <a:solidFill>
                  <a:srgbClr val="FF0000"/>
                </a:solidFill>
                <a:latin typeface="Courier New" panose="02070309020205020404" pitchFamily="49" charset="0"/>
              </a:rPr>
              <a:t>1</a:t>
            </a:r>
            <a:r>
              <a:rPr lang="en-US" altLang="en-US" sz="1500" b="1">
                <a:latin typeface="Courier New" panose="02070309020205020404" pitchFamily="49" charset="0"/>
              </a:rPr>
              <a:t> 0 </a:t>
            </a:r>
            <a:r>
              <a:rPr lang="en-US" altLang="en-US" sz="1500" b="1">
                <a:solidFill>
                  <a:srgbClr val="000099"/>
                </a:solidFill>
                <a:latin typeface="Courier New" panose="02070309020205020404" pitchFamily="49" charset="0"/>
              </a:rPr>
              <a:t>3</a:t>
            </a:r>
            <a:r>
              <a:rPr lang="en-US" altLang="en-US" sz="1500" b="1">
                <a:latin typeface="Courier New" panose="02070309020205020404" pitchFamily="49" charset="0"/>
              </a:rPr>
              <a:t> </a:t>
            </a:r>
            <a:r>
              <a:rPr lang="en-US" altLang="en-US" sz="1500" b="1">
                <a:solidFill>
                  <a:srgbClr val="FF0000"/>
                </a:solidFill>
                <a:latin typeface="Courier New" panose="02070309020205020404" pitchFamily="49" charset="0"/>
              </a:rPr>
              <a:t>1 1</a:t>
            </a:r>
            <a:r>
              <a:rPr lang="en-US" altLang="en-US" sz="1500" b="1">
                <a:latin typeface="Courier New" panose="02070309020205020404" pitchFamily="49" charset="0"/>
              </a:rPr>
              <a:t> 0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       </a:t>
            </a:r>
            <a:r>
              <a:rPr lang="en-US" altLang="en-US" sz="1500" b="1">
                <a:latin typeface="Courier New" panose="02070309020205020404" pitchFamily="49" charset="0"/>
              </a:rPr>
              <a:t>   </a:t>
            </a:r>
            <a:r>
              <a:rPr lang="en-US" altLang="en-US" sz="1500" b="1">
                <a:solidFill>
                  <a:srgbClr val="663300"/>
                </a:solidFill>
                <a:latin typeface="Courier New" panose="02070309020205020404" pitchFamily="49" charset="0"/>
              </a:rPr>
              <a:t>C</a:t>
            </a:r>
            <a:r>
              <a:rPr lang="en-US" altLang="en-US" sz="1500" b="1">
                <a:latin typeface="Courier New" panose="02070309020205020404" pitchFamily="49" charset="0"/>
              </a:rPr>
              <a:t>  </a:t>
            </a:r>
            <a:r>
              <a:rPr lang="en-US" altLang="en-US" sz="1500" b="1">
                <a:solidFill>
                  <a:srgbClr val="FF0000"/>
                </a:solidFill>
                <a:latin typeface="Courier New" panose="02070309020205020404" pitchFamily="49" charset="0"/>
              </a:rPr>
              <a:t>2</a:t>
            </a:r>
            <a:r>
              <a:rPr lang="en-US" altLang="en-US" sz="1500" b="1">
                <a:latin typeface="Courier New" panose="02070309020205020404" pitchFamily="49" charset="0"/>
              </a:rPr>
              <a:t> </a:t>
            </a:r>
            <a:r>
              <a:rPr lang="en-US" altLang="en-US" sz="1500" b="1">
                <a:solidFill>
                  <a:srgbClr val="000099"/>
                </a:solidFill>
                <a:latin typeface="Courier New" panose="02070309020205020404" pitchFamily="49" charset="0"/>
              </a:rPr>
              <a:t>4</a:t>
            </a:r>
            <a:r>
              <a:rPr lang="en-US" altLang="en-US" sz="1500" b="1">
                <a:latin typeface="Courier New" panose="02070309020205020404" pitchFamily="49" charset="0"/>
              </a:rPr>
              <a:t> 0 0 </a:t>
            </a:r>
            <a:r>
              <a:rPr lang="en-US" altLang="en-US" sz="1500" b="1">
                <a:solidFill>
                  <a:srgbClr val="FF0000"/>
                </a:solidFill>
                <a:latin typeface="Courier New" panose="02070309020205020404" pitchFamily="49" charset="0"/>
              </a:rPr>
              <a:t>1</a:t>
            </a:r>
            <a:r>
              <a:rPr lang="en-US" altLang="en-US" sz="1500" b="1">
                <a:latin typeface="Courier New" panose="02070309020205020404" pitchFamily="49" charset="0"/>
              </a:rPr>
              <a:t> </a:t>
            </a:r>
            <a:r>
              <a:rPr lang="en-US" altLang="en-US" sz="1500" b="1">
                <a:solidFill>
                  <a:srgbClr val="000099"/>
                </a:solidFill>
                <a:latin typeface="Courier New" panose="02070309020205020404" pitchFamily="49" charset="0"/>
              </a:rPr>
              <a:t>4</a:t>
            </a:r>
            <a:r>
              <a:rPr lang="en-US" altLang="en-US" sz="1500" b="1">
                <a:latin typeface="Courier New" panose="02070309020205020404" pitchFamily="49" charset="0"/>
              </a:rPr>
              <a:t> 0 0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          </a:t>
            </a:r>
            <a:r>
              <a:rPr lang="en-US" altLang="en-US" sz="1500" b="1">
                <a:solidFill>
                  <a:srgbClr val="663300"/>
                </a:solidFill>
                <a:latin typeface="Courier New" panose="02070309020205020404" pitchFamily="49" charset="0"/>
              </a:rPr>
              <a:t>G</a:t>
            </a:r>
            <a:r>
              <a:rPr lang="en-US" altLang="en-US" sz="1500" b="1">
                <a:latin typeface="Courier New" panose="02070309020205020404" pitchFamily="49" charset="0"/>
              </a:rPr>
              <a:t>  0 </a:t>
            </a:r>
            <a:r>
              <a:rPr lang="en-US" altLang="en-US" sz="1500" b="1">
                <a:solidFill>
                  <a:srgbClr val="FF0000"/>
                </a:solidFill>
                <a:latin typeface="Courier New" panose="02070309020205020404" pitchFamily="49" charset="0"/>
              </a:rPr>
              <a:t>1</a:t>
            </a:r>
            <a:r>
              <a:rPr lang="en-US" altLang="en-US" sz="1500" b="1">
                <a:latin typeface="Courier New" panose="02070309020205020404" pitchFamily="49" charset="0"/>
              </a:rPr>
              <a:t> </a:t>
            </a:r>
            <a:r>
              <a:rPr lang="en-US" altLang="en-US" sz="1500" b="1">
                <a:solidFill>
                  <a:srgbClr val="000099"/>
                </a:solidFill>
                <a:latin typeface="Courier New" panose="02070309020205020404" pitchFamily="49" charset="0"/>
              </a:rPr>
              <a:t>4</a:t>
            </a:r>
            <a:r>
              <a:rPr lang="en-US" altLang="en-US" sz="1500" b="1">
                <a:latin typeface="Courier New" panose="02070309020205020404" pitchFamily="49" charset="0"/>
              </a:rPr>
              <a:t> 0 0 0 </a:t>
            </a:r>
            <a:r>
              <a:rPr lang="en-US" altLang="en-US" sz="1500" b="1">
                <a:solidFill>
                  <a:srgbClr val="000099"/>
                </a:solidFill>
                <a:latin typeface="Courier New" panose="02070309020205020404" pitchFamily="49" charset="0"/>
              </a:rPr>
              <a:t>3</a:t>
            </a:r>
            <a:r>
              <a:rPr lang="en-US" altLang="en-US" sz="1500" b="1">
                <a:latin typeface="Courier New" panose="02070309020205020404" pitchFamily="49" charset="0"/>
              </a:rPr>
              <a:t> </a:t>
            </a:r>
            <a:r>
              <a:rPr lang="en-US" altLang="en-US" sz="1500" b="1">
                <a:solidFill>
                  <a:srgbClr val="FF0000"/>
                </a:solidFill>
                <a:latin typeface="Courier New" panose="02070309020205020404" pitchFamily="49" charset="0"/>
              </a:rPr>
              <a:t>1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          </a:t>
            </a:r>
            <a:r>
              <a:rPr lang="en-US" altLang="en-US" sz="1500" b="1">
                <a:solidFill>
                  <a:srgbClr val="663300"/>
                </a:solidFill>
                <a:latin typeface="Courier New" panose="02070309020205020404" pitchFamily="49" charset="0"/>
              </a:rPr>
              <a:t>T</a:t>
            </a:r>
            <a:r>
              <a:rPr lang="en-US" altLang="en-US" sz="1500" b="1">
                <a:latin typeface="Courier New" panose="02070309020205020404" pitchFamily="49" charset="0"/>
              </a:rPr>
              <a:t>  0 0 0 </a:t>
            </a:r>
            <a:r>
              <a:rPr lang="en-US" altLang="en-US" sz="1500" b="1">
                <a:solidFill>
                  <a:srgbClr val="000099"/>
                </a:solidFill>
                <a:latin typeface="Courier New" panose="02070309020205020404" pitchFamily="49" charset="0"/>
              </a:rPr>
              <a:t>5</a:t>
            </a:r>
            <a:r>
              <a:rPr lang="en-US" altLang="en-US" sz="1500" b="1">
                <a:latin typeface="Courier New" panose="02070309020205020404" pitchFamily="49" charset="0"/>
              </a:rPr>
              <a:t> </a:t>
            </a:r>
            <a:r>
              <a:rPr lang="en-US" altLang="en-US" sz="1500" b="1">
                <a:solidFill>
                  <a:srgbClr val="FF0000"/>
                </a:solidFill>
                <a:latin typeface="Courier New" panose="02070309020205020404" pitchFamily="49" charset="0"/>
              </a:rPr>
              <a:t>1</a:t>
            </a:r>
            <a:r>
              <a:rPr lang="en-US" altLang="en-US" sz="1500" b="1">
                <a:latin typeface="Courier New" panose="02070309020205020404" pitchFamily="49" charset="0"/>
              </a:rPr>
              <a:t> 0 </a:t>
            </a:r>
            <a:r>
              <a:rPr lang="en-US" altLang="en-US" sz="1500" b="1">
                <a:solidFill>
                  <a:srgbClr val="FF0000"/>
                </a:solidFill>
                <a:latin typeface="Courier New" panose="02070309020205020404" pitchFamily="49" charset="0"/>
              </a:rPr>
              <a:t>1</a:t>
            </a:r>
            <a:r>
              <a:rPr lang="en-US" altLang="en-US" sz="1500" b="1">
                <a:latin typeface="Courier New" panose="02070309020205020404" pitchFamily="49" charset="0"/>
              </a:rPr>
              <a:t> </a:t>
            </a:r>
            <a:r>
              <a:rPr lang="en-US" altLang="en-US" sz="1500" b="1">
                <a:solidFill>
                  <a:srgbClr val="000099"/>
                </a:solidFill>
                <a:latin typeface="Courier New" panose="02070309020205020404" pitchFamily="49" charset="0"/>
              </a:rPr>
              <a:t>4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            _________________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5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  Consensus  </a:t>
            </a:r>
            <a:r>
              <a:rPr lang="en-US" altLang="en-US" sz="1500" b="1">
                <a:solidFill>
                  <a:srgbClr val="008000"/>
                </a:solidFill>
                <a:latin typeface="Courier New" panose="02070309020205020404" pitchFamily="49" charset="0"/>
              </a:rPr>
              <a:t>a c g t a c g 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500" b="1">
                <a:latin typeface="Courier New" panose="02070309020205020404" pitchFamily="49" charset="0"/>
              </a:rPr>
              <a:t>           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500" b="1">
                <a:solidFill>
                  <a:srgbClr val="000099"/>
                </a:solidFill>
                <a:latin typeface="Courier New" panose="02070309020205020404" pitchFamily="49" charset="0"/>
              </a:rPr>
              <a:t>      Score</a:t>
            </a:r>
            <a:r>
              <a:rPr lang="en-US" altLang="en-US" sz="1500" b="1">
                <a:latin typeface="Courier New" panose="02070309020205020404" pitchFamily="49" charset="0"/>
              </a:rPr>
              <a:t>  </a:t>
            </a:r>
            <a:r>
              <a:rPr lang="en-US" altLang="en-US" sz="1500" b="1">
                <a:solidFill>
                  <a:srgbClr val="000099"/>
                </a:solidFill>
                <a:latin typeface="Courier New" panose="02070309020205020404" pitchFamily="49" charset="0"/>
              </a:rPr>
              <a:t>3+4+4+5+3+4+3+4=</a:t>
            </a:r>
            <a:r>
              <a:rPr lang="en-US" altLang="en-US" sz="2100" b="1">
                <a:solidFill>
                  <a:srgbClr val="000099"/>
                </a:solidFill>
                <a:latin typeface="Courier New" panose="02070309020205020404" pitchFamily="49" charset="0"/>
              </a:rPr>
              <a:t>30</a:t>
            </a:r>
          </a:p>
        </p:txBody>
      </p:sp>
      <p:sp>
        <p:nvSpPr>
          <p:cNvPr id="53253" name="AutoShape 10">
            <a:extLst>
              <a:ext uri="{FF2B5EF4-FFF2-40B4-BE49-F238E27FC236}">
                <a16:creationId xmlns:a16="http://schemas.microsoft.com/office/drawing/2014/main" xmlns="" id="{A3738025-C29E-4631-B1D1-998F8FBFAC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/>
        </p:nvSpPr>
        <p:spPr bwMode="auto">
          <a:xfrm rot="-5400000">
            <a:off x="7315200" y="1066800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54" name="Text Box 11">
            <a:extLst>
              <a:ext uri="{FF2B5EF4-FFF2-40B4-BE49-F238E27FC236}">
                <a16:creationId xmlns:a16="http://schemas.microsoft.com/office/drawing/2014/main" xmlns="" id="{21A7ACE2-C5E1-40E7-904D-80B9758B3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44780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800" i="1">
                <a:latin typeface="Times New Roman" panose="02020603050405020304" pitchFamily="18" charset="0"/>
              </a:rPr>
              <a:t>l</a:t>
            </a:r>
          </a:p>
        </p:txBody>
      </p:sp>
      <p:sp>
        <p:nvSpPr>
          <p:cNvPr id="53255" name="AutoShape 20">
            <a:extLst>
              <a:ext uri="{FF2B5EF4-FFF2-40B4-BE49-F238E27FC236}">
                <a16:creationId xmlns:a16="http://schemas.microsoft.com/office/drawing/2014/main" xmlns="" id="{28199879-5D41-41FB-80CA-C52D0FEEAD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/>
        </p:nvSpPr>
        <p:spPr bwMode="auto">
          <a:xfrm>
            <a:off x="8382000" y="2133600"/>
            <a:ext cx="76200" cy="1066800"/>
          </a:xfrm>
          <a:prstGeom prst="rightBrace">
            <a:avLst>
              <a:gd name="adj1" fmla="val 1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56" name="Text Box 21">
            <a:extLst>
              <a:ext uri="{FF2B5EF4-FFF2-40B4-BE49-F238E27FC236}">
                <a16:creationId xmlns:a16="http://schemas.microsoft.com/office/drawing/2014/main" xmlns="" id="{D5C7D4A9-DA15-4DDB-9C24-2A30DD6D9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2514600"/>
            <a:ext cx="32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i="1">
                <a:latin typeface="Times New Roman" panose="02020603050405020304" pitchFamily="18" charset="0"/>
              </a:rPr>
              <a:t>t</a:t>
            </a:r>
          </a:p>
        </p:txBody>
      </p:sp>
      <p:graphicFrame>
        <p:nvGraphicFramePr>
          <p:cNvPr id="53257" name="Object 9" descr="An example of the text is in the figure.">
            <a:extLst>
              <a:ext uri="{FF2B5EF4-FFF2-40B4-BE49-F238E27FC236}">
                <a16:creationId xmlns:a16="http://schemas.microsoft.com/office/drawing/2014/main" xmlns="" id="{02BFEA90-B014-40BC-A055-BF6E4F5F57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302272"/>
              </p:ext>
            </p:extLst>
          </p:nvPr>
        </p:nvGraphicFramePr>
        <p:xfrm>
          <a:off x="3579813" y="2801938"/>
          <a:ext cx="2211387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2" name="Equation" r:id="rId3" imgW="1396394" imgH="444307" progId="Equation.3">
                  <p:embed/>
                </p:oleObj>
              </mc:Choice>
              <mc:Fallback>
                <p:oleObj name="Equation" r:id="rId3" imgW="1396394" imgH="444307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813" y="2801938"/>
                        <a:ext cx="2211387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>
            <a:extLst>
              <a:ext uri="{FF2B5EF4-FFF2-40B4-BE49-F238E27FC236}">
                <a16:creationId xmlns:a16="http://schemas.microsoft.com/office/drawing/2014/main" xmlns="" id="{7270F87B-72D5-496F-8277-D74B7F4A06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The Motif Finding Problem</a:t>
            </a:r>
          </a:p>
        </p:txBody>
      </p:sp>
      <p:sp>
        <p:nvSpPr>
          <p:cNvPr id="53251" name="Rectangle 7">
            <a:extLst>
              <a:ext uri="{FF2B5EF4-FFF2-40B4-BE49-F238E27FC236}">
                <a16:creationId xmlns:a16="http://schemas.microsoft.com/office/drawing/2014/main" xmlns="" id="{4D6CF7E5-BC0A-4133-8EBD-029059291E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If starting positions </a:t>
            </a:r>
            <a:r>
              <a:rPr lang="en-US" altLang="en-US" b="1" dirty="0">
                <a:solidFill>
                  <a:srgbClr val="6600CC"/>
                </a:solidFill>
              </a:rPr>
              <a:t>s</a:t>
            </a:r>
            <a:r>
              <a:rPr lang="en-US" altLang="en-US" dirty="0"/>
              <a:t>=(</a:t>
            </a:r>
            <a:r>
              <a:rPr lang="en-US" altLang="en-US" i="1" dirty="0">
                <a:solidFill>
                  <a:srgbClr val="6600CC"/>
                </a:solidFill>
              </a:rPr>
              <a:t>s</a:t>
            </a:r>
            <a:r>
              <a:rPr lang="en-US" altLang="en-US" i="1" baseline="-25000" dirty="0">
                <a:solidFill>
                  <a:srgbClr val="6600CC"/>
                </a:solidFill>
              </a:rPr>
              <a:t>1</a:t>
            </a:r>
            <a:r>
              <a:rPr lang="en-US" altLang="en-US" i="1" dirty="0">
                <a:solidFill>
                  <a:srgbClr val="6600CC"/>
                </a:solidFill>
              </a:rPr>
              <a:t>, s</a:t>
            </a:r>
            <a:r>
              <a:rPr lang="en-US" altLang="en-US" i="1" baseline="-25000" dirty="0">
                <a:solidFill>
                  <a:srgbClr val="6600CC"/>
                </a:solidFill>
              </a:rPr>
              <a:t>2</a:t>
            </a:r>
            <a:r>
              <a:rPr lang="en-US" altLang="en-US" i="1" dirty="0">
                <a:solidFill>
                  <a:srgbClr val="6600CC"/>
                </a:solidFill>
              </a:rPr>
              <a:t>,… </a:t>
            </a:r>
            <a:r>
              <a:rPr lang="en-US" altLang="en-US" i="1" dirty="0" err="1">
                <a:solidFill>
                  <a:srgbClr val="6600CC"/>
                </a:solidFill>
              </a:rPr>
              <a:t>s</a:t>
            </a:r>
            <a:r>
              <a:rPr lang="en-US" altLang="en-US" i="1" baseline="-25000" dirty="0" err="1">
                <a:solidFill>
                  <a:srgbClr val="6600CC"/>
                </a:solidFill>
              </a:rPr>
              <a:t>t</a:t>
            </a:r>
            <a:r>
              <a:rPr lang="en-US" altLang="en-US" dirty="0"/>
              <a:t>) are given, finding consensus is easy even with mutations in the sequences because we can simply construct the profile matrix and find the resultant consensus 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But… the starting positions </a:t>
            </a:r>
            <a:r>
              <a:rPr lang="en-US" altLang="en-US" b="1" dirty="0">
                <a:solidFill>
                  <a:srgbClr val="6600CC"/>
                </a:solidFill>
              </a:rPr>
              <a:t>s</a:t>
            </a:r>
            <a:r>
              <a:rPr lang="en-US" altLang="en-US" dirty="0"/>
              <a:t> are usually not given. How can we find the “best” profile matrix or consensus?</a:t>
            </a:r>
          </a:p>
          <a:p>
            <a:pPr marL="344487" lvl="1" indent="0" eaLnBrk="1" hangingPunct="1">
              <a:buFontTx/>
              <a:buNone/>
              <a:defRPr/>
            </a:pPr>
            <a:endParaRPr lang="en-US" altLang="en-US" sz="3000" dirty="0"/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91252547-5D74-4275-8DC2-11C50EB6ED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Where is the Implanted Motif? </a:t>
            </a:r>
            <a:endParaRPr lang="en-US" altLang="en-US" dirty="0">
              <a:latin typeface="_DEFAULT_ASCII" pitchFamily="2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E24020E2-3D2E-49A8-AFB7-757024EF30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1200" b="1">
                <a:latin typeface="Lucida Console" panose="020B0609040504020204" pitchFamily="49" charset="0"/>
              </a:rPr>
              <a:t>atgaccgggatactgataaaaaaaagggggggggcgtacacattagataaacgtatgaagtacgttagactcggcgccgccg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acccctattttttgagcagatttagtgacctggaaaaaaaatttgagtacaaaacttttccgaataaaaaaaaaggggggga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tgagtatccctgggatgacttaaaaaaaagggggggtgctctcccgatttttgaatatgtaggatcattcgccagggtccga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gctgagaattggatgaaaaaaaagggggggtccacgcaatcgcgaaccaacgcggacccaaaggcaagaccgataaaggaga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tcccttttgcggtaatgtgccgggaggctggttacgtagggaagccctaacggacttaataaaaaaaagggggggcttatag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gtcaatcatgttcttgtgaatggatttaaaaaaaaggggggggaccgcttggcgcacccaaattcagtgtgggcgagcgcaa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cggttttggcccttgttagaggcccccgtaaaaaaaagggggggcaattatgagagagctaatctatcgcgtgcgtgttcat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aacttgagttaaaaaaaagggggggctggggcacatacaagaggagtcttccttatcagttaatgctgtatgacactatgta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ttggcccattggctaaaagcccaacttgacaaatggaagatagaatccttgcataaaaaaaagggggggaccgaaagggaag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ctggtgagcaacgacagattcttacgtgcattagctcgcttccggggatctaatagcacgaagcttaaaaaaaaggggggga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xmlns="" id="{25782F17-9F3E-424F-BAEF-9AD163348B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884238"/>
          </a:xfrm>
        </p:spPr>
        <p:txBody>
          <a:bodyPr/>
          <a:lstStyle/>
          <a:p>
            <a:pPr eaLnBrk="1" hangingPunct="1"/>
            <a:r>
              <a:rPr lang="en-US" altLang="en-US" sz="3200"/>
              <a:t>The Motif Finding Problem: Formulation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xmlns="" id="{CD065437-63AC-4970-9869-8CBBDA7CC8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600" u="sng"/>
              <a:t>Goal</a:t>
            </a:r>
            <a:r>
              <a:rPr lang="en-US" altLang="en-US" sz="2600"/>
              <a:t>: Given a set of DNA sequences, find a set of   </a:t>
            </a:r>
            <a:r>
              <a:rPr lang="en-US" altLang="en-US" sz="2600" b="1" i="1">
                <a:latin typeface="Monotype Corsiva" panose="03010101010201010101" pitchFamily="66" charset="0"/>
              </a:rPr>
              <a:t>l</a:t>
            </a:r>
            <a:r>
              <a:rPr lang="en-US" altLang="en-US" sz="2600"/>
              <a:t>-mers, one from each sequence, that </a:t>
            </a:r>
            <a:r>
              <a:rPr lang="en-US" altLang="en-US" sz="2600" b="1"/>
              <a:t>maximizes</a:t>
            </a:r>
            <a:r>
              <a:rPr lang="en-US" altLang="en-US" sz="2600"/>
              <a:t> the consensus score</a:t>
            </a:r>
          </a:p>
          <a:p>
            <a:pPr eaLnBrk="1" hangingPunct="1">
              <a:lnSpc>
                <a:spcPct val="80000"/>
              </a:lnSpc>
            </a:pPr>
            <a:endParaRPr lang="en-US" altLang="en-US" sz="2600"/>
          </a:p>
          <a:p>
            <a:pPr eaLnBrk="1" hangingPunct="1">
              <a:lnSpc>
                <a:spcPct val="80000"/>
              </a:lnSpc>
            </a:pPr>
            <a:r>
              <a:rPr lang="en-US" altLang="en-US" sz="2600" u="sng"/>
              <a:t>Input</a:t>
            </a:r>
            <a:r>
              <a:rPr lang="en-US" altLang="en-US" sz="2600"/>
              <a:t>: A </a:t>
            </a:r>
            <a:r>
              <a:rPr lang="en-US" altLang="en-US" sz="2600" b="1" i="1"/>
              <a:t>t</a:t>
            </a:r>
            <a:r>
              <a:rPr lang="en-US" altLang="en-US" sz="2600"/>
              <a:t> x </a:t>
            </a:r>
            <a:r>
              <a:rPr lang="en-US" altLang="en-US" sz="2600" b="1" i="1"/>
              <a:t>n</a:t>
            </a:r>
            <a:r>
              <a:rPr lang="en-US" altLang="en-US" sz="2600"/>
              <a:t> matrix of </a:t>
            </a:r>
            <a:r>
              <a:rPr lang="en-US" altLang="en-US" sz="2600" b="1" i="1"/>
              <a:t>DNA</a:t>
            </a:r>
            <a:r>
              <a:rPr lang="en-US" altLang="en-US" sz="2600"/>
              <a:t> and </a:t>
            </a:r>
            <a:r>
              <a:rPr lang="en-US" altLang="en-US" sz="2600" b="1" i="1">
                <a:latin typeface="Monotype Corsiva" panose="03010101010201010101" pitchFamily="66" charset="0"/>
              </a:rPr>
              <a:t>l</a:t>
            </a:r>
            <a:r>
              <a:rPr lang="en-US" altLang="en-US" sz="2600"/>
              <a:t>, the length of the pattern to find</a:t>
            </a:r>
          </a:p>
          <a:p>
            <a:pPr eaLnBrk="1" hangingPunct="1">
              <a:lnSpc>
                <a:spcPct val="80000"/>
              </a:lnSpc>
            </a:pPr>
            <a:endParaRPr lang="en-US" altLang="en-US" sz="2600"/>
          </a:p>
          <a:p>
            <a:pPr eaLnBrk="1" hangingPunct="1">
              <a:lnSpc>
                <a:spcPct val="80000"/>
              </a:lnSpc>
            </a:pPr>
            <a:r>
              <a:rPr lang="en-US" altLang="en-US" sz="2600" u="sng"/>
              <a:t>Output</a:t>
            </a:r>
            <a:r>
              <a:rPr lang="en-US" altLang="en-US" sz="2600"/>
              <a:t>: A vector of </a:t>
            </a:r>
            <a:r>
              <a:rPr lang="en-US" altLang="en-US" sz="2600" b="1" i="1"/>
              <a:t>t</a:t>
            </a:r>
            <a:r>
              <a:rPr lang="en-US" altLang="en-US" sz="2600"/>
              <a:t> starting positions </a:t>
            </a:r>
            <a:br>
              <a:rPr lang="en-US" altLang="en-US" sz="2600"/>
            </a:br>
            <a:r>
              <a:rPr lang="en-US" altLang="en-US" sz="2600" b="1"/>
              <a:t>s</a:t>
            </a:r>
            <a:r>
              <a:rPr lang="en-US" altLang="en-US" sz="2600"/>
              <a:t> = (</a:t>
            </a:r>
            <a:r>
              <a:rPr lang="en-US" altLang="en-US" sz="2600" i="1"/>
              <a:t>s</a:t>
            </a:r>
            <a:r>
              <a:rPr lang="en-US" altLang="en-US" sz="2600" i="1" baseline="-25000"/>
              <a:t>1</a:t>
            </a:r>
            <a:r>
              <a:rPr lang="en-US" altLang="en-US" sz="2600" i="1"/>
              <a:t>, s</a:t>
            </a:r>
            <a:r>
              <a:rPr lang="en-US" altLang="en-US" sz="2600" i="1" baseline="-25000"/>
              <a:t>2</a:t>
            </a:r>
            <a:r>
              <a:rPr lang="en-US" altLang="en-US" sz="2600" i="1"/>
              <a:t>, …, s</a:t>
            </a:r>
            <a:r>
              <a:rPr lang="en-US" altLang="en-US" sz="2600" i="1" baseline="-25000"/>
              <a:t>t</a:t>
            </a:r>
            <a:r>
              <a:rPr lang="en-US" altLang="en-US" sz="2600"/>
              <a:t>) maximizing </a:t>
            </a:r>
            <a:r>
              <a:rPr lang="en-US" altLang="en-US" sz="2600" i="1"/>
              <a:t>Score</a:t>
            </a:r>
            <a:r>
              <a:rPr lang="en-US" altLang="en-US" sz="2600"/>
              <a:t>(</a:t>
            </a:r>
            <a:r>
              <a:rPr lang="en-US" altLang="en-US" sz="2600" b="1"/>
              <a:t>s</a:t>
            </a:r>
            <a:r>
              <a:rPr lang="en-US" altLang="en-US" sz="2600"/>
              <a:t>,</a:t>
            </a:r>
            <a:r>
              <a:rPr lang="en-US" altLang="en-US" sz="2600" b="1" i="1"/>
              <a:t>DNA</a:t>
            </a:r>
            <a:r>
              <a:rPr lang="en-US" altLang="en-US" sz="2600"/>
              <a:t>)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/>
              <a:t>	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xmlns="" id="{29603983-3A92-4326-855E-FCAC893042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839200" cy="884238"/>
          </a:xfrm>
        </p:spPr>
        <p:txBody>
          <a:bodyPr/>
          <a:lstStyle/>
          <a:p>
            <a:pPr eaLnBrk="1" hangingPunct="1"/>
            <a:r>
              <a:rPr lang="en-US" altLang="en-US" sz="2800"/>
              <a:t>The Motif Finding Problem: Brute Force Solution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xmlns="" id="{0A4B2432-296E-493C-A115-6672AD58A7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187450"/>
            <a:ext cx="8839200" cy="3082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Compute the scores for each possible combination of starting positions </a:t>
            </a:r>
            <a:r>
              <a:rPr lang="en-US" altLang="en-US" b="1">
                <a:solidFill>
                  <a:srgbClr val="6600CC"/>
                </a:solidFill>
              </a:rPr>
              <a:t>s</a:t>
            </a:r>
            <a:endParaRPr lang="en-US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The best score will determine the best motif (and thus the best profile and consensus pattern) in </a:t>
            </a:r>
            <a:r>
              <a:rPr lang="en-US" altLang="en-US" b="1" i="1">
                <a:solidFill>
                  <a:srgbClr val="6600CC"/>
                </a:solidFill>
              </a:rPr>
              <a:t>DNA</a:t>
            </a:r>
            <a:endParaRPr lang="en-US" altLang="en-US" b="1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More specifically, we want to maximize </a:t>
            </a:r>
            <a:r>
              <a:rPr lang="en-US" altLang="en-US" i="1"/>
              <a:t>Score</a:t>
            </a:r>
            <a:r>
              <a:rPr lang="en-US" altLang="en-US"/>
              <a:t>(</a:t>
            </a:r>
            <a:r>
              <a:rPr lang="en-US" altLang="en-US" b="1">
                <a:solidFill>
                  <a:srgbClr val="6600CC"/>
                </a:solidFill>
              </a:rPr>
              <a:t>s</a:t>
            </a:r>
            <a:r>
              <a:rPr lang="en-US" altLang="en-US"/>
              <a:t>,</a:t>
            </a:r>
            <a:r>
              <a:rPr lang="en-US" altLang="en-US" b="1" i="1">
                <a:solidFill>
                  <a:srgbClr val="6600CC"/>
                </a:solidFill>
              </a:rPr>
              <a:t>DNA</a:t>
            </a:r>
            <a:r>
              <a:rPr lang="en-US" altLang="en-US"/>
              <a:t>) by varying the starting positions </a:t>
            </a:r>
            <a:r>
              <a:rPr lang="en-US" altLang="en-US" i="1">
                <a:solidFill>
                  <a:srgbClr val="6600CC"/>
                </a:solidFill>
              </a:rPr>
              <a:t>s</a:t>
            </a:r>
            <a:r>
              <a:rPr lang="en-US" altLang="en-US" i="1" baseline="-25000">
                <a:solidFill>
                  <a:srgbClr val="6600CC"/>
                </a:solidFill>
              </a:rPr>
              <a:t>i</a:t>
            </a:r>
            <a:r>
              <a:rPr lang="en-US" altLang="en-US"/>
              <a:t>, where:</a:t>
            </a:r>
            <a:endParaRPr lang="en-US" altLang="en-US" sz="2000">
              <a:latin typeface="Lucida Sans Unicode" panose="020B0602030504020204" pitchFamily="34" charset="0"/>
            </a:endParaRPr>
          </a:p>
        </p:txBody>
      </p:sp>
      <p:sp>
        <p:nvSpPr>
          <p:cNvPr id="56324" name="Text Box 4">
            <a:extLst>
              <a:ext uri="{FF2B5EF4-FFF2-40B4-BE49-F238E27FC236}">
                <a16:creationId xmlns:a16="http://schemas.microsoft.com/office/drawing/2014/main" xmlns="" id="{A6B9B6C0-547C-4DC0-8EAC-E272CEF45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038600"/>
            <a:ext cx="36845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2800" i="1">
                <a:latin typeface="Lucida Sans Unicode" panose="020B0602030504020204" pitchFamily="34" charset="0"/>
              </a:rPr>
              <a:t>s</a:t>
            </a:r>
            <a:r>
              <a:rPr lang="en-US" altLang="en-US" sz="2800" i="1" baseline="-25000">
                <a:latin typeface="Lucida Sans Unicode" panose="020B0602030504020204" pitchFamily="34" charset="0"/>
              </a:rPr>
              <a:t>i</a:t>
            </a:r>
            <a:r>
              <a:rPr lang="en-US" altLang="en-US" sz="2800">
                <a:latin typeface="Lucida Sans Unicode" panose="020B0602030504020204" pitchFamily="34" charset="0"/>
              </a:rPr>
              <a:t> = [1, …, </a:t>
            </a:r>
            <a:r>
              <a:rPr lang="en-US" altLang="en-US" sz="2800" b="1" i="1">
                <a:latin typeface="Lucida Sans Unicode" panose="020B0602030504020204" pitchFamily="34" charset="0"/>
              </a:rPr>
              <a:t>n</a:t>
            </a:r>
            <a:r>
              <a:rPr lang="en-US" altLang="en-US" sz="2800">
                <a:latin typeface="Lucida Sans Unicode" panose="020B0602030504020204" pitchFamily="34" charset="0"/>
              </a:rPr>
              <a:t>-</a:t>
            </a:r>
            <a:r>
              <a:rPr lang="en-US" altLang="en-US" sz="2800" b="1" i="1">
                <a:latin typeface="Monotype Corsiva" panose="03010101010201010101" pitchFamily="66" charset="0"/>
              </a:rPr>
              <a:t>l</a:t>
            </a:r>
            <a:r>
              <a:rPr lang="en-US" altLang="en-US" sz="2800">
                <a:latin typeface="Lucida Sans Unicode" panose="020B0602030504020204" pitchFamily="34" charset="0"/>
              </a:rPr>
              <a:t>+1]</a:t>
            </a:r>
          </a:p>
          <a:p>
            <a:pPr lvl="1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2800" b="1" i="1">
                <a:latin typeface="Lucida Sans Unicode" panose="020B0602030504020204" pitchFamily="34" charset="0"/>
              </a:rPr>
              <a:t>i</a:t>
            </a:r>
            <a:r>
              <a:rPr lang="en-US" altLang="en-US" sz="2800">
                <a:latin typeface="Lucida Sans Unicode" panose="020B0602030504020204" pitchFamily="34" charset="0"/>
              </a:rPr>
              <a:t> = [1, …, </a:t>
            </a:r>
            <a:r>
              <a:rPr lang="en-US" altLang="en-US" sz="2800" i="1">
                <a:latin typeface="Lucida Sans Unicode" panose="020B0602030504020204" pitchFamily="34" charset="0"/>
              </a:rPr>
              <a:t> </a:t>
            </a:r>
            <a:r>
              <a:rPr lang="en-US" altLang="en-US" sz="2800" b="1" i="1">
                <a:latin typeface="Lucida Sans Unicode" panose="020B0602030504020204" pitchFamily="34" charset="0"/>
              </a:rPr>
              <a:t>t</a:t>
            </a:r>
            <a:r>
              <a:rPr lang="en-US" altLang="en-US" sz="2800">
                <a:latin typeface="Lucida Sans Unicode" panose="020B0602030504020204" pitchFamily="34" charset="0"/>
              </a:rPr>
              <a:t>]</a:t>
            </a:r>
          </a:p>
          <a:p>
            <a:pPr algn="ctr" eaLnBrk="1" hangingPunct="1"/>
            <a:endParaRPr lang="en-US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>
            <a:extLst>
              <a:ext uri="{FF2B5EF4-FFF2-40B4-BE49-F238E27FC236}">
                <a16:creationId xmlns:a16="http://schemas.microsoft.com/office/drawing/2014/main" xmlns="" id="{1BD1E4E9-2008-4051-AC98-8E419FBA88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884238"/>
          </a:xfrm>
        </p:spPr>
        <p:txBody>
          <a:bodyPr/>
          <a:lstStyle/>
          <a:p>
            <a:pPr eaLnBrk="1" hangingPunct="1"/>
            <a:r>
              <a:rPr lang="en-US" altLang="en-US" sz="3200"/>
              <a:t>BruteForceMotifSearch</a:t>
            </a:r>
          </a:p>
        </p:txBody>
      </p:sp>
      <p:sp>
        <p:nvSpPr>
          <p:cNvPr id="57347" name="Rectangle 1027">
            <a:extLst>
              <a:ext uri="{FF2B5EF4-FFF2-40B4-BE49-F238E27FC236}">
                <a16:creationId xmlns:a16="http://schemas.microsoft.com/office/drawing/2014/main" xmlns="" id="{378CF3D9-86C8-4E40-A39A-86C39BA5AC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686800" cy="4530725"/>
          </a:xfr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u="sng">
                <a:latin typeface="Lucida Sans Unicode" panose="020B0602030504020204" pitchFamily="34" charset="0"/>
              </a:rPr>
              <a:t>BruteForceMotifSearch</a:t>
            </a:r>
            <a:r>
              <a:rPr lang="en-US" altLang="en-US" sz="2400" i="1" u="sng">
                <a:latin typeface="Lucida Sans Unicode" panose="020B0602030504020204" pitchFamily="34" charset="0"/>
              </a:rPr>
              <a:t>(</a:t>
            </a:r>
            <a:r>
              <a:rPr lang="en-US" altLang="en-US" sz="2400" b="1" i="1" u="sng">
                <a:latin typeface="Lucida Sans Unicode" panose="020B0602030504020204" pitchFamily="34" charset="0"/>
              </a:rPr>
              <a:t>DNA</a:t>
            </a:r>
            <a:r>
              <a:rPr lang="en-US" altLang="en-US" sz="2400" i="1" u="sng">
                <a:latin typeface="Lucida Sans Unicode" panose="020B0602030504020204" pitchFamily="34" charset="0"/>
              </a:rPr>
              <a:t>, </a:t>
            </a:r>
            <a:r>
              <a:rPr lang="en-US" altLang="en-US" sz="2400" b="1" i="1" u="sng">
                <a:latin typeface="Lucida Sans Unicode" panose="020B0602030504020204" pitchFamily="34" charset="0"/>
              </a:rPr>
              <a:t>t</a:t>
            </a:r>
            <a:r>
              <a:rPr lang="en-US" altLang="en-US" sz="2400" i="1" u="sng">
                <a:latin typeface="Lucida Sans Unicode" panose="020B0602030504020204" pitchFamily="34" charset="0"/>
              </a:rPr>
              <a:t>, </a:t>
            </a:r>
            <a:r>
              <a:rPr lang="en-US" altLang="en-US" sz="2400" b="1" i="1" u="sng">
                <a:latin typeface="Lucida Sans Unicode" panose="020B0602030504020204" pitchFamily="34" charset="0"/>
              </a:rPr>
              <a:t>n</a:t>
            </a:r>
            <a:r>
              <a:rPr lang="en-US" altLang="en-US" sz="2400" i="1" u="sng">
                <a:latin typeface="Lucida Sans Unicode" panose="020B0602030504020204" pitchFamily="34" charset="0"/>
              </a:rPr>
              <a:t>, </a:t>
            </a:r>
            <a:r>
              <a:rPr lang="en-US" altLang="en-US" sz="2400" b="1" i="1" u="sng">
                <a:latin typeface="Monotype Corsiva" panose="03010101010201010101" pitchFamily="66" charset="0"/>
              </a:rPr>
              <a:t>l</a:t>
            </a:r>
            <a:r>
              <a:rPr lang="en-US" altLang="en-US" sz="2400" i="1" u="sng">
                <a:latin typeface="Lucida Sans Unicode" panose="020B0602030504020204" pitchFamily="34" charset="0"/>
              </a:rPr>
              <a:t>)</a:t>
            </a:r>
          </a:p>
          <a:p>
            <a:pPr marL="571500" indent="-5715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b="1" i="1">
                <a:latin typeface="Lucida Sans Unicode" panose="020B0602030504020204" pitchFamily="34" charset="0"/>
              </a:rPr>
              <a:t>bestScore</a:t>
            </a:r>
            <a:r>
              <a:rPr lang="en-US" altLang="en-US" sz="2400">
                <a:latin typeface="Lucida Sans Unicode" panose="020B0602030504020204" pitchFamily="34" charset="0"/>
              </a:rPr>
              <a:t> </a:t>
            </a:r>
            <a:r>
              <a:rPr lang="en-US" altLang="en-US" sz="2400">
                <a:latin typeface="Lucida Sans Unicode" panose="020B060203050402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2400">
                <a:latin typeface="Lucida Sans Unicode" panose="020B0602030504020204" pitchFamily="34" charset="0"/>
              </a:rPr>
              <a:t> 0</a:t>
            </a:r>
          </a:p>
          <a:p>
            <a:pPr marL="571500" indent="-5715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b="1">
                <a:latin typeface="Lucida Sans Unicode" panose="020B0602030504020204" pitchFamily="34" charset="0"/>
              </a:rPr>
              <a:t>for</a:t>
            </a:r>
            <a:r>
              <a:rPr lang="en-US" altLang="en-US" sz="2400">
                <a:latin typeface="Lucida Sans Unicode" panose="020B0602030504020204" pitchFamily="34" charset="0"/>
              </a:rPr>
              <a:t> each </a:t>
            </a:r>
            <a:r>
              <a:rPr lang="en-US" altLang="en-US" sz="2400" b="1">
                <a:latin typeface="Lucida Sans Unicode" panose="020B0602030504020204" pitchFamily="34" charset="0"/>
              </a:rPr>
              <a:t>s=</a:t>
            </a:r>
            <a:r>
              <a:rPr lang="en-US" altLang="en-US" sz="2400">
                <a:latin typeface="Lucida Sans Unicode" panose="020B0602030504020204" pitchFamily="34" charset="0"/>
              </a:rPr>
              <a:t>(</a:t>
            </a:r>
            <a:r>
              <a:rPr lang="en-US" altLang="en-US" sz="2400" i="1">
                <a:latin typeface="Lucida Sans Unicode" panose="020B0602030504020204" pitchFamily="34" charset="0"/>
              </a:rPr>
              <a:t>s</a:t>
            </a:r>
            <a:r>
              <a:rPr lang="en-US" altLang="en-US" sz="2400" i="1" baseline="-25000">
                <a:latin typeface="Lucida Sans Unicode" panose="020B0602030504020204" pitchFamily="34" charset="0"/>
              </a:rPr>
              <a:t>1</a:t>
            </a:r>
            <a:r>
              <a:rPr lang="en-US" altLang="en-US" sz="2400" i="1">
                <a:latin typeface="Lucida Sans Unicode" panose="020B0602030504020204" pitchFamily="34" charset="0"/>
              </a:rPr>
              <a:t>,s</a:t>
            </a:r>
            <a:r>
              <a:rPr lang="en-US" altLang="en-US" sz="2400" i="1" baseline="-25000">
                <a:latin typeface="Lucida Sans Unicode" panose="020B0602030504020204" pitchFamily="34" charset="0"/>
              </a:rPr>
              <a:t>2</a:t>
            </a:r>
            <a:r>
              <a:rPr lang="en-US" altLang="en-US" sz="2400" i="1">
                <a:latin typeface="Lucida Sans Unicode" panose="020B0602030504020204" pitchFamily="34" charset="0"/>
              </a:rPr>
              <a:t>, . . ., s</a:t>
            </a:r>
            <a:r>
              <a:rPr lang="en-US" altLang="en-US" sz="2400" i="1" baseline="-25000">
                <a:latin typeface="Lucida Sans Unicode" panose="020B0602030504020204" pitchFamily="34" charset="0"/>
              </a:rPr>
              <a:t>t</a:t>
            </a:r>
            <a:r>
              <a:rPr lang="en-US" altLang="en-US" sz="2400">
                <a:latin typeface="Lucida Sans Unicode" panose="020B0602030504020204" pitchFamily="34" charset="0"/>
              </a:rPr>
              <a:t>) from</a:t>
            </a:r>
            <a:r>
              <a:rPr lang="en-US" altLang="en-US" sz="2400" b="1">
                <a:latin typeface="Lucida Sans Unicode" panose="020B0602030504020204" pitchFamily="34" charset="0"/>
              </a:rPr>
              <a:t> </a:t>
            </a:r>
            <a:r>
              <a:rPr lang="en-US" altLang="en-US" sz="2400">
                <a:latin typeface="Lucida Sans Unicode" panose="020B0602030504020204" pitchFamily="34" charset="0"/>
              </a:rPr>
              <a:t>(1,1, . . ., 1) </a:t>
            </a:r>
            <a:br>
              <a:rPr lang="en-US" altLang="en-US" sz="2400">
                <a:latin typeface="Lucida Sans Unicode" panose="020B0602030504020204" pitchFamily="34" charset="0"/>
              </a:rPr>
            </a:br>
            <a:r>
              <a:rPr lang="en-US" altLang="en-US" sz="2400">
                <a:latin typeface="Lucida Sans Unicode" panose="020B0602030504020204" pitchFamily="34" charset="0"/>
              </a:rPr>
              <a:t>					   to (</a:t>
            </a:r>
            <a:r>
              <a:rPr lang="en-US" altLang="en-US" sz="2400" b="1" i="1">
                <a:latin typeface="Lucida Sans Unicode" panose="020B0602030504020204" pitchFamily="34" charset="0"/>
              </a:rPr>
              <a:t>n</a:t>
            </a:r>
            <a:r>
              <a:rPr lang="en-US" altLang="en-US" sz="2400" i="1">
                <a:latin typeface="Lucida Sans Unicode" panose="020B0602030504020204" pitchFamily="34" charset="0"/>
              </a:rPr>
              <a:t>-</a:t>
            </a:r>
            <a:r>
              <a:rPr lang="en-US" altLang="en-US" sz="2400" b="1" i="1">
                <a:latin typeface="Monotype Corsiva" panose="03010101010201010101" pitchFamily="66" charset="0"/>
              </a:rPr>
              <a:t>l</a:t>
            </a:r>
            <a:r>
              <a:rPr lang="en-US" altLang="en-US" sz="2400">
                <a:latin typeface="Lucida Sans Unicode" panose="020B0602030504020204" pitchFamily="34" charset="0"/>
              </a:rPr>
              <a:t>+1, . . ., </a:t>
            </a:r>
            <a:r>
              <a:rPr lang="en-US" altLang="en-US" sz="2400" b="1" i="1">
                <a:latin typeface="Lucida Sans Unicode" panose="020B0602030504020204" pitchFamily="34" charset="0"/>
              </a:rPr>
              <a:t>n</a:t>
            </a:r>
            <a:r>
              <a:rPr lang="en-US" altLang="en-US" sz="2400" i="1">
                <a:latin typeface="Lucida Sans Unicode" panose="020B0602030504020204" pitchFamily="34" charset="0"/>
              </a:rPr>
              <a:t>-</a:t>
            </a:r>
            <a:r>
              <a:rPr lang="en-US" altLang="en-US" sz="2400" b="1" i="1">
                <a:latin typeface="Monotype Corsiva" panose="03010101010201010101" pitchFamily="66" charset="0"/>
              </a:rPr>
              <a:t>l</a:t>
            </a:r>
            <a:r>
              <a:rPr lang="en-US" altLang="en-US" sz="2400">
                <a:latin typeface="Lucida Sans Unicode" panose="020B0602030504020204" pitchFamily="34" charset="0"/>
              </a:rPr>
              <a:t>+1)</a:t>
            </a:r>
          </a:p>
          <a:p>
            <a:pPr marL="571500" indent="-5715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>
                <a:latin typeface="Lucida Sans Unicode" panose="020B0602030504020204" pitchFamily="34" charset="0"/>
              </a:rPr>
              <a:t>	</a:t>
            </a:r>
            <a:r>
              <a:rPr lang="en-US" altLang="en-US" sz="2400" b="1">
                <a:latin typeface="Lucida Sans Unicode" panose="020B0602030504020204" pitchFamily="34" charset="0"/>
              </a:rPr>
              <a:t>if</a:t>
            </a:r>
            <a:r>
              <a:rPr lang="en-US" altLang="en-US" sz="2400">
                <a:latin typeface="Lucida Sans Unicode" panose="020B0602030504020204" pitchFamily="34" charset="0"/>
              </a:rPr>
              <a:t> (</a:t>
            </a:r>
            <a:r>
              <a:rPr lang="en-US" altLang="en-US" sz="2400" i="1">
                <a:latin typeface="Lucida Sans Unicode" panose="020B0602030504020204" pitchFamily="34" charset="0"/>
              </a:rPr>
              <a:t>Score</a:t>
            </a:r>
            <a:r>
              <a:rPr lang="en-US" altLang="en-US" sz="2400">
                <a:latin typeface="Lucida Sans Unicode" panose="020B0602030504020204" pitchFamily="34" charset="0"/>
              </a:rPr>
              <a:t>(</a:t>
            </a:r>
            <a:r>
              <a:rPr lang="en-US" altLang="en-US" sz="2400" b="1">
                <a:latin typeface="Lucida Sans Unicode" panose="020B0602030504020204" pitchFamily="34" charset="0"/>
              </a:rPr>
              <a:t>s</a:t>
            </a:r>
            <a:r>
              <a:rPr lang="en-US" altLang="en-US" sz="2400">
                <a:latin typeface="Lucida Sans Unicode" panose="020B0602030504020204" pitchFamily="34" charset="0"/>
              </a:rPr>
              <a:t>,</a:t>
            </a:r>
            <a:r>
              <a:rPr lang="en-US" altLang="en-US" sz="2400" b="1" i="1">
                <a:latin typeface="Lucida Sans Unicode" panose="020B0602030504020204" pitchFamily="34" charset="0"/>
              </a:rPr>
              <a:t>DNA</a:t>
            </a:r>
            <a:r>
              <a:rPr lang="en-US" altLang="en-US" sz="2400">
                <a:latin typeface="Lucida Sans Unicode" panose="020B0602030504020204" pitchFamily="34" charset="0"/>
              </a:rPr>
              <a:t>) &gt; </a:t>
            </a:r>
            <a:r>
              <a:rPr lang="en-US" altLang="en-US" sz="2400" b="1" i="1">
                <a:latin typeface="Lucida Sans Unicode" panose="020B0602030504020204" pitchFamily="34" charset="0"/>
              </a:rPr>
              <a:t>bestScore</a:t>
            </a:r>
            <a:r>
              <a:rPr lang="en-US" altLang="en-US" sz="2400">
                <a:latin typeface="Lucida Sans Unicode" panose="020B0602030504020204" pitchFamily="34" charset="0"/>
              </a:rPr>
              <a:t>)</a:t>
            </a:r>
          </a:p>
          <a:p>
            <a:pPr marL="571500" indent="-5715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>
                <a:latin typeface="Lucida Sans Unicode" panose="020B0602030504020204" pitchFamily="34" charset="0"/>
              </a:rPr>
              <a:t>		</a:t>
            </a:r>
            <a:r>
              <a:rPr lang="en-US" altLang="en-US" sz="2400" b="1" i="1">
                <a:latin typeface="Lucida Sans Unicode" panose="020B0602030504020204" pitchFamily="34" charset="0"/>
              </a:rPr>
              <a:t>bestScore</a:t>
            </a:r>
            <a:r>
              <a:rPr lang="en-US" altLang="en-US" sz="2400">
                <a:latin typeface="Lucida Sans Unicode" panose="020B0602030504020204" pitchFamily="34" charset="0"/>
              </a:rPr>
              <a:t> </a:t>
            </a:r>
            <a:r>
              <a:rPr lang="en-US" altLang="en-US" sz="2400">
                <a:latin typeface="Lucida Sans Unicode" panose="020B0602030504020204" pitchFamily="34" charset="0"/>
                <a:sym typeface="Wingdings" panose="05000000000000000000" pitchFamily="2" charset="2"/>
              </a:rPr>
              <a:t> </a:t>
            </a:r>
            <a:r>
              <a:rPr lang="en-US" altLang="en-US" sz="2400" i="1">
                <a:latin typeface="Lucida Sans Unicode" panose="020B0602030504020204" pitchFamily="34" charset="0"/>
                <a:sym typeface="Wingdings" panose="05000000000000000000" pitchFamily="2" charset="2"/>
              </a:rPr>
              <a:t>Score</a:t>
            </a:r>
            <a:r>
              <a:rPr lang="en-US" altLang="en-US" sz="2400">
                <a:latin typeface="Lucida Sans Unicode" panose="020B0602030504020204" pitchFamily="34" charset="0"/>
                <a:sym typeface="Wingdings" panose="05000000000000000000" pitchFamily="2" charset="2"/>
              </a:rPr>
              <a:t>(</a:t>
            </a:r>
            <a:r>
              <a:rPr lang="en-US" altLang="en-US" sz="2400" b="1">
                <a:latin typeface="Lucida Sans Unicode" panose="020B0602030504020204" pitchFamily="34" charset="0"/>
                <a:sym typeface="Wingdings" panose="05000000000000000000" pitchFamily="2" charset="2"/>
              </a:rPr>
              <a:t>s, </a:t>
            </a:r>
            <a:r>
              <a:rPr lang="en-US" altLang="en-US" sz="2400" b="1" i="1">
                <a:latin typeface="Lucida Sans Unicode" panose="020B0602030504020204" pitchFamily="34" charset="0"/>
                <a:sym typeface="Wingdings" panose="05000000000000000000" pitchFamily="2" charset="2"/>
              </a:rPr>
              <a:t>DNA</a:t>
            </a:r>
            <a:r>
              <a:rPr lang="en-US" altLang="en-US" sz="2400">
                <a:latin typeface="Lucida Sans Unicode" panose="020B0602030504020204" pitchFamily="34" charset="0"/>
                <a:sym typeface="Wingdings" panose="05000000000000000000" pitchFamily="2" charset="2"/>
              </a:rPr>
              <a:t>)</a:t>
            </a:r>
          </a:p>
          <a:p>
            <a:pPr marL="571500" indent="-5715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>
                <a:latin typeface="Lucida Sans Unicode" panose="020B0602030504020204" pitchFamily="34" charset="0"/>
                <a:sym typeface="Wingdings" panose="05000000000000000000" pitchFamily="2" charset="2"/>
              </a:rPr>
              <a:t>		</a:t>
            </a:r>
            <a:r>
              <a:rPr lang="en-US" altLang="en-US" sz="2400" b="1">
                <a:latin typeface="Lucida Sans Unicode" panose="020B0602030504020204" pitchFamily="34" charset="0"/>
                <a:sym typeface="Wingdings" panose="05000000000000000000" pitchFamily="2" charset="2"/>
              </a:rPr>
              <a:t>bestMotif</a:t>
            </a:r>
            <a:r>
              <a:rPr lang="en-US" altLang="en-US" sz="2400">
                <a:latin typeface="Lucida Sans Unicode" panose="020B0602030504020204" pitchFamily="34" charset="0"/>
                <a:sym typeface="Wingdings" panose="05000000000000000000" pitchFamily="2" charset="2"/>
              </a:rPr>
              <a:t>  </a:t>
            </a:r>
            <a:r>
              <a:rPr lang="en-US" altLang="en-US" sz="2400">
                <a:latin typeface="Lucida Sans Unicode" panose="020B0602030504020204" pitchFamily="34" charset="0"/>
              </a:rPr>
              <a:t>(</a:t>
            </a:r>
            <a:r>
              <a:rPr lang="en-US" altLang="en-US" sz="2400" i="1">
                <a:latin typeface="Lucida Sans Unicode" panose="020B0602030504020204" pitchFamily="34" charset="0"/>
              </a:rPr>
              <a:t>s</a:t>
            </a:r>
            <a:r>
              <a:rPr lang="en-US" altLang="en-US" sz="2400" i="1" baseline="-25000">
                <a:latin typeface="Lucida Sans Unicode" panose="020B0602030504020204" pitchFamily="34" charset="0"/>
              </a:rPr>
              <a:t>1</a:t>
            </a:r>
            <a:r>
              <a:rPr lang="en-US" altLang="en-US" sz="2400" i="1">
                <a:latin typeface="Lucida Sans Unicode" panose="020B0602030504020204" pitchFamily="34" charset="0"/>
              </a:rPr>
              <a:t>,s</a:t>
            </a:r>
            <a:r>
              <a:rPr lang="en-US" altLang="en-US" sz="2400" i="1" baseline="-25000">
                <a:latin typeface="Lucida Sans Unicode" panose="020B0602030504020204" pitchFamily="34" charset="0"/>
              </a:rPr>
              <a:t>2</a:t>
            </a:r>
            <a:r>
              <a:rPr lang="en-US" altLang="en-US" sz="2400" i="1">
                <a:latin typeface="Lucida Sans Unicode" panose="020B0602030504020204" pitchFamily="34" charset="0"/>
              </a:rPr>
              <a:t> , . . . , s</a:t>
            </a:r>
            <a:r>
              <a:rPr lang="en-US" altLang="en-US" sz="2400" i="1" baseline="-25000">
                <a:latin typeface="Lucida Sans Unicode" panose="020B0602030504020204" pitchFamily="34" charset="0"/>
              </a:rPr>
              <a:t>t</a:t>
            </a:r>
            <a:r>
              <a:rPr lang="en-US" altLang="en-US" sz="2400">
                <a:latin typeface="Lucida Sans Unicode" panose="020B0602030504020204" pitchFamily="34" charset="0"/>
              </a:rPr>
              <a:t>) </a:t>
            </a:r>
            <a:endParaRPr lang="en-US" altLang="en-US" sz="2400" b="1">
              <a:latin typeface="Lucida Sans Unicode" panose="020B0602030504020204" pitchFamily="34" charset="0"/>
              <a:sym typeface="Wingdings" panose="05000000000000000000" pitchFamily="2" charset="2"/>
            </a:endParaRPr>
          </a:p>
          <a:p>
            <a:pPr marL="571500" indent="-5715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b="1">
                <a:latin typeface="Lucida Sans Unicode" panose="020B0602030504020204" pitchFamily="34" charset="0"/>
                <a:sym typeface="Wingdings" panose="05000000000000000000" pitchFamily="2" charset="2"/>
              </a:rPr>
              <a:t>return</a:t>
            </a:r>
            <a:r>
              <a:rPr lang="en-US" altLang="en-US" sz="2400">
                <a:latin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1">
                <a:latin typeface="Lucida Sans Unicode" panose="020B0602030504020204" pitchFamily="34" charset="0"/>
                <a:sym typeface="Wingdings" panose="05000000000000000000" pitchFamily="2" charset="2"/>
              </a:rPr>
              <a:t>bestMotif</a:t>
            </a:r>
          </a:p>
          <a:p>
            <a:pPr marL="571500" indent="-571500" eaLnBrk="1" hangingPunct="1">
              <a:lnSpc>
                <a:spcPct val="90000"/>
              </a:lnSpc>
              <a:buFontTx/>
              <a:buNone/>
            </a:pPr>
            <a:endParaRPr lang="en-US" altLang="en-US" sz="2400" i="1"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>
            <a:extLst>
              <a:ext uri="{FF2B5EF4-FFF2-40B4-BE49-F238E27FC236}">
                <a16:creationId xmlns:a16="http://schemas.microsoft.com/office/drawing/2014/main" xmlns="" id="{8C5B1120-B9DA-4C75-98E4-32E4E40AC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884238"/>
          </a:xfrm>
        </p:spPr>
        <p:txBody>
          <a:bodyPr/>
          <a:lstStyle/>
          <a:p>
            <a:pPr eaLnBrk="1" hangingPunct="1"/>
            <a:r>
              <a:rPr lang="en-US" altLang="en-US" sz="3600"/>
              <a:t>Running Time of BruteForceMotifSearch</a:t>
            </a:r>
          </a:p>
        </p:txBody>
      </p:sp>
      <p:sp>
        <p:nvSpPr>
          <p:cNvPr id="58371" name="Rectangle 1027">
            <a:extLst>
              <a:ext uri="{FF2B5EF4-FFF2-40B4-BE49-F238E27FC236}">
                <a16:creationId xmlns:a16="http://schemas.microsoft.com/office/drawing/2014/main" xmlns="" id="{E0EE59B5-BCAB-4C6D-82A6-C003024C66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53072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/>
              <a:t>Varying among (</a:t>
            </a:r>
            <a:r>
              <a:rPr lang="en-US" altLang="en-US" sz="2800" i="1"/>
              <a:t>n - </a:t>
            </a:r>
            <a:r>
              <a:rPr lang="en-US" altLang="en-US" sz="2800" b="1" i="1">
                <a:latin typeface="Monotype Corsiva" panose="03010101010201010101" pitchFamily="66" charset="0"/>
              </a:rPr>
              <a:t>l</a:t>
            </a:r>
            <a:r>
              <a:rPr lang="en-US" altLang="en-US" sz="2800" i="1"/>
              <a:t> + 1)</a:t>
            </a:r>
            <a:r>
              <a:rPr lang="en-US" altLang="en-US" sz="2800" i="1" baseline="30000"/>
              <a:t> </a:t>
            </a:r>
            <a:r>
              <a:rPr lang="en-US" altLang="en-US" sz="2800"/>
              <a:t>positions in each of the </a:t>
            </a:r>
            <a:r>
              <a:rPr lang="en-US" altLang="en-US" sz="2800" b="1" i="1"/>
              <a:t>t</a:t>
            </a:r>
            <a:r>
              <a:rPr lang="en-US" altLang="en-US" sz="2800"/>
              <a:t> sequences, we’re looking at (</a:t>
            </a:r>
            <a:r>
              <a:rPr lang="en-US" altLang="en-US" sz="2800" i="1"/>
              <a:t>n - </a:t>
            </a:r>
            <a:r>
              <a:rPr lang="en-US" altLang="en-US" sz="2800" b="1" i="1">
                <a:latin typeface="Monotype Corsiva" panose="03010101010201010101" pitchFamily="66" charset="0"/>
              </a:rPr>
              <a:t>l</a:t>
            </a:r>
            <a:r>
              <a:rPr lang="en-US" altLang="en-US" sz="2800" i="1"/>
              <a:t> + 1)</a:t>
            </a:r>
            <a:r>
              <a:rPr lang="en-US" altLang="en-US" sz="2800" i="1" baseline="30000"/>
              <a:t>t</a:t>
            </a:r>
            <a:r>
              <a:rPr lang="en-US" altLang="en-US" sz="2800"/>
              <a:t> sets of starting positions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80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/>
              <a:t>For each set of starting positions, the scoring function requires </a:t>
            </a:r>
            <a:r>
              <a:rPr lang="en-US" altLang="en-US" sz="2800" b="1" i="1">
                <a:latin typeface="Monotype Corsiva" panose="03010101010201010101" pitchFamily="66" charset="0"/>
              </a:rPr>
              <a:t>l</a:t>
            </a:r>
            <a:r>
              <a:rPr lang="en-US" altLang="en-US" sz="2800"/>
              <a:t>  operations, so the complexity is </a:t>
            </a:r>
            <a:r>
              <a:rPr lang="en-US" altLang="en-US" sz="2800" b="1" i="1">
                <a:latin typeface="Monotype Corsiva" panose="03010101010201010101" pitchFamily="66" charset="0"/>
              </a:rPr>
              <a:t>l </a:t>
            </a:r>
            <a:r>
              <a:rPr lang="en-US" altLang="en-US" sz="2800"/>
              <a:t>(n – </a:t>
            </a:r>
            <a:r>
              <a:rPr lang="en-US" altLang="en-US" sz="2800" b="1" i="1">
                <a:latin typeface="Monotype Corsiva" panose="03010101010201010101" pitchFamily="66" charset="0"/>
              </a:rPr>
              <a:t>l</a:t>
            </a:r>
            <a:r>
              <a:rPr lang="en-US" altLang="en-US" sz="2800"/>
              <a:t> + 1)</a:t>
            </a:r>
            <a:r>
              <a:rPr lang="en-US" altLang="en-US" sz="2800" i="1" baseline="30000"/>
              <a:t>t</a:t>
            </a:r>
            <a:r>
              <a:rPr lang="en-US" altLang="en-US" sz="2800" baseline="30000"/>
              <a:t> </a:t>
            </a:r>
            <a:r>
              <a:rPr lang="en-US" altLang="en-US" sz="2800"/>
              <a:t>=</a:t>
            </a:r>
            <a:r>
              <a:rPr lang="en-US" altLang="en-US" sz="2800" baseline="30000"/>
              <a:t> </a:t>
            </a:r>
            <a:r>
              <a:rPr lang="en-US" altLang="en-US" sz="2800" i="1"/>
              <a:t>O</a:t>
            </a:r>
            <a:r>
              <a:rPr lang="en-US" altLang="en-US" sz="2800"/>
              <a:t>(</a:t>
            </a:r>
            <a:r>
              <a:rPr lang="en-US" altLang="en-US" sz="2800" b="1" i="1">
                <a:latin typeface="Monotype Corsiva" panose="03010101010201010101" pitchFamily="66" charset="0"/>
              </a:rPr>
              <a:t>l </a:t>
            </a:r>
            <a:r>
              <a:rPr lang="en-US" altLang="en-US" sz="2800" i="1"/>
              <a:t>n</a:t>
            </a:r>
            <a:r>
              <a:rPr lang="en-US" altLang="en-US" sz="2800" i="1" baseline="30000"/>
              <a:t>t</a:t>
            </a:r>
            <a:r>
              <a:rPr lang="en-US" altLang="en-US" sz="2800"/>
              <a:t>)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80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/>
              <a:t>It means that for </a:t>
            </a:r>
            <a:r>
              <a:rPr lang="en-US" altLang="en-US" sz="2800" b="1" i="1"/>
              <a:t>t</a:t>
            </a:r>
            <a:r>
              <a:rPr lang="en-US" altLang="en-US" sz="2800"/>
              <a:t> = 8, </a:t>
            </a:r>
            <a:r>
              <a:rPr lang="en-US" altLang="en-US" sz="2800" b="1" i="1"/>
              <a:t>n</a:t>
            </a:r>
            <a:r>
              <a:rPr lang="en-US" altLang="en-US" sz="2800"/>
              <a:t> = 1000, </a:t>
            </a:r>
            <a:r>
              <a:rPr lang="en-US" altLang="en-US" sz="2800" b="1" i="1">
                <a:latin typeface="Monotype Corsiva" panose="03010101010201010101" pitchFamily="66" charset="0"/>
              </a:rPr>
              <a:t>l</a:t>
            </a:r>
            <a:r>
              <a:rPr lang="en-US" altLang="en-US" sz="2800"/>
              <a:t> = 10 we must perform approximately 10</a:t>
            </a:r>
            <a:r>
              <a:rPr lang="en-US" altLang="en-US" sz="2800" baseline="30000"/>
              <a:t>25</a:t>
            </a:r>
            <a:r>
              <a:rPr lang="en-US" altLang="en-US" sz="2800"/>
              <a:t> computation steps – it will take billions of years</a:t>
            </a:r>
          </a:p>
          <a:p>
            <a:pPr marL="990600" lvl="1" indent="-646113" eaLnBrk="1" hangingPunct="1">
              <a:lnSpc>
                <a:spcPct val="80000"/>
              </a:lnSpc>
            </a:pPr>
            <a:endParaRPr lang="en-US" altLang="en-US" sz="2800" b="1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300"/>
          </a:p>
          <a:p>
            <a:pPr marL="990600" lvl="1" indent="-646113" eaLnBrk="1" hangingPunct="1">
              <a:lnSpc>
                <a:spcPct val="80000"/>
              </a:lnSpc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xmlns="" id="{9F8F9E74-F414-4BD0-AB87-00F05F9F4B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Median String Problem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xmlns="" id="{2DF13E16-0BE4-45BD-BFA2-145EA82BA4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848600" cy="4530725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Given a set of </a:t>
            </a:r>
            <a:r>
              <a:rPr lang="en-US" altLang="en-US" b="1" i="1">
                <a:solidFill>
                  <a:srgbClr val="6600CC"/>
                </a:solidFill>
              </a:rPr>
              <a:t>t</a:t>
            </a:r>
            <a:r>
              <a:rPr lang="en-US" altLang="en-US"/>
              <a:t> DNA sequences, find a pattern (string of length </a:t>
            </a:r>
            <a:r>
              <a:rPr lang="en-US" altLang="en-US" sz="3200" b="1" i="1">
                <a:latin typeface="Monotype Corsiva" panose="03010101010201010101" pitchFamily="66" charset="0"/>
              </a:rPr>
              <a:t>l </a:t>
            </a:r>
            <a:r>
              <a:rPr lang="en-US" altLang="en-US"/>
              <a:t>) that appears in all </a:t>
            </a:r>
            <a:r>
              <a:rPr lang="en-US" altLang="en-US" b="1" i="1">
                <a:solidFill>
                  <a:srgbClr val="6600CC"/>
                </a:solidFill>
              </a:rPr>
              <a:t>t</a:t>
            </a:r>
            <a:r>
              <a:rPr lang="en-US" altLang="en-US"/>
              <a:t> sequences with the </a:t>
            </a:r>
            <a:r>
              <a:rPr lang="en-US" altLang="en-US" b="1"/>
              <a:t>minimum</a:t>
            </a:r>
            <a:r>
              <a:rPr lang="en-US" altLang="en-US"/>
              <a:t> number of mutations 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This pattern (called a </a:t>
            </a:r>
            <a:r>
              <a:rPr lang="en-US" altLang="en-US" i="1"/>
              <a:t>median string</a:t>
            </a:r>
            <a:r>
              <a:rPr lang="en-US" altLang="en-US"/>
              <a:t>) will be the motif (</a:t>
            </a:r>
            <a:r>
              <a:rPr lang="en-US" altLang="en-US" i="1"/>
              <a:t>i.e.,</a:t>
            </a:r>
            <a:r>
              <a:rPr lang="en-US" altLang="en-US"/>
              <a:t> as its consensus)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xmlns="" id="{CFC33830-3F52-4BDF-B92D-AAA1C28358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Hamming Distance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xmlns="" id="{4571616D-CDE8-42E9-AA27-E555C164FA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Hamming distance</a:t>
            </a:r>
            <a:r>
              <a:rPr lang="en-US" altLang="en-US" i="1"/>
              <a:t> </a:t>
            </a:r>
          </a:p>
          <a:p>
            <a:pPr lvl="1" eaLnBrk="1" hangingPunct="1"/>
            <a:r>
              <a:rPr lang="en-US" altLang="en-US" sz="3000" i="1"/>
              <a:t>d</a:t>
            </a:r>
            <a:r>
              <a:rPr lang="en-US" altLang="en-US" sz="3000" i="1" baseline="-25000"/>
              <a:t>H</a:t>
            </a:r>
            <a:r>
              <a:rPr lang="en-US" altLang="en-US" sz="3000" i="1"/>
              <a:t>(</a:t>
            </a:r>
            <a:r>
              <a:rPr lang="en-US" altLang="en-US" sz="3000" b="1" i="1"/>
              <a:t>v</a:t>
            </a:r>
            <a:r>
              <a:rPr lang="en-US" altLang="en-US" sz="3000" i="1"/>
              <a:t>,</a:t>
            </a:r>
            <a:r>
              <a:rPr lang="en-US" altLang="en-US" sz="3000" b="1" i="1"/>
              <a:t>w</a:t>
            </a:r>
            <a:r>
              <a:rPr lang="en-US" altLang="en-US" sz="3000" i="1"/>
              <a:t>)</a:t>
            </a:r>
            <a:r>
              <a:rPr lang="en-US" altLang="en-US" sz="3000"/>
              <a:t> is the number of nucleotide pairs that do not match when </a:t>
            </a:r>
            <a:r>
              <a:rPr lang="en-US" altLang="en-US" sz="3000" b="1" i="1"/>
              <a:t>v</a:t>
            </a:r>
            <a:r>
              <a:rPr lang="en-US" altLang="en-US" sz="3000"/>
              <a:t> and </a:t>
            </a:r>
            <a:r>
              <a:rPr lang="en-US" altLang="en-US" sz="3000" b="1" i="1"/>
              <a:t>w</a:t>
            </a:r>
            <a:r>
              <a:rPr lang="en-US" altLang="en-US" sz="3000"/>
              <a:t> are aligned. For example:</a:t>
            </a:r>
          </a:p>
          <a:p>
            <a:pPr lvl="1" eaLnBrk="1" hangingPunct="1"/>
            <a:endParaRPr lang="en-US" altLang="en-US" sz="3000"/>
          </a:p>
          <a:p>
            <a:pPr algn="ctr" eaLnBrk="1" hangingPunct="1">
              <a:buFontTx/>
              <a:buNone/>
            </a:pPr>
            <a:r>
              <a:rPr lang="en-US" altLang="en-US" i="1">
                <a:latin typeface="Lucida Sans Unicode" panose="020B0602030504020204" pitchFamily="34" charset="0"/>
              </a:rPr>
              <a:t>d</a:t>
            </a:r>
            <a:r>
              <a:rPr lang="en-US" altLang="en-US" i="1" baseline="-25000">
                <a:latin typeface="Lucida Sans Unicode" panose="020B0602030504020204" pitchFamily="34" charset="0"/>
              </a:rPr>
              <a:t>H</a:t>
            </a:r>
            <a:r>
              <a:rPr lang="en-US" altLang="en-US">
                <a:latin typeface="Lucida Sans Unicode" panose="020B0602030504020204" pitchFamily="34" charset="0"/>
              </a:rPr>
              <a:t>(AAAAAA</a:t>
            </a:r>
            <a:r>
              <a:rPr lang="en-US" altLang="en-US" i="1">
                <a:latin typeface="Lucida Sans Unicode" panose="020B0602030504020204" pitchFamily="34" charset="0"/>
              </a:rPr>
              <a:t>,</a:t>
            </a:r>
            <a:r>
              <a:rPr lang="en-US" altLang="en-US">
                <a:latin typeface="Lucida Sans Unicode" panose="020B0602030504020204" pitchFamily="34" charset="0"/>
              </a:rPr>
              <a:t>ACAAAC) = 2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xmlns="" id="{26744B3E-83A3-46C5-BC11-87BB8298C8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Total Distance: An Example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xmlns="" id="{65EC7F92-B4B4-4E7B-A843-DE2C584B46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Given </a:t>
            </a:r>
            <a:r>
              <a:rPr lang="en-US" altLang="en-US" sz="2400" b="1" i="1"/>
              <a:t>v</a:t>
            </a:r>
            <a:r>
              <a:rPr lang="en-US" altLang="en-US" sz="2400"/>
              <a:t> = “</a:t>
            </a:r>
            <a:r>
              <a:rPr lang="en-US" altLang="en-US" sz="2400">
                <a:solidFill>
                  <a:srgbClr val="FF0000"/>
                </a:solidFill>
                <a:latin typeface="Lucida Sans Unicode" panose="020B0602030504020204" pitchFamily="34" charset="0"/>
              </a:rPr>
              <a:t>acgtacgt</a:t>
            </a:r>
            <a:r>
              <a:rPr lang="en-US" altLang="en-US" sz="2400"/>
              <a:t>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                                               </a:t>
            </a:r>
            <a:r>
              <a:rPr lang="en-US" altLang="en-US" sz="1400">
                <a:solidFill>
                  <a:srgbClr val="FF0000"/>
                </a:solidFill>
                <a:latin typeface="Courier New" panose="02070309020205020404" pitchFamily="49" charset="0"/>
              </a:rPr>
              <a:t>acgtacgt</a:t>
            </a:r>
            <a:endParaRPr lang="en-US" altLang="en-US" sz="14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cctgatagacgctatctggctatcc</a:t>
            </a:r>
            <a:r>
              <a:rPr lang="en-US" altLang="en-US" sz="1400">
                <a:solidFill>
                  <a:srgbClr val="000099"/>
                </a:solidFill>
                <a:latin typeface="Courier New" panose="02070309020205020404" pitchFamily="49" charset="0"/>
              </a:rPr>
              <a:t>acgtacgt</a:t>
            </a:r>
            <a:r>
              <a:rPr lang="en-US" altLang="en-US" sz="1400">
                <a:latin typeface="Courier New" panose="02070309020205020404" pitchFamily="49" charset="0"/>
              </a:rPr>
              <a:t>aggtcctctgtgcgaatctatgcgtttccaaccat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            </a:t>
            </a:r>
            <a:r>
              <a:rPr lang="en-US" altLang="en-US" sz="1400">
                <a:solidFill>
                  <a:srgbClr val="FF0000"/>
                </a:solidFill>
                <a:latin typeface="Courier New" panose="02070309020205020404" pitchFamily="49" charset="0"/>
              </a:rPr>
              <a:t>acgtacgt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agtactggtgtacatttgat</a:t>
            </a:r>
            <a:r>
              <a:rPr lang="en-US" altLang="en-US" sz="1400">
                <a:solidFill>
                  <a:srgbClr val="000099"/>
                </a:solidFill>
                <a:latin typeface="Courier New" panose="02070309020205020404" pitchFamily="49" charset="0"/>
              </a:rPr>
              <a:t>acgtacgt</a:t>
            </a:r>
            <a:r>
              <a:rPr lang="en-US" altLang="en-US" sz="1400">
                <a:latin typeface="Courier New" panose="02070309020205020404" pitchFamily="49" charset="0"/>
              </a:rPr>
              <a:t>acaccggcaacctgaaacaaacgctcagaaccagaagtgc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</a:t>
            </a:r>
            <a:r>
              <a:rPr lang="en-US" altLang="en-US" sz="1400">
                <a:solidFill>
                  <a:srgbClr val="FF0000"/>
                </a:solidFill>
                <a:latin typeface="Courier New" panose="02070309020205020404" pitchFamily="49" charset="0"/>
              </a:rPr>
              <a:t>acgtacgt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aa</a:t>
            </a:r>
            <a:r>
              <a:rPr lang="en-US" altLang="en-US" sz="1400">
                <a:solidFill>
                  <a:srgbClr val="000099"/>
                </a:solidFill>
                <a:latin typeface="Courier New" panose="02070309020205020404" pitchFamily="49" charset="0"/>
              </a:rPr>
              <a:t>acgtacgt</a:t>
            </a:r>
            <a:r>
              <a:rPr lang="en-US" altLang="en-US" sz="1400">
                <a:latin typeface="Courier New" panose="02070309020205020404" pitchFamily="49" charset="0"/>
              </a:rPr>
              <a:t>gcaccctctttcttcgtggctctggccaacgagggctgatgtataagacgaaaatttt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                                               </a:t>
            </a:r>
            <a:r>
              <a:rPr lang="en-US" altLang="en-US" sz="1400">
                <a:solidFill>
                  <a:srgbClr val="FF0000"/>
                </a:solidFill>
                <a:latin typeface="Courier New" panose="02070309020205020404" pitchFamily="49" charset="0"/>
              </a:rPr>
              <a:t>acgtacgt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agcctccgatgtaagtcatagctgtaactattacctgccacccctattacatctt</a:t>
            </a:r>
            <a:r>
              <a:rPr lang="en-US" altLang="en-US" sz="1400">
                <a:solidFill>
                  <a:srgbClr val="000099"/>
                </a:solidFill>
                <a:latin typeface="Courier New" panose="02070309020205020404" pitchFamily="49" charset="0"/>
              </a:rPr>
              <a:t>acgtacgt</a:t>
            </a:r>
            <a:r>
              <a:rPr lang="en-US" altLang="en-US" sz="1400">
                <a:latin typeface="Courier New" panose="02070309020205020404" pitchFamily="49" charset="0"/>
              </a:rPr>
              <a:t>ataca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                                                   </a:t>
            </a:r>
            <a:r>
              <a:rPr lang="en-US" altLang="en-US" sz="1400">
                <a:solidFill>
                  <a:srgbClr val="FF0000"/>
                </a:solidFill>
                <a:latin typeface="Courier New" panose="02070309020205020404" pitchFamily="49" charset="0"/>
              </a:rPr>
              <a:t>acgtacgt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ctgttatacaacgcgtcatggcggggtatgcgttttggtcgtcgtacgctcgatcgtta</a:t>
            </a:r>
            <a:r>
              <a:rPr lang="en-US" altLang="en-US" sz="1400">
                <a:solidFill>
                  <a:srgbClr val="000099"/>
                </a:solidFill>
                <a:latin typeface="Courier New" panose="02070309020205020404" pitchFamily="49" charset="0"/>
              </a:rPr>
              <a:t>acgtacgt</a:t>
            </a:r>
            <a:r>
              <a:rPr lang="en-US" altLang="en-US" sz="1400">
                <a:latin typeface="Courier New" panose="02070309020205020404" pitchFamily="49" charset="0"/>
              </a:rPr>
              <a:t>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40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1400" i="1">
                <a:solidFill>
                  <a:srgbClr val="008000"/>
                </a:solidFill>
                <a:latin typeface="Times New Roman" panose="02020603050405020304" pitchFamily="18" charset="0"/>
              </a:rPr>
              <a:t>v </a:t>
            </a:r>
            <a:r>
              <a:rPr lang="en-US" altLang="en-US" sz="1400"/>
              <a:t>is the sequence in </a:t>
            </a:r>
            <a:r>
              <a:rPr lang="en-US" altLang="en-US" sz="1400">
                <a:solidFill>
                  <a:srgbClr val="FF0000"/>
                </a:solidFill>
              </a:rPr>
              <a:t>red</a:t>
            </a:r>
            <a:r>
              <a:rPr lang="en-US" altLang="en-US" sz="1400" i="1">
                <a:latin typeface="Times New Roman" panose="02020603050405020304" pitchFamily="18" charset="0"/>
              </a:rPr>
              <a:t>, </a:t>
            </a:r>
            <a:r>
              <a:rPr lang="en-US" altLang="en-US" sz="1400" i="1">
                <a:solidFill>
                  <a:srgbClr val="008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1400"/>
              <a:t> is the sequence in </a:t>
            </a:r>
            <a:r>
              <a:rPr lang="en-US" altLang="en-US" sz="1400">
                <a:solidFill>
                  <a:srgbClr val="000099"/>
                </a:solidFill>
              </a:rPr>
              <a:t>blue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140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i="1">
                <a:latin typeface="Lucida Sans Unicode" panose="020B0602030504020204" pitchFamily="34" charset="0"/>
              </a:rPr>
              <a:t>TotalDistance(</a:t>
            </a:r>
            <a:r>
              <a:rPr lang="en-US" altLang="en-US" sz="2400" b="1" i="1">
                <a:latin typeface="Lucida Sans Unicode" panose="020B0602030504020204" pitchFamily="34" charset="0"/>
              </a:rPr>
              <a:t>v</a:t>
            </a:r>
            <a:r>
              <a:rPr lang="en-US" altLang="en-US" sz="2400" i="1">
                <a:latin typeface="Lucida Sans Unicode" panose="020B0602030504020204" pitchFamily="34" charset="0"/>
              </a:rPr>
              <a:t>,</a:t>
            </a:r>
            <a:r>
              <a:rPr lang="en-US" altLang="en-US" sz="2400" b="1" i="1">
                <a:latin typeface="Lucida Sans Unicode" panose="020B0602030504020204" pitchFamily="34" charset="0"/>
              </a:rPr>
              <a:t>DNA</a:t>
            </a:r>
            <a:r>
              <a:rPr lang="en-US" altLang="en-US" sz="2400" i="1">
                <a:latin typeface="Lucida Sans Unicode" panose="020B0602030504020204" pitchFamily="34" charset="0"/>
              </a:rPr>
              <a:t>) = </a:t>
            </a:r>
            <a:r>
              <a:rPr lang="en-US" altLang="en-US" sz="2400">
                <a:latin typeface="Lucida Sans Unicode" panose="020B0602030504020204" pitchFamily="34" charset="0"/>
              </a:rPr>
              <a:t>0</a:t>
            </a:r>
            <a:endParaRPr lang="en-US" altLang="en-US" sz="2400">
              <a:solidFill>
                <a:srgbClr val="000099"/>
              </a:solidFill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>
              <a:solidFill>
                <a:srgbClr val="000099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xmlns="" id="{F2A11FC8-F934-4F49-9B5F-4FEFA2143C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514600"/>
            <a:ext cx="914400" cy="533400"/>
          </a:xfrm>
          <a:prstGeom prst="rect">
            <a:avLst/>
          </a:prstGeom>
          <a:noFill/>
          <a:ln w="9525" algn="ctr">
            <a:solidFill>
              <a:srgbClr val="00008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xmlns="" id="{9C3037B3-0444-4908-B36F-9AD11759BF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048000"/>
            <a:ext cx="914400" cy="533400"/>
          </a:xfrm>
          <a:prstGeom prst="rect">
            <a:avLst/>
          </a:prstGeom>
          <a:noFill/>
          <a:ln w="9525" algn="ctr">
            <a:solidFill>
              <a:srgbClr val="00008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xmlns="" id="{516B0057-0C5A-4756-BB91-92A932F0C6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962400"/>
            <a:ext cx="914400" cy="533400"/>
          </a:xfrm>
          <a:prstGeom prst="rect">
            <a:avLst/>
          </a:prstGeom>
          <a:noFill/>
          <a:ln w="9525" algn="ctr">
            <a:solidFill>
              <a:srgbClr val="00008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47" name="Rectangle 7">
            <a:extLst>
              <a:ext uri="{FF2B5EF4-FFF2-40B4-BE49-F238E27FC236}">
                <a16:creationId xmlns:a16="http://schemas.microsoft.com/office/drawing/2014/main" xmlns="" id="{73297F91-CA5C-44C1-ACDB-C79812D733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505200"/>
            <a:ext cx="914400" cy="533400"/>
          </a:xfrm>
          <a:prstGeom prst="rect">
            <a:avLst/>
          </a:prstGeom>
          <a:noFill/>
          <a:ln w="9525" algn="ctr">
            <a:solidFill>
              <a:srgbClr val="00008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48" name="Rectangle 8">
            <a:extLst>
              <a:ext uri="{FF2B5EF4-FFF2-40B4-BE49-F238E27FC236}">
                <a16:creationId xmlns:a16="http://schemas.microsoft.com/office/drawing/2014/main" xmlns="" id="{5B9EBEF6-92E8-409E-92C2-B2787214BA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495800"/>
            <a:ext cx="838200" cy="533400"/>
          </a:xfrm>
          <a:prstGeom prst="rect">
            <a:avLst/>
          </a:prstGeom>
          <a:noFill/>
          <a:ln w="9525" algn="ctr">
            <a:solidFill>
              <a:srgbClr val="00008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49" name="Text Box 10">
            <a:extLst>
              <a:ext uri="{FF2B5EF4-FFF2-40B4-BE49-F238E27FC236}">
                <a16:creationId xmlns:a16="http://schemas.microsoft.com/office/drawing/2014/main" xmlns="" id="{322BBA32-EA0D-4B96-BCF5-1F706C46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28600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solidFill>
                  <a:srgbClr val="008000"/>
                </a:solidFill>
              </a:rPr>
              <a:t>d</a:t>
            </a:r>
            <a:r>
              <a:rPr lang="en-US" altLang="en-US" i="1" baseline="-25000">
                <a:solidFill>
                  <a:srgbClr val="008000"/>
                </a:solidFill>
              </a:rPr>
              <a:t>H</a:t>
            </a:r>
            <a:r>
              <a:rPr lang="en-US" altLang="en-US">
                <a:solidFill>
                  <a:srgbClr val="008000"/>
                </a:solidFill>
              </a:rPr>
              <a:t>(</a:t>
            </a:r>
            <a:r>
              <a:rPr lang="en-US" altLang="en-US" i="1">
                <a:solidFill>
                  <a:srgbClr val="008000"/>
                </a:solidFill>
              </a:rPr>
              <a:t>v, x</a:t>
            </a:r>
            <a:r>
              <a:rPr lang="en-US" altLang="en-US">
                <a:solidFill>
                  <a:srgbClr val="008000"/>
                </a:solidFill>
              </a:rPr>
              <a:t>) = 0</a:t>
            </a:r>
          </a:p>
        </p:txBody>
      </p:sp>
      <p:sp>
        <p:nvSpPr>
          <p:cNvPr id="61450" name="Line 11">
            <a:extLst>
              <a:ext uri="{FF2B5EF4-FFF2-40B4-BE49-F238E27FC236}">
                <a16:creationId xmlns:a16="http://schemas.microsoft.com/office/drawing/2014/main" xmlns="" id="{9728923C-4E5B-48E4-A62A-21CA0B3A34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24384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1" name="Text Box 12">
            <a:extLst>
              <a:ext uri="{FF2B5EF4-FFF2-40B4-BE49-F238E27FC236}">
                <a16:creationId xmlns:a16="http://schemas.microsoft.com/office/drawing/2014/main" xmlns="" id="{BBAF2940-D4E2-4B6C-BE79-0F11C603D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971800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solidFill>
                  <a:srgbClr val="008000"/>
                </a:solidFill>
              </a:rPr>
              <a:t>d</a:t>
            </a:r>
            <a:r>
              <a:rPr lang="en-US" altLang="en-US" i="1" baseline="-25000">
                <a:solidFill>
                  <a:srgbClr val="008000"/>
                </a:solidFill>
              </a:rPr>
              <a:t>H</a:t>
            </a:r>
            <a:r>
              <a:rPr lang="en-US" altLang="en-US">
                <a:solidFill>
                  <a:srgbClr val="008000"/>
                </a:solidFill>
              </a:rPr>
              <a:t>(</a:t>
            </a:r>
            <a:r>
              <a:rPr lang="en-US" altLang="en-US" i="1">
                <a:solidFill>
                  <a:srgbClr val="008000"/>
                </a:solidFill>
              </a:rPr>
              <a:t>v, x</a:t>
            </a:r>
            <a:r>
              <a:rPr lang="en-US" altLang="en-US">
                <a:solidFill>
                  <a:srgbClr val="008000"/>
                </a:solidFill>
              </a:rPr>
              <a:t>) = 0</a:t>
            </a:r>
          </a:p>
        </p:txBody>
      </p:sp>
      <p:sp>
        <p:nvSpPr>
          <p:cNvPr id="61452" name="Text Box 13">
            <a:extLst>
              <a:ext uri="{FF2B5EF4-FFF2-40B4-BE49-F238E27FC236}">
                <a16:creationId xmlns:a16="http://schemas.microsoft.com/office/drawing/2014/main" xmlns="" id="{9EEAF880-7A80-4352-A5A3-067DABAB8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00685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solidFill>
                  <a:srgbClr val="008000"/>
                </a:solidFill>
              </a:rPr>
              <a:t>d</a:t>
            </a:r>
            <a:r>
              <a:rPr lang="en-US" altLang="en-US" i="1" baseline="-25000">
                <a:solidFill>
                  <a:srgbClr val="008000"/>
                </a:solidFill>
              </a:rPr>
              <a:t>H</a:t>
            </a:r>
            <a:r>
              <a:rPr lang="en-US" altLang="en-US">
                <a:solidFill>
                  <a:srgbClr val="008000"/>
                </a:solidFill>
              </a:rPr>
              <a:t>(</a:t>
            </a:r>
            <a:r>
              <a:rPr lang="en-US" altLang="en-US" i="1">
                <a:solidFill>
                  <a:srgbClr val="008000"/>
                </a:solidFill>
              </a:rPr>
              <a:t>v, x</a:t>
            </a:r>
            <a:r>
              <a:rPr lang="en-US" altLang="en-US">
                <a:solidFill>
                  <a:srgbClr val="008000"/>
                </a:solidFill>
              </a:rPr>
              <a:t>) = 0</a:t>
            </a:r>
          </a:p>
        </p:txBody>
      </p:sp>
      <p:sp>
        <p:nvSpPr>
          <p:cNvPr id="61453" name="Text Box 14">
            <a:extLst>
              <a:ext uri="{FF2B5EF4-FFF2-40B4-BE49-F238E27FC236}">
                <a16:creationId xmlns:a16="http://schemas.microsoft.com/office/drawing/2014/main" xmlns="" id="{674DBF2D-A4FD-496E-8878-1B32B9C94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962400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solidFill>
                  <a:srgbClr val="008000"/>
                </a:solidFill>
              </a:rPr>
              <a:t>d</a:t>
            </a:r>
            <a:r>
              <a:rPr lang="en-US" altLang="en-US" i="1" baseline="-25000">
                <a:solidFill>
                  <a:srgbClr val="008000"/>
                </a:solidFill>
              </a:rPr>
              <a:t>H</a:t>
            </a:r>
            <a:r>
              <a:rPr lang="en-US" altLang="en-US">
                <a:solidFill>
                  <a:srgbClr val="008000"/>
                </a:solidFill>
              </a:rPr>
              <a:t>(</a:t>
            </a:r>
            <a:r>
              <a:rPr lang="en-US" altLang="en-US" i="1">
                <a:solidFill>
                  <a:srgbClr val="008000"/>
                </a:solidFill>
              </a:rPr>
              <a:t>v, x</a:t>
            </a:r>
            <a:r>
              <a:rPr lang="en-US" altLang="en-US">
                <a:solidFill>
                  <a:srgbClr val="008000"/>
                </a:solidFill>
              </a:rPr>
              <a:t>) = 0</a:t>
            </a:r>
          </a:p>
        </p:txBody>
      </p:sp>
      <p:sp>
        <p:nvSpPr>
          <p:cNvPr id="61454" name="Text Box 15">
            <a:extLst>
              <a:ext uri="{FF2B5EF4-FFF2-40B4-BE49-F238E27FC236}">
                <a16:creationId xmlns:a16="http://schemas.microsoft.com/office/drawing/2014/main" xmlns="" id="{0EF63571-BBA3-4CAE-8263-D838AE0C6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419600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solidFill>
                  <a:srgbClr val="008000"/>
                </a:solidFill>
              </a:rPr>
              <a:t>d</a:t>
            </a:r>
            <a:r>
              <a:rPr lang="en-US" altLang="en-US" i="1" baseline="-25000">
                <a:solidFill>
                  <a:srgbClr val="008000"/>
                </a:solidFill>
              </a:rPr>
              <a:t>H</a:t>
            </a:r>
            <a:r>
              <a:rPr lang="en-US" altLang="en-US">
                <a:solidFill>
                  <a:srgbClr val="008000"/>
                </a:solidFill>
              </a:rPr>
              <a:t>(</a:t>
            </a:r>
            <a:r>
              <a:rPr lang="en-US" altLang="en-US" i="1">
                <a:solidFill>
                  <a:srgbClr val="008000"/>
                </a:solidFill>
              </a:rPr>
              <a:t>v, x</a:t>
            </a:r>
            <a:r>
              <a:rPr lang="en-US" altLang="en-US">
                <a:solidFill>
                  <a:srgbClr val="008000"/>
                </a:solidFill>
              </a:rPr>
              <a:t>) = 0</a:t>
            </a:r>
          </a:p>
        </p:txBody>
      </p:sp>
      <p:sp>
        <p:nvSpPr>
          <p:cNvPr id="61455" name="Line 16">
            <a:extLst>
              <a:ext uri="{FF2B5EF4-FFF2-40B4-BE49-F238E27FC236}">
                <a16:creationId xmlns:a16="http://schemas.microsoft.com/office/drawing/2014/main" xmlns="" id="{881DEA91-048C-4AB7-A50C-10EAC79EDA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1242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6" name="Line 17">
            <a:extLst>
              <a:ext uri="{FF2B5EF4-FFF2-40B4-BE49-F238E27FC236}">
                <a16:creationId xmlns:a16="http://schemas.microsoft.com/office/drawing/2014/main" xmlns="" id="{04AB93F2-EF7F-413E-8323-757BEF1E82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37338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7" name="Line 18">
            <a:extLst>
              <a:ext uri="{FF2B5EF4-FFF2-40B4-BE49-F238E27FC236}">
                <a16:creationId xmlns:a16="http://schemas.microsoft.com/office/drawing/2014/main" xmlns="" id="{000DE6EC-23DF-4102-BADC-9C97CE336B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41910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8" name="Line 19">
            <a:extLst>
              <a:ext uri="{FF2B5EF4-FFF2-40B4-BE49-F238E27FC236}">
                <a16:creationId xmlns:a16="http://schemas.microsoft.com/office/drawing/2014/main" xmlns="" id="{BC9556D0-CC1A-44E3-A97F-0FBBAD1D1C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46482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xmlns="" id="{B39F6BCC-4DAF-4463-9270-C7B1CA72C5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Total Distance: Definition</a:t>
            </a:r>
            <a:endParaRPr lang="en-US" altLang="en-US" sz="2600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xmlns="" id="{01411ED7-F2DD-4C39-8EA6-03A23B3C4E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3997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100" i="1"/>
          </a:p>
          <a:p>
            <a:pPr lvl="1" eaLnBrk="1" hangingPunct="1">
              <a:lnSpc>
                <a:spcPct val="90000"/>
              </a:lnSpc>
            </a:pPr>
            <a:r>
              <a:rPr lang="en-US" altLang="en-US" sz="2500"/>
              <a:t>Given an </a:t>
            </a:r>
            <a:r>
              <a:rPr lang="en-US" altLang="en-US" sz="2500" b="1" i="1">
                <a:latin typeface="Monotype Corsiva" panose="03010101010201010101" pitchFamily="66" charset="0"/>
              </a:rPr>
              <a:t>l</a:t>
            </a:r>
            <a:r>
              <a:rPr lang="en-US" altLang="en-US" sz="2500"/>
              <a:t>-mer </a:t>
            </a:r>
            <a:r>
              <a:rPr lang="en-US" altLang="en-US" sz="2500" b="1" i="1"/>
              <a:t>v</a:t>
            </a:r>
            <a:r>
              <a:rPr lang="en-US" altLang="en-US" sz="2500"/>
              <a:t>, for each DNA sequence </a:t>
            </a:r>
            <a:r>
              <a:rPr lang="en-US" altLang="en-US" sz="2500" b="1" i="1"/>
              <a:t>i</a:t>
            </a:r>
            <a:r>
              <a:rPr lang="en-US" altLang="en-US" sz="2500"/>
              <a:t>, compute all </a:t>
            </a:r>
            <a:r>
              <a:rPr lang="en-US" altLang="en-US" sz="2500" i="1"/>
              <a:t>d</a:t>
            </a:r>
            <a:r>
              <a:rPr lang="en-US" altLang="en-US" sz="2500" i="1" baseline="-25000"/>
              <a:t>H</a:t>
            </a:r>
            <a:r>
              <a:rPr lang="en-US" altLang="en-US" sz="2500"/>
              <a:t>(</a:t>
            </a:r>
            <a:r>
              <a:rPr lang="en-US" altLang="en-US" sz="2500" b="1" i="1"/>
              <a:t>v</a:t>
            </a:r>
            <a:r>
              <a:rPr lang="en-US" altLang="en-US" sz="2500" i="1"/>
              <a:t>, </a:t>
            </a:r>
            <a:r>
              <a:rPr lang="en-US" altLang="en-US" sz="2500" b="1" i="1"/>
              <a:t>x</a:t>
            </a:r>
            <a:r>
              <a:rPr lang="en-US" altLang="en-US" sz="2500"/>
              <a:t>), where </a:t>
            </a:r>
            <a:r>
              <a:rPr lang="en-US" altLang="en-US" sz="2500" b="1" i="1"/>
              <a:t>x</a:t>
            </a:r>
            <a:r>
              <a:rPr lang="en-US" altLang="en-US" sz="2500"/>
              <a:t> is an </a:t>
            </a:r>
            <a:r>
              <a:rPr lang="en-US" altLang="en-US" sz="2500" b="1" i="1">
                <a:latin typeface="Monotype Corsiva" panose="03010101010201010101" pitchFamily="66" charset="0"/>
              </a:rPr>
              <a:t>l</a:t>
            </a:r>
            <a:r>
              <a:rPr lang="en-US" altLang="en-US" sz="2500"/>
              <a:t>-mer with some starting position </a:t>
            </a:r>
            <a:r>
              <a:rPr lang="en-US" altLang="en-US" sz="2500" i="1"/>
              <a:t>s</a:t>
            </a:r>
            <a:r>
              <a:rPr lang="en-US" altLang="en-US" sz="2500" i="1" baseline="-25000"/>
              <a:t>i  </a:t>
            </a:r>
            <a:r>
              <a:rPr lang="en-US" altLang="en-US" sz="2500"/>
              <a:t> (1 </a:t>
            </a:r>
            <a:r>
              <a:rPr lang="en-US" altLang="en-US" sz="2500" u="sng"/>
              <a:t>&lt;</a:t>
            </a:r>
            <a:r>
              <a:rPr lang="en-US" altLang="en-US" sz="2500"/>
              <a:t> </a:t>
            </a:r>
            <a:r>
              <a:rPr lang="en-US" altLang="en-US" sz="2500" i="1"/>
              <a:t>s</a:t>
            </a:r>
            <a:r>
              <a:rPr lang="en-US" altLang="en-US" sz="2500" i="1" baseline="-25000"/>
              <a:t>i</a:t>
            </a:r>
            <a:r>
              <a:rPr lang="en-US" altLang="en-US" sz="2500"/>
              <a:t> </a:t>
            </a:r>
            <a:r>
              <a:rPr lang="en-US" altLang="en-US" sz="2500" u="sng"/>
              <a:t>&lt;</a:t>
            </a:r>
            <a:r>
              <a:rPr lang="en-US" altLang="en-US" sz="2500"/>
              <a:t> </a:t>
            </a:r>
            <a:r>
              <a:rPr lang="en-US" altLang="en-US" sz="2500" b="1" i="1"/>
              <a:t>n</a:t>
            </a:r>
            <a:r>
              <a:rPr lang="en-US" altLang="en-US" sz="2500" i="1"/>
              <a:t> </a:t>
            </a:r>
            <a:r>
              <a:rPr lang="en-US" altLang="en-US" sz="2500"/>
              <a:t>– </a:t>
            </a:r>
            <a:r>
              <a:rPr lang="en-US" altLang="en-US" sz="2500" b="1" i="1">
                <a:latin typeface="Monotype Corsiva" panose="03010101010201010101" pitchFamily="66" charset="0"/>
              </a:rPr>
              <a:t>l </a:t>
            </a:r>
            <a:r>
              <a:rPr lang="en-US" altLang="en-US" sz="2500"/>
              <a:t>+ 1)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500"/>
              <a:t>Find the minimum of </a:t>
            </a:r>
            <a:r>
              <a:rPr lang="en-US" altLang="en-US" sz="2500" i="1"/>
              <a:t>d</a:t>
            </a:r>
            <a:r>
              <a:rPr lang="en-US" altLang="en-US" sz="2500" i="1" baseline="-25000"/>
              <a:t>H</a:t>
            </a:r>
            <a:r>
              <a:rPr lang="en-US" altLang="en-US" sz="2500"/>
              <a:t>(</a:t>
            </a:r>
            <a:r>
              <a:rPr lang="en-US" altLang="en-US" sz="2500" b="1" i="1"/>
              <a:t>v</a:t>
            </a:r>
            <a:r>
              <a:rPr lang="en-US" altLang="en-US" sz="2500" i="1"/>
              <a:t>, </a:t>
            </a:r>
            <a:r>
              <a:rPr lang="en-US" altLang="en-US" sz="2500" b="1" i="1"/>
              <a:t>x</a:t>
            </a:r>
            <a:r>
              <a:rPr lang="en-US" altLang="en-US" sz="2500"/>
              <a:t>) among all </a:t>
            </a:r>
            <a:r>
              <a:rPr lang="en-US" altLang="en-US" sz="2500" b="1" i="1">
                <a:latin typeface="Monotype Corsiva" panose="03010101010201010101" pitchFamily="66" charset="0"/>
              </a:rPr>
              <a:t>l</a:t>
            </a:r>
            <a:r>
              <a:rPr lang="en-US" altLang="en-US" sz="2500"/>
              <a:t>-mers </a:t>
            </a:r>
            <a:r>
              <a:rPr lang="en-US" altLang="en-US" sz="2500" b="1" i="1"/>
              <a:t>x</a:t>
            </a:r>
            <a:r>
              <a:rPr lang="en-US" altLang="en-US" sz="2500"/>
              <a:t> in sequence </a:t>
            </a:r>
            <a:r>
              <a:rPr lang="en-US" altLang="en-US" sz="2500" b="1" i="1"/>
              <a:t>i.  </a:t>
            </a:r>
            <a:r>
              <a:rPr lang="en-US" altLang="en-US" sz="2500"/>
              <a:t>This is the Hamming distance between  </a:t>
            </a:r>
            <a:r>
              <a:rPr lang="en-US" altLang="en-US" sz="2500" b="1" i="1"/>
              <a:t>v</a:t>
            </a:r>
            <a:r>
              <a:rPr lang="en-US" altLang="en-US" sz="2500"/>
              <a:t> and sequence </a:t>
            </a:r>
            <a:r>
              <a:rPr lang="en-US" altLang="en-US" sz="2500" b="1" i="1"/>
              <a:t>i</a:t>
            </a:r>
            <a:endParaRPr lang="en-US" altLang="en-US" sz="2500"/>
          </a:p>
          <a:p>
            <a:pPr lvl="1" eaLnBrk="1" hangingPunct="1">
              <a:lnSpc>
                <a:spcPct val="90000"/>
              </a:lnSpc>
            </a:pPr>
            <a:r>
              <a:rPr lang="en-US" altLang="en-US" sz="2500" i="1"/>
              <a:t>TotalDistance(</a:t>
            </a:r>
            <a:r>
              <a:rPr lang="en-US" altLang="en-US" sz="2500" b="1" i="1"/>
              <a:t>v</a:t>
            </a:r>
            <a:r>
              <a:rPr lang="en-US" altLang="en-US" sz="2500" i="1"/>
              <a:t>,</a:t>
            </a:r>
            <a:r>
              <a:rPr lang="en-US" altLang="en-US" sz="2500" b="1" i="1"/>
              <a:t>DNA</a:t>
            </a:r>
            <a:r>
              <a:rPr lang="en-US" altLang="en-US" sz="2500" i="1"/>
              <a:t>)</a:t>
            </a:r>
            <a:r>
              <a:rPr lang="en-US" altLang="en-US" sz="2500"/>
              <a:t> is the sum of the minimum Hamming distances for each DNA sequence</a:t>
            </a:r>
            <a:r>
              <a:rPr lang="en-US" altLang="en-US" sz="2500" i="1"/>
              <a:t> </a:t>
            </a:r>
            <a:r>
              <a:rPr lang="en-US" altLang="en-US" sz="2500" b="1" i="1"/>
              <a:t>i</a:t>
            </a:r>
            <a:endParaRPr lang="en-US" altLang="en-US" sz="2500" b="1"/>
          </a:p>
          <a:p>
            <a:pPr lvl="1" eaLnBrk="1" hangingPunct="1">
              <a:lnSpc>
                <a:spcPct val="90000"/>
              </a:lnSpc>
            </a:pPr>
            <a:r>
              <a:rPr lang="en-US" altLang="en-US" sz="2500" i="1"/>
              <a:t>TotalDistance(</a:t>
            </a:r>
            <a:r>
              <a:rPr lang="en-US" altLang="en-US" sz="2500" b="1" i="1"/>
              <a:t>v</a:t>
            </a:r>
            <a:r>
              <a:rPr lang="en-US" altLang="en-US" sz="2500" i="1"/>
              <a:t>,</a:t>
            </a:r>
            <a:r>
              <a:rPr lang="en-US" altLang="en-US" sz="2500" b="1" i="1"/>
              <a:t>DNA</a:t>
            </a:r>
            <a:r>
              <a:rPr lang="en-US" altLang="en-US" sz="2500" i="1"/>
              <a:t>) = min</a:t>
            </a:r>
            <a:r>
              <a:rPr lang="en-US" altLang="en-US" sz="2500" b="1" baseline="-25000"/>
              <a:t>s</a:t>
            </a:r>
            <a:r>
              <a:rPr lang="en-US" altLang="en-US" sz="2500" i="1"/>
              <a:t> d</a:t>
            </a:r>
            <a:r>
              <a:rPr lang="en-US" altLang="en-US" sz="2500" i="1" baseline="-25000"/>
              <a:t>H</a:t>
            </a:r>
            <a:r>
              <a:rPr lang="en-US" altLang="en-US" sz="2500"/>
              <a:t>(</a:t>
            </a:r>
            <a:r>
              <a:rPr lang="en-US" altLang="en-US" sz="2500" b="1" i="1"/>
              <a:t>v</a:t>
            </a:r>
            <a:r>
              <a:rPr lang="en-US" altLang="en-US" sz="2500" i="1"/>
              <a:t>, </a:t>
            </a:r>
            <a:r>
              <a:rPr lang="en-US" altLang="en-US" sz="2500" b="1"/>
              <a:t>s</a:t>
            </a:r>
            <a:r>
              <a:rPr lang="en-US" altLang="en-US" sz="2500"/>
              <a:t>), where </a:t>
            </a:r>
            <a:r>
              <a:rPr lang="en-US" altLang="en-US" sz="2500" b="1"/>
              <a:t>s</a:t>
            </a:r>
            <a:r>
              <a:rPr lang="en-US" altLang="en-US" sz="2500"/>
              <a:t> is the set of starting positions </a:t>
            </a:r>
            <a:r>
              <a:rPr lang="en-US" altLang="en-US" sz="2500" i="1"/>
              <a:t>s</a:t>
            </a:r>
            <a:r>
              <a:rPr lang="en-US" altLang="en-US" sz="2500" i="1" baseline="-25000"/>
              <a:t>1</a:t>
            </a:r>
            <a:r>
              <a:rPr lang="en-US" altLang="en-US" sz="2500" i="1"/>
              <a:t>, s</a:t>
            </a:r>
            <a:r>
              <a:rPr lang="en-US" altLang="en-US" sz="2500" i="1" baseline="-25000"/>
              <a:t>2</a:t>
            </a:r>
            <a:r>
              <a:rPr lang="en-US" altLang="en-US" sz="2500" i="1"/>
              <a:t>,…, s</a:t>
            </a:r>
            <a:r>
              <a:rPr lang="en-US" altLang="en-US" sz="2500" i="1" baseline="-25000"/>
              <a:t>t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xmlns="" id="{8BCBA488-4572-4271-9E05-D5EE5FFD9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9448800" cy="884238"/>
          </a:xfrm>
        </p:spPr>
        <p:txBody>
          <a:bodyPr/>
          <a:lstStyle/>
          <a:p>
            <a:pPr eaLnBrk="1" hangingPunct="1"/>
            <a:r>
              <a:rPr lang="en-US" altLang="en-US" dirty="0"/>
              <a:t>Total Distance: Example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xmlns="" id="{6DC3AE40-679E-4076-8880-3165C208BE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Given </a:t>
            </a:r>
            <a:r>
              <a:rPr lang="en-US" altLang="en-US" sz="2400" b="1" i="1"/>
              <a:t>v</a:t>
            </a:r>
            <a:r>
              <a:rPr lang="en-US" altLang="en-US" sz="2400"/>
              <a:t> = “</a:t>
            </a:r>
            <a:r>
              <a:rPr lang="en-US" altLang="en-US" sz="2400">
                <a:solidFill>
                  <a:srgbClr val="FF0000"/>
                </a:solidFill>
                <a:latin typeface="Lucida Sans Unicode" panose="020B0602030504020204" pitchFamily="34" charset="0"/>
              </a:rPr>
              <a:t>acgtacgt</a:t>
            </a:r>
            <a:r>
              <a:rPr lang="en-US" altLang="en-US" sz="2400"/>
              <a:t>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Courier New" panose="02070309020205020404" pitchFamily="49" charset="0"/>
              </a:rPr>
              <a:t> 	                         acgtac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g</a:t>
            </a:r>
            <a:r>
              <a:rPr lang="en-US" altLang="en-US" sz="1400">
                <a:solidFill>
                  <a:srgbClr val="FF0000"/>
                </a:solidFill>
                <a:latin typeface="Courier New" panose="02070309020205020404" pitchFamily="49" charset="0"/>
              </a:rPr>
              <a:t>t</a:t>
            </a:r>
            <a:endParaRPr lang="en-US" altLang="en-US" sz="14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cctgatagacgctatctggctatcc</a:t>
            </a:r>
            <a:r>
              <a:rPr lang="en-US" altLang="en-US" sz="1400">
                <a:solidFill>
                  <a:srgbClr val="000099"/>
                </a:solidFill>
                <a:latin typeface="Courier New" panose="02070309020205020404" pitchFamily="49" charset="0"/>
              </a:rPr>
              <a:t>acgtac</a:t>
            </a:r>
            <a:r>
              <a:rPr lang="en-US" altLang="en-US" sz="1400" b="1">
                <a:solidFill>
                  <a:srgbClr val="000099"/>
                </a:solidFill>
                <a:latin typeface="Courier New" panose="02070309020205020404" pitchFamily="49" charset="0"/>
              </a:rPr>
              <a:t>A</a:t>
            </a:r>
            <a:r>
              <a:rPr lang="en-US" altLang="en-US" sz="1400">
                <a:solidFill>
                  <a:srgbClr val="000099"/>
                </a:solidFill>
                <a:latin typeface="Courier New" panose="02070309020205020404" pitchFamily="49" charset="0"/>
              </a:rPr>
              <a:t>t</a:t>
            </a:r>
            <a:r>
              <a:rPr lang="en-US" altLang="en-US" sz="1400">
                <a:latin typeface="Courier New" panose="02070309020205020404" pitchFamily="49" charset="0"/>
              </a:rPr>
              <a:t>aggtcctctgtgcgaatctatgcgtttccaaccat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            </a:t>
            </a:r>
            <a:r>
              <a:rPr lang="en-US" altLang="en-US" sz="1400">
                <a:solidFill>
                  <a:srgbClr val="FF0000"/>
                </a:solidFill>
                <a:latin typeface="Courier New" panose="02070309020205020404" pitchFamily="49" charset="0"/>
              </a:rPr>
              <a:t>acgtacgt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agtactggtgtacatttgat</a:t>
            </a:r>
            <a:r>
              <a:rPr lang="en-US" altLang="en-US" sz="1400">
                <a:solidFill>
                  <a:srgbClr val="000099"/>
                </a:solidFill>
                <a:latin typeface="Courier New" panose="02070309020205020404" pitchFamily="49" charset="0"/>
              </a:rPr>
              <a:t>acgtacgt</a:t>
            </a:r>
            <a:r>
              <a:rPr lang="en-US" altLang="en-US" sz="1400">
                <a:latin typeface="Courier New" panose="02070309020205020404" pitchFamily="49" charset="0"/>
              </a:rPr>
              <a:t>acaccggcaacctgaaacaaacgctcagaaccagaagtgc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</a:t>
            </a:r>
            <a:r>
              <a:rPr lang="en-US" altLang="en-US" sz="1400">
                <a:solidFill>
                  <a:srgbClr val="FF0000"/>
                </a:solidFill>
                <a:latin typeface="Courier New" panose="02070309020205020404" pitchFamily="49" charset="0"/>
              </a:rPr>
              <a:t>a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c</a:t>
            </a:r>
            <a:r>
              <a:rPr lang="en-US" altLang="en-US" sz="1400">
                <a:solidFill>
                  <a:srgbClr val="FF0000"/>
                </a:solidFill>
                <a:latin typeface="Courier New" panose="02070309020205020404" pitchFamily="49" charset="0"/>
              </a:rPr>
              <a:t>gt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a</a:t>
            </a:r>
            <a:r>
              <a:rPr lang="en-US" altLang="en-US" sz="1400">
                <a:solidFill>
                  <a:srgbClr val="FF0000"/>
                </a:solidFill>
                <a:latin typeface="Courier New" panose="02070309020205020404" pitchFamily="49" charset="0"/>
              </a:rPr>
              <a:t>cgt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aa</a:t>
            </a:r>
            <a:r>
              <a:rPr lang="en-US" altLang="en-US" sz="1400">
                <a:solidFill>
                  <a:srgbClr val="000099"/>
                </a:solidFill>
                <a:latin typeface="Courier New" panose="02070309020205020404" pitchFamily="49" charset="0"/>
              </a:rPr>
              <a:t>a</a:t>
            </a:r>
            <a:r>
              <a:rPr lang="en-US" altLang="en-US" sz="1400" b="1">
                <a:solidFill>
                  <a:srgbClr val="000099"/>
                </a:solidFill>
                <a:latin typeface="Courier New" panose="02070309020205020404" pitchFamily="49" charset="0"/>
              </a:rPr>
              <a:t>A</a:t>
            </a:r>
            <a:r>
              <a:rPr lang="en-US" altLang="en-US" sz="1400">
                <a:solidFill>
                  <a:srgbClr val="000099"/>
                </a:solidFill>
                <a:latin typeface="Courier New" panose="02070309020205020404" pitchFamily="49" charset="0"/>
              </a:rPr>
              <a:t>gt</a:t>
            </a:r>
            <a:r>
              <a:rPr lang="en-US" altLang="en-US" sz="1400" b="1">
                <a:solidFill>
                  <a:srgbClr val="000099"/>
                </a:solidFill>
                <a:latin typeface="Courier New" panose="02070309020205020404" pitchFamily="49" charset="0"/>
              </a:rPr>
              <a:t>C</a:t>
            </a:r>
            <a:r>
              <a:rPr lang="en-US" altLang="en-US" sz="1400">
                <a:solidFill>
                  <a:srgbClr val="000099"/>
                </a:solidFill>
                <a:latin typeface="Courier New" panose="02070309020205020404" pitchFamily="49" charset="0"/>
              </a:rPr>
              <a:t>cgt</a:t>
            </a:r>
            <a:r>
              <a:rPr lang="en-US" altLang="en-US" sz="1400">
                <a:latin typeface="Courier New" panose="02070309020205020404" pitchFamily="49" charset="0"/>
              </a:rPr>
              <a:t>gcaccctctttcttcgtggctctggccaacgagggctgatgtataagacgaaaatttt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                                               </a:t>
            </a:r>
            <a:r>
              <a:rPr lang="en-US" altLang="en-US" sz="1400">
                <a:solidFill>
                  <a:srgbClr val="FF0000"/>
                </a:solidFill>
                <a:latin typeface="Courier New" panose="02070309020205020404" pitchFamily="49" charset="0"/>
              </a:rPr>
              <a:t>acgtacgt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agcctccgatgtaagtcatagctgtaactattacctgccacccctattacatctt</a:t>
            </a:r>
            <a:r>
              <a:rPr lang="en-US" altLang="en-US" sz="1400">
                <a:solidFill>
                  <a:srgbClr val="000099"/>
                </a:solidFill>
                <a:latin typeface="Courier New" panose="02070309020205020404" pitchFamily="49" charset="0"/>
              </a:rPr>
              <a:t>acgtacgt</a:t>
            </a:r>
            <a:r>
              <a:rPr lang="en-US" altLang="en-US" sz="1400">
                <a:latin typeface="Courier New" panose="02070309020205020404" pitchFamily="49" charset="0"/>
              </a:rPr>
              <a:t>ataca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                                                   </a:t>
            </a:r>
            <a:r>
              <a:rPr lang="en-US" altLang="en-US" sz="1400">
                <a:solidFill>
                  <a:srgbClr val="FF0000"/>
                </a:solidFill>
                <a:latin typeface="Courier New" panose="02070309020205020404" pitchFamily="49" charset="0"/>
              </a:rPr>
              <a:t>acgta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c</a:t>
            </a:r>
            <a:r>
              <a:rPr lang="en-US" altLang="en-US" sz="1400">
                <a:solidFill>
                  <a:srgbClr val="FF0000"/>
                </a:solidFill>
                <a:latin typeface="Courier New" panose="02070309020205020404" pitchFamily="49" charset="0"/>
              </a:rPr>
              <a:t>gt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ctgttatacaacgcgtcatggcggggtatgcgttttggtcgtcgtacgctcgatcgtta</a:t>
            </a:r>
            <a:r>
              <a:rPr lang="en-US" altLang="en-US" sz="1400">
                <a:solidFill>
                  <a:srgbClr val="000099"/>
                </a:solidFill>
                <a:latin typeface="Courier New" panose="02070309020205020404" pitchFamily="49" charset="0"/>
              </a:rPr>
              <a:t>acgta</a:t>
            </a:r>
            <a:r>
              <a:rPr lang="en-US" altLang="en-US" sz="1400" b="1">
                <a:solidFill>
                  <a:srgbClr val="000099"/>
                </a:solidFill>
                <a:latin typeface="Courier New" panose="02070309020205020404" pitchFamily="49" charset="0"/>
              </a:rPr>
              <a:t>G</a:t>
            </a:r>
            <a:r>
              <a:rPr lang="en-US" altLang="en-US" sz="1400">
                <a:solidFill>
                  <a:srgbClr val="000099"/>
                </a:solidFill>
                <a:latin typeface="Courier New" panose="02070309020205020404" pitchFamily="49" charset="0"/>
              </a:rPr>
              <a:t>gt</a:t>
            </a:r>
            <a:r>
              <a:rPr lang="en-US" altLang="en-US" sz="1400">
                <a:latin typeface="Courier New" panose="02070309020205020404" pitchFamily="49" charset="0"/>
              </a:rPr>
              <a:t>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40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1400" i="1">
                <a:solidFill>
                  <a:srgbClr val="008000"/>
                </a:solidFill>
                <a:latin typeface="Times New Roman" panose="02020603050405020304" pitchFamily="18" charset="0"/>
              </a:rPr>
              <a:t>v </a:t>
            </a:r>
            <a:r>
              <a:rPr lang="en-US" altLang="en-US" sz="1400"/>
              <a:t>is the sequence in </a:t>
            </a:r>
            <a:r>
              <a:rPr lang="en-US" altLang="en-US" sz="1400">
                <a:solidFill>
                  <a:srgbClr val="FF0000"/>
                </a:solidFill>
              </a:rPr>
              <a:t>red</a:t>
            </a:r>
            <a:r>
              <a:rPr lang="en-US" altLang="en-US" sz="1400" i="1">
                <a:latin typeface="Times New Roman" panose="02020603050405020304" pitchFamily="18" charset="0"/>
              </a:rPr>
              <a:t>, </a:t>
            </a:r>
            <a:r>
              <a:rPr lang="en-US" altLang="en-US" sz="1400" i="1">
                <a:solidFill>
                  <a:srgbClr val="008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1400"/>
              <a:t> is the sequence in </a:t>
            </a:r>
            <a:r>
              <a:rPr lang="en-US" altLang="en-US" sz="1400">
                <a:solidFill>
                  <a:srgbClr val="000099"/>
                </a:solidFill>
              </a:rPr>
              <a:t>blue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1400">
              <a:solidFill>
                <a:srgbClr val="000099"/>
              </a:solidFill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i="1">
                <a:latin typeface="Lucida Sans Unicode" panose="020B0602030504020204" pitchFamily="34" charset="0"/>
              </a:rPr>
              <a:t>TotalDistance(</a:t>
            </a:r>
            <a:r>
              <a:rPr lang="en-US" altLang="en-US" sz="2400" b="1" i="1">
                <a:latin typeface="Lucida Sans Unicode" panose="020B0602030504020204" pitchFamily="34" charset="0"/>
              </a:rPr>
              <a:t>v</a:t>
            </a:r>
            <a:r>
              <a:rPr lang="en-US" altLang="en-US" sz="2400" i="1">
                <a:latin typeface="Lucida Sans Unicode" panose="020B0602030504020204" pitchFamily="34" charset="0"/>
              </a:rPr>
              <a:t>,</a:t>
            </a:r>
            <a:r>
              <a:rPr lang="en-US" altLang="en-US" sz="2400" b="1" i="1">
                <a:latin typeface="Lucida Sans Unicode" panose="020B0602030504020204" pitchFamily="34" charset="0"/>
              </a:rPr>
              <a:t>DNA</a:t>
            </a:r>
            <a:r>
              <a:rPr lang="en-US" altLang="en-US" sz="2400" i="1">
                <a:latin typeface="Lucida Sans Unicode" panose="020B0602030504020204" pitchFamily="34" charset="0"/>
              </a:rPr>
              <a:t>) = </a:t>
            </a:r>
            <a:r>
              <a:rPr lang="en-US" altLang="en-US" sz="2400">
                <a:latin typeface="Lucida Sans Unicode" panose="020B0602030504020204" pitchFamily="34" charset="0"/>
              </a:rPr>
              <a:t>1+0+2+0+1 = 4</a:t>
            </a:r>
            <a:endParaRPr lang="en-US" altLang="en-US" sz="2400">
              <a:solidFill>
                <a:srgbClr val="000099"/>
              </a:solidFill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>
              <a:solidFill>
                <a:srgbClr val="000099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xmlns="" id="{28CC2F24-D748-4CBD-98D6-A202E39CD4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514600"/>
            <a:ext cx="914400" cy="533400"/>
          </a:xfrm>
          <a:prstGeom prst="rect">
            <a:avLst/>
          </a:prstGeom>
          <a:noFill/>
          <a:ln w="9525" algn="ctr">
            <a:solidFill>
              <a:srgbClr val="00008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493" name="Rectangle 5">
            <a:extLst>
              <a:ext uri="{FF2B5EF4-FFF2-40B4-BE49-F238E27FC236}">
                <a16:creationId xmlns:a16="http://schemas.microsoft.com/office/drawing/2014/main" xmlns="" id="{2E28E339-34D3-4A18-9BC2-623F95E8BB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048000"/>
            <a:ext cx="914400" cy="533400"/>
          </a:xfrm>
          <a:prstGeom prst="rect">
            <a:avLst/>
          </a:prstGeom>
          <a:noFill/>
          <a:ln w="9525" algn="ctr">
            <a:solidFill>
              <a:srgbClr val="00008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494" name="Rectangle 6">
            <a:extLst>
              <a:ext uri="{FF2B5EF4-FFF2-40B4-BE49-F238E27FC236}">
                <a16:creationId xmlns:a16="http://schemas.microsoft.com/office/drawing/2014/main" xmlns="" id="{22314C02-1547-44E3-87B9-B4F4F74E73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962400"/>
            <a:ext cx="914400" cy="533400"/>
          </a:xfrm>
          <a:prstGeom prst="rect">
            <a:avLst/>
          </a:prstGeom>
          <a:noFill/>
          <a:ln w="9525" algn="ctr">
            <a:solidFill>
              <a:srgbClr val="00008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495" name="Rectangle 7">
            <a:extLst>
              <a:ext uri="{FF2B5EF4-FFF2-40B4-BE49-F238E27FC236}">
                <a16:creationId xmlns:a16="http://schemas.microsoft.com/office/drawing/2014/main" xmlns="" id="{FFA26596-57AB-406C-A063-380F0E1823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505200"/>
            <a:ext cx="914400" cy="533400"/>
          </a:xfrm>
          <a:prstGeom prst="rect">
            <a:avLst/>
          </a:prstGeom>
          <a:noFill/>
          <a:ln w="9525" algn="ctr">
            <a:solidFill>
              <a:srgbClr val="00008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496" name="Rectangle 8">
            <a:extLst>
              <a:ext uri="{FF2B5EF4-FFF2-40B4-BE49-F238E27FC236}">
                <a16:creationId xmlns:a16="http://schemas.microsoft.com/office/drawing/2014/main" xmlns="" id="{FBF9ECC8-6AD5-4A63-8823-3533C6638D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495800"/>
            <a:ext cx="838200" cy="533400"/>
          </a:xfrm>
          <a:prstGeom prst="rect">
            <a:avLst/>
          </a:prstGeom>
          <a:noFill/>
          <a:ln w="9525" algn="ctr">
            <a:solidFill>
              <a:srgbClr val="00008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497" name="Line 10">
            <a:extLst>
              <a:ext uri="{FF2B5EF4-FFF2-40B4-BE49-F238E27FC236}">
                <a16:creationId xmlns:a16="http://schemas.microsoft.com/office/drawing/2014/main" xmlns="" id="{B5A815DE-2D75-4FD8-AC1A-6FCE15F815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24384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8" name="Line 15">
            <a:extLst>
              <a:ext uri="{FF2B5EF4-FFF2-40B4-BE49-F238E27FC236}">
                <a16:creationId xmlns:a16="http://schemas.microsoft.com/office/drawing/2014/main" xmlns="" id="{EA3F9728-5800-4BDC-8745-B64F6CED3F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1242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9" name="Line 17">
            <a:extLst>
              <a:ext uri="{FF2B5EF4-FFF2-40B4-BE49-F238E27FC236}">
                <a16:creationId xmlns:a16="http://schemas.microsoft.com/office/drawing/2014/main" xmlns="" id="{EF775AA0-4DBE-46FA-997D-325FAC0B3D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41910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0" name="Line 18">
            <a:extLst>
              <a:ext uri="{FF2B5EF4-FFF2-40B4-BE49-F238E27FC236}">
                <a16:creationId xmlns:a16="http://schemas.microsoft.com/office/drawing/2014/main" xmlns="" id="{2246A338-FFBD-4E23-B74E-8228031F63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46482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1" name="Oval 20">
            <a:extLst>
              <a:ext uri="{FF2B5EF4-FFF2-40B4-BE49-F238E27FC236}">
                <a16:creationId xmlns:a16="http://schemas.microsoft.com/office/drawing/2014/main" xmlns="" id="{A7EFBBD9-245E-4CE2-834E-FB67DDFDE4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514600"/>
            <a:ext cx="228600" cy="5334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502" name="Oval 21">
            <a:extLst>
              <a:ext uri="{FF2B5EF4-FFF2-40B4-BE49-F238E27FC236}">
                <a16:creationId xmlns:a16="http://schemas.microsoft.com/office/drawing/2014/main" xmlns="" id="{823E6556-9A0E-410F-A41B-3024FB9EC6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505200"/>
            <a:ext cx="228600" cy="5334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503" name="Oval 22">
            <a:extLst>
              <a:ext uri="{FF2B5EF4-FFF2-40B4-BE49-F238E27FC236}">
                <a16:creationId xmlns:a16="http://schemas.microsoft.com/office/drawing/2014/main" xmlns="" id="{89B1E546-4D3D-438E-A2A3-589C60BD6D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505200"/>
            <a:ext cx="228600" cy="5334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504" name="Oval 23">
            <a:extLst>
              <a:ext uri="{FF2B5EF4-FFF2-40B4-BE49-F238E27FC236}">
                <a16:creationId xmlns:a16="http://schemas.microsoft.com/office/drawing/2014/main" xmlns="" id="{E2FD3FCD-65F4-4C49-B9B7-FE9C72E096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4419600"/>
            <a:ext cx="228600" cy="5334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505" name="Text Box 24">
            <a:extLst>
              <a:ext uri="{FF2B5EF4-FFF2-40B4-BE49-F238E27FC236}">
                <a16:creationId xmlns:a16="http://schemas.microsoft.com/office/drawing/2014/main" xmlns="" id="{3DCAE445-4E91-4C58-BF20-88643376F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00685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solidFill>
                  <a:srgbClr val="008000"/>
                </a:solidFill>
              </a:rPr>
              <a:t>d</a:t>
            </a:r>
            <a:r>
              <a:rPr lang="en-US" altLang="en-US" i="1" baseline="-25000">
                <a:solidFill>
                  <a:srgbClr val="008000"/>
                </a:solidFill>
              </a:rPr>
              <a:t>H</a:t>
            </a:r>
            <a:r>
              <a:rPr lang="en-US" altLang="en-US">
                <a:solidFill>
                  <a:srgbClr val="008000"/>
                </a:solidFill>
              </a:rPr>
              <a:t>(</a:t>
            </a:r>
            <a:r>
              <a:rPr lang="en-US" altLang="en-US" i="1">
                <a:solidFill>
                  <a:srgbClr val="008000"/>
                </a:solidFill>
              </a:rPr>
              <a:t>v, x</a:t>
            </a:r>
            <a:r>
              <a:rPr lang="en-US" altLang="en-US">
                <a:solidFill>
                  <a:srgbClr val="008000"/>
                </a:solidFill>
              </a:rPr>
              <a:t>) = 2</a:t>
            </a:r>
          </a:p>
        </p:txBody>
      </p:sp>
      <p:sp>
        <p:nvSpPr>
          <p:cNvPr id="63506" name="Line 25">
            <a:extLst>
              <a:ext uri="{FF2B5EF4-FFF2-40B4-BE49-F238E27FC236}">
                <a16:creationId xmlns:a16="http://schemas.microsoft.com/office/drawing/2014/main" xmlns="" id="{147C6448-456A-4FB5-A28B-EDA52D0BB1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37338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7" name="Text Box 26">
            <a:extLst>
              <a:ext uri="{FF2B5EF4-FFF2-40B4-BE49-F238E27FC236}">
                <a16:creationId xmlns:a16="http://schemas.microsoft.com/office/drawing/2014/main" xmlns="" id="{EF88A8DF-D21A-4172-8105-F019EEBF6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28600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solidFill>
                  <a:srgbClr val="008000"/>
                </a:solidFill>
              </a:rPr>
              <a:t>d</a:t>
            </a:r>
            <a:r>
              <a:rPr lang="en-US" altLang="en-US" i="1" baseline="-25000">
                <a:solidFill>
                  <a:srgbClr val="008000"/>
                </a:solidFill>
              </a:rPr>
              <a:t>H</a:t>
            </a:r>
            <a:r>
              <a:rPr lang="en-US" altLang="en-US">
                <a:solidFill>
                  <a:srgbClr val="008000"/>
                </a:solidFill>
              </a:rPr>
              <a:t>(</a:t>
            </a:r>
            <a:r>
              <a:rPr lang="en-US" altLang="en-US" i="1">
                <a:solidFill>
                  <a:srgbClr val="008000"/>
                </a:solidFill>
              </a:rPr>
              <a:t>v, x</a:t>
            </a:r>
            <a:r>
              <a:rPr lang="en-US" altLang="en-US">
                <a:solidFill>
                  <a:srgbClr val="008000"/>
                </a:solidFill>
              </a:rPr>
              <a:t>) = 1</a:t>
            </a:r>
          </a:p>
        </p:txBody>
      </p:sp>
      <p:sp>
        <p:nvSpPr>
          <p:cNvPr id="63508" name="Text Box 27">
            <a:extLst>
              <a:ext uri="{FF2B5EF4-FFF2-40B4-BE49-F238E27FC236}">
                <a16:creationId xmlns:a16="http://schemas.microsoft.com/office/drawing/2014/main" xmlns="" id="{12849FB6-29A5-4B52-8322-AF6DD4FD0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971800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solidFill>
                  <a:srgbClr val="008000"/>
                </a:solidFill>
              </a:rPr>
              <a:t>d</a:t>
            </a:r>
            <a:r>
              <a:rPr lang="en-US" altLang="en-US" i="1" baseline="-25000">
                <a:solidFill>
                  <a:srgbClr val="008000"/>
                </a:solidFill>
              </a:rPr>
              <a:t>H</a:t>
            </a:r>
            <a:r>
              <a:rPr lang="en-US" altLang="en-US">
                <a:solidFill>
                  <a:srgbClr val="008000"/>
                </a:solidFill>
              </a:rPr>
              <a:t>(</a:t>
            </a:r>
            <a:r>
              <a:rPr lang="en-US" altLang="en-US" i="1">
                <a:solidFill>
                  <a:srgbClr val="008000"/>
                </a:solidFill>
              </a:rPr>
              <a:t>v, x</a:t>
            </a:r>
            <a:r>
              <a:rPr lang="en-US" altLang="en-US">
                <a:solidFill>
                  <a:srgbClr val="008000"/>
                </a:solidFill>
              </a:rPr>
              <a:t>) = 0</a:t>
            </a:r>
          </a:p>
        </p:txBody>
      </p:sp>
      <p:sp>
        <p:nvSpPr>
          <p:cNvPr id="63509" name="Text Box 28">
            <a:extLst>
              <a:ext uri="{FF2B5EF4-FFF2-40B4-BE49-F238E27FC236}">
                <a16:creationId xmlns:a16="http://schemas.microsoft.com/office/drawing/2014/main" xmlns="" id="{7180790B-2791-4BCE-98AD-AA0698931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962400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solidFill>
                  <a:srgbClr val="008000"/>
                </a:solidFill>
              </a:rPr>
              <a:t>d</a:t>
            </a:r>
            <a:r>
              <a:rPr lang="en-US" altLang="en-US" i="1" baseline="-25000">
                <a:solidFill>
                  <a:srgbClr val="008000"/>
                </a:solidFill>
              </a:rPr>
              <a:t>H</a:t>
            </a:r>
            <a:r>
              <a:rPr lang="en-US" altLang="en-US">
                <a:solidFill>
                  <a:srgbClr val="008000"/>
                </a:solidFill>
              </a:rPr>
              <a:t>(</a:t>
            </a:r>
            <a:r>
              <a:rPr lang="en-US" altLang="en-US" i="1">
                <a:solidFill>
                  <a:srgbClr val="008000"/>
                </a:solidFill>
              </a:rPr>
              <a:t>v, x</a:t>
            </a:r>
            <a:r>
              <a:rPr lang="en-US" altLang="en-US">
                <a:solidFill>
                  <a:srgbClr val="008000"/>
                </a:solidFill>
              </a:rPr>
              <a:t>) = 0</a:t>
            </a:r>
          </a:p>
        </p:txBody>
      </p:sp>
      <p:sp>
        <p:nvSpPr>
          <p:cNvPr id="63510" name="Text Box 29">
            <a:extLst>
              <a:ext uri="{FF2B5EF4-FFF2-40B4-BE49-F238E27FC236}">
                <a16:creationId xmlns:a16="http://schemas.microsoft.com/office/drawing/2014/main" xmlns="" id="{45E35C17-ADAC-4CE6-A147-5DECDC202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419600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solidFill>
                  <a:srgbClr val="008000"/>
                </a:solidFill>
              </a:rPr>
              <a:t>d</a:t>
            </a:r>
            <a:r>
              <a:rPr lang="en-US" altLang="en-US" i="1" baseline="-25000">
                <a:solidFill>
                  <a:srgbClr val="008000"/>
                </a:solidFill>
              </a:rPr>
              <a:t>H</a:t>
            </a:r>
            <a:r>
              <a:rPr lang="en-US" altLang="en-US">
                <a:solidFill>
                  <a:srgbClr val="008000"/>
                </a:solidFill>
              </a:rPr>
              <a:t>(</a:t>
            </a:r>
            <a:r>
              <a:rPr lang="en-US" altLang="en-US" i="1">
                <a:solidFill>
                  <a:srgbClr val="008000"/>
                </a:solidFill>
              </a:rPr>
              <a:t>v, x</a:t>
            </a:r>
            <a:r>
              <a:rPr lang="en-US" altLang="en-US">
                <a:solidFill>
                  <a:srgbClr val="008000"/>
                </a:solidFill>
              </a:rPr>
              <a:t>) = 1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xmlns="" id="{B432112D-834A-4D8D-A53C-96CBA598FE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The Median String Problem: Formulation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xmlns="" id="{79EB91D7-089B-492B-8EE9-199ACFC85A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u="sng"/>
              <a:t>Goal</a:t>
            </a:r>
            <a:r>
              <a:rPr lang="en-US" altLang="en-US"/>
              <a:t>: Given a set of DNA sequences, find a median string with the minimum total distance</a:t>
            </a:r>
          </a:p>
          <a:p>
            <a:pPr eaLnBrk="1" hangingPunct="1"/>
            <a:r>
              <a:rPr lang="en-US" altLang="en-US" u="sng"/>
              <a:t>Input</a:t>
            </a:r>
            <a:r>
              <a:rPr lang="en-US" altLang="en-US"/>
              <a:t>: A </a:t>
            </a:r>
            <a:r>
              <a:rPr lang="en-US" altLang="en-US" b="1" i="1"/>
              <a:t>t</a:t>
            </a:r>
            <a:r>
              <a:rPr lang="en-US" altLang="en-US" i="1"/>
              <a:t> </a:t>
            </a:r>
            <a:r>
              <a:rPr lang="en-US" altLang="en-US"/>
              <a:t>x </a:t>
            </a:r>
            <a:r>
              <a:rPr lang="en-US" altLang="en-US" b="1" i="1"/>
              <a:t>n</a:t>
            </a:r>
            <a:r>
              <a:rPr lang="en-US" altLang="en-US"/>
              <a:t> matrix DNA and </a:t>
            </a:r>
            <a:r>
              <a:rPr lang="en-US" altLang="en-US" b="1" i="1">
                <a:latin typeface="Monotype Corsiva" panose="03010101010201010101" pitchFamily="66" charset="0"/>
              </a:rPr>
              <a:t>l</a:t>
            </a:r>
            <a:r>
              <a:rPr lang="en-US" altLang="en-US"/>
              <a:t>, the length of the motif to be found</a:t>
            </a:r>
          </a:p>
          <a:p>
            <a:pPr eaLnBrk="1" hangingPunct="1"/>
            <a:r>
              <a:rPr lang="en-US" altLang="en-US" u="sng"/>
              <a:t>Output</a:t>
            </a:r>
            <a:r>
              <a:rPr lang="en-US" altLang="en-US"/>
              <a:t>: A string </a:t>
            </a:r>
            <a:r>
              <a:rPr lang="en-US" altLang="en-US" b="1" i="1"/>
              <a:t>v</a:t>
            </a:r>
            <a:r>
              <a:rPr lang="en-US" altLang="en-US"/>
              <a:t> of </a:t>
            </a:r>
            <a:r>
              <a:rPr lang="en-US" altLang="en-US" b="1" i="1">
                <a:latin typeface="Monotype Corsiva" panose="03010101010201010101" pitchFamily="66" charset="0"/>
              </a:rPr>
              <a:t>l</a:t>
            </a:r>
            <a:r>
              <a:rPr lang="en-US" altLang="en-US"/>
              <a:t>  nucleotides that </a:t>
            </a:r>
            <a:r>
              <a:rPr lang="en-US" altLang="en-US">
                <a:solidFill>
                  <a:srgbClr val="FF0000"/>
                </a:solidFill>
              </a:rPr>
              <a:t>minimizes</a:t>
            </a:r>
            <a:r>
              <a:rPr lang="en-US" altLang="en-US"/>
              <a:t> </a:t>
            </a:r>
            <a:r>
              <a:rPr lang="en-US" altLang="en-US" i="1"/>
              <a:t>TotalDistance(</a:t>
            </a:r>
            <a:r>
              <a:rPr lang="en-US" altLang="en-US" b="1" i="1"/>
              <a:t>v</a:t>
            </a:r>
            <a:r>
              <a:rPr lang="en-US" altLang="en-US" i="1"/>
              <a:t>,</a:t>
            </a:r>
            <a:r>
              <a:rPr lang="en-US" altLang="en-US" b="1" i="1"/>
              <a:t>DNA</a:t>
            </a:r>
            <a:r>
              <a:rPr lang="en-US" altLang="en-US" i="1"/>
              <a:t>)</a:t>
            </a:r>
            <a:r>
              <a:rPr lang="en-US" altLang="en-US"/>
              <a:t> over all strings of that length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802F39A3-993B-4A0E-9885-F5B06F57F8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</a:rPr>
              <a:t>Implanting Motif </a:t>
            </a:r>
            <a:r>
              <a:rPr lang="en-US" altLang="en-US" sz="3600" b="1" dirty="0">
                <a:latin typeface="Times New Roman" panose="02020603050405020304" pitchFamily="18" charset="0"/>
              </a:rPr>
              <a:t>AAAAAAGGGGGGG </a:t>
            </a:r>
            <a:br>
              <a:rPr lang="en-US" altLang="en-US" sz="3600" b="1" dirty="0">
                <a:latin typeface="Times New Roman" panose="02020603050405020304" pitchFamily="18" charset="0"/>
              </a:rPr>
            </a:br>
            <a:r>
              <a:rPr lang="en-US" altLang="en-US" sz="3600" dirty="0">
                <a:latin typeface="Times New Roman" panose="02020603050405020304" pitchFamily="18" charset="0"/>
              </a:rPr>
              <a:t>with Four Mutations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0DE1A6AE-AFA7-4962-AC66-1A3CDF8626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1200" b="1" dirty="0">
                <a:latin typeface="Lucida Console" panose="020B0609040504020204" pitchFamily="49" charset="0"/>
              </a:rPr>
              <a:t>atgaccgggatactgat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g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AA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g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AAAGG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tt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GGG</a:t>
            </a:r>
            <a:r>
              <a:rPr lang="en-US" altLang="en-US" sz="1200" b="1" dirty="0">
                <a:latin typeface="Lucida Console" panose="020B0609040504020204" pitchFamily="49" charset="0"/>
              </a:rPr>
              <a:t>ggcgtacacattagataaacgtatgaagtacgttagactcggcgccgccg</a:t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/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>acccctattttttgagcagatttagtgacctggaaaaaaaatttgagtacaaaacttttccgaata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AA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AAAA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GG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GGG</a:t>
            </a:r>
            <a:r>
              <a:rPr lang="en-US" altLang="en-US" sz="1200" b="1" dirty="0">
                <a:latin typeface="Lucida Console" panose="020B0609040504020204" pitchFamily="49" charset="0"/>
              </a:rPr>
              <a:t>a</a:t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/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>tgagtatccctgggatgactt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AAAA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AA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GG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G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GG</a:t>
            </a:r>
            <a:r>
              <a:rPr lang="en-US" altLang="en-US" sz="1200" b="1" dirty="0">
                <a:latin typeface="Lucida Console" panose="020B0609040504020204" pitchFamily="49" charset="0"/>
              </a:rPr>
              <a:t>tgctctcccgatttttgaatatgtaggatcattcgccagggtccga</a:t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/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>gctgagaattggatg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AAAAAAAGGG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att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G</a:t>
            </a:r>
            <a:r>
              <a:rPr lang="en-US" altLang="en-US" sz="1200" b="1" dirty="0">
                <a:latin typeface="Lucida Console" panose="020B0609040504020204" pitchFamily="49" charset="0"/>
              </a:rPr>
              <a:t>tccacgcaatcgcgaaccaacgcggacccaaaggcaagaccgataaaggaga</a:t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/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>tcccttttgcggtaatgtgccgggaggctggttacgtagggaagccctaacggacttaat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AA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AAAGG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aa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GGG</a:t>
            </a:r>
            <a:r>
              <a:rPr lang="en-US" altLang="en-US" sz="1200" b="1" dirty="0">
                <a:latin typeface="Lucida Console" panose="020B0609040504020204" pitchFamily="49" charset="0"/>
              </a:rPr>
              <a:t>cttatag</a:t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/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>gtcaatcatgttcttgtgaatggattt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AA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AA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AAGGG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ct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GG</a:t>
            </a:r>
            <a:r>
              <a:rPr lang="en-US" altLang="en-US" sz="1200" b="1" dirty="0">
                <a:latin typeface="Lucida Console" panose="020B0609040504020204" pitchFamily="49" charset="0"/>
              </a:rPr>
              <a:t>gaccgcttggcgcacccaaattcagtgtgggcgagcgcaa</a:t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/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>cggttttggcccttgttagaggcccccgt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AAA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AAGG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GGG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200" b="1" dirty="0">
                <a:latin typeface="Lucida Console" panose="020B0609040504020204" pitchFamily="49" charset="0"/>
              </a:rPr>
              <a:t>caattatgagagagctaatctatcgcgtgcgtgttcat</a:t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/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>aacttgagtt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AAAAAA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AGGG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G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cc</a:t>
            </a:r>
            <a:r>
              <a:rPr lang="en-US" altLang="en-US" sz="1200" b="1" dirty="0">
                <a:latin typeface="Lucida Console" panose="020B0609040504020204" pitchFamily="49" charset="0"/>
              </a:rPr>
              <a:t>ctggggcacatacaagaggagtcttccttatcagttaatgctgtatgacactatgta</a:t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/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>ttggcccattggctaaaagcccaacttgacaaatggaagatagaatccttgcat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ct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AAAAAGG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G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GG</a:t>
            </a:r>
            <a:r>
              <a:rPr lang="en-US" altLang="en-US" sz="1200" b="1" dirty="0">
                <a:latin typeface="Lucida Console" panose="020B0609040504020204" pitchFamily="49" charset="0"/>
              </a:rPr>
              <a:t>accgaaagggaag</a:t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/>
            </a:r>
            <a:br>
              <a:rPr lang="en-US" altLang="en-US" sz="1200" b="1" dirty="0">
                <a:latin typeface="Lucida Console" panose="020B0609040504020204" pitchFamily="49" charset="0"/>
              </a:rPr>
            </a:br>
            <a:r>
              <a:rPr lang="en-US" altLang="en-US" sz="1200" b="1" dirty="0">
                <a:latin typeface="Lucida Console" panose="020B0609040504020204" pitchFamily="49" charset="0"/>
              </a:rPr>
              <a:t>ctggtgagcaacgacagattcttacgtgcattagctcgcttccggggatctaatagcacgaagctt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ct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AAAAAGG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G</a:t>
            </a:r>
            <a:r>
              <a:rPr lang="en-US" altLang="en-US" sz="1200" b="1" dirty="0">
                <a:solidFill>
                  <a:srgbClr val="CC33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200" b="1" dirty="0">
                <a:solidFill>
                  <a:schemeClr val="accent2"/>
                </a:solidFill>
                <a:latin typeface="Lucida Console" panose="020B0609040504020204" pitchFamily="49" charset="0"/>
              </a:rPr>
              <a:t>GG</a:t>
            </a:r>
            <a:r>
              <a:rPr lang="en-US" altLang="en-US" sz="1200" b="1" dirty="0">
                <a:latin typeface="Lucida Console" panose="020B0609040504020204" pitchFamily="49" charset="0"/>
              </a:rPr>
              <a:t>a</a:t>
            </a:r>
            <a:endParaRPr lang="en-US" altLang="en-US" sz="1200" dirty="0">
              <a:latin typeface="_DEFAULT_ASCII" pitchFamily="2" charset="0"/>
            </a:endParaRP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xmlns="" id="{5F9162A5-F3DD-44C1-B897-0294066908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032000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xmlns="" id="{16E0B475-8453-4F26-9B99-6F93B3CC65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0700" y="2403475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xmlns="" id="{F9926920-1654-4693-87A5-0317E6BD9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25" y="2771775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xmlns="" id="{4064C05F-84CD-443E-BB1E-76C81A5097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3140075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4" name="Rectangle 8">
            <a:extLst>
              <a:ext uri="{FF2B5EF4-FFF2-40B4-BE49-F238E27FC236}">
                <a16:creationId xmlns:a16="http://schemas.microsoft.com/office/drawing/2014/main" xmlns="" id="{532F4BC9-7BE4-4EF5-9994-D852FE1440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3492500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5" name="Rectangle 9">
            <a:extLst>
              <a:ext uri="{FF2B5EF4-FFF2-40B4-BE49-F238E27FC236}">
                <a16:creationId xmlns:a16="http://schemas.microsoft.com/office/drawing/2014/main" xmlns="" id="{057D8B6B-BF18-4E20-9A87-067701320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860800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6" name="Rectangle 10">
            <a:extLst>
              <a:ext uri="{FF2B5EF4-FFF2-40B4-BE49-F238E27FC236}">
                <a16:creationId xmlns:a16="http://schemas.microsoft.com/office/drawing/2014/main" xmlns="" id="{35B89DFA-5F02-4F79-B4B5-7E2993ABFE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225" y="4229100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7" name="Rectangle 11">
            <a:extLst>
              <a:ext uri="{FF2B5EF4-FFF2-40B4-BE49-F238E27FC236}">
                <a16:creationId xmlns:a16="http://schemas.microsoft.com/office/drawing/2014/main" xmlns="" id="{85AF3691-68E5-4026-B4E4-C8AA74F3A1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4584700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8" name="Rectangle 12">
            <a:extLst>
              <a:ext uri="{FF2B5EF4-FFF2-40B4-BE49-F238E27FC236}">
                <a16:creationId xmlns:a16="http://schemas.microsoft.com/office/drawing/2014/main" xmlns="" id="{42951677-F338-4D16-8789-79E8BA43BA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4949825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9" name="Rectangle 13">
            <a:extLst>
              <a:ext uri="{FF2B5EF4-FFF2-40B4-BE49-F238E27FC236}">
                <a16:creationId xmlns:a16="http://schemas.microsoft.com/office/drawing/2014/main" xmlns="" id="{C5970478-3860-4BE0-995A-381535A036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0700" y="5318125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xmlns="" id="{D80AB5B0-50EA-4D66-868C-1AB0BA830E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Median String Search Algorithm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xmlns="" id="{73BB7375-4A0B-43B7-A2E8-C834E424EC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953000"/>
          </a:xfrm>
        </p:spPr>
        <p:txBody>
          <a:bodyPr/>
          <a:lstStyle/>
          <a:p>
            <a:pPr marL="571500" indent="-571500" eaLnBrk="1" hangingPunct="1">
              <a:buFontTx/>
              <a:buAutoNum type="arabicPeriod"/>
              <a:defRPr/>
            </a:pPr>
            <a:r>
              <a:rPr lang="en-US" altLang="en-US" sz="2800" u="sng" dirty="0" err="1"/>
              <a:t>MedianStringSearch</a:t>
            </a:r>
            <a:r>
              <a:rPr lang="en-US" altLang="en-US" sz="2800" u="sng" dirty="0"/>
              <a:t> (</a:t>
            </a:r>
            <a:r>
              <a:rPr lang="en-US" altLang="en-US" sz="2800" b="1" i="1" u="sng" dirty="0"/>
              <a:t>DNA</a:t>
            </a:r>
            <a:r>
              <a:rPr lang="en-US" altLang="en-US" sz="2800" i="1" u="sng" dirty="0"/>
              <a:t>, </a:t>
            </a:r>
            <a:r>
              <a:rPr lang="en-US" altLang="en-US" sz="2800" b="1" i="1" u="sng" dirty="0"/>
              <a:t>t</a:t>
            </a:r>
            <a:r>
              <a:rPr lang="en-US" altLang="en-US" sz="2800" i="1" u="sng" dirty="0"/>
              <a:t>, </a:t>
            </a:r>
            <a:r>
              <a:rPr lang="en-US" altLang="en-US" sz="2800" b="1" i="1" u="sng" dirty="0"/>
              <a:t>n</a:t>
            </a:r>
            <a:r>
              <a:rPr lang="en-US" altLang="en-US" sz="2800" i="1" u="sng" dirty="0"/>
              <a:t>, </a:t>
            </a:r>
            <a:r>
              <a:rPr lang="en-US" altLang="en-US" sz="2800" b="1" i="1" u="sng" dirty="0">
                <a:latin typeface="Monotype Corsiva" panose="03010101010201010101" pitchFamily="66" charset="0"/>
              </a:rPr>
              <a:t>l</a:t>
            </a:r>
            <a:r>
              <a:rPr lang="en-US" altLang="en-US" sz="2800" u="sng" dirty="0"/>
              <a:t>)</a:t>
            </a:r>
          </a:p>
          <a:p>
            <a:pPr marL="571500" indent="-571500" eaLnBrk="1" hangingPunct="1">
              <a:buFontTx/>
              <a:buAutoNum type="arabicPeriod"/>
              <a:defRPr/>
            </a:pPr>
            <a:r>
              <a:rPr lang="en-US" altLang="en-US" sz="2800" b="1" i="1" dirty="0" err="1"/>
              <a:t>bestWord</a:t>
            </a:r>
            <a:r>
              <a:rPr lang="en-US" altLang="en-US" sz="2800" i="1" dirty="0"/>
              <a:t> </a:t>
            </a:r>
            <a:r>
              <a:rPr lang="en-US" altLang="en-US" sz="2800" dirty="0">
                <a:sym typeface="Wingdings" panose="05000000000000000000" pitchFamily="2" charset="2"/>
              </a:rPr>
              <a:t> AAA…A</a:t>
            </a:r>
            <a:endParaRPr lang="en-US" altLang="en-US" sz="2800" dirty="0"/>
          </a:p>
          <a:p>
            <a:pPr marL="571500" indent="-571500" eaLnBrk="1" hangingPunct="1">
              <a:buFontTx/>
              <a:buAutoNum type="arabicPeriod"/>
              <a:defRPr/>
            </a:pPr>
            <a:r>
              <a:rPr lang="en-US" altLang="en-US" sz="2800" b="1" i="1" dirty="0" err="1"/>
              <a:t>bestDistance</a:t>
            </a:r>
            <a:r>
              <a:rPr lang="en-US" altLang="en-US" sz="2800" dirty="0"/>
              <a:t> </a:t>
            </a:r>
            <a:r>
              <a:rPr lang="en-US" altLang="en-US" sz="2800" dirty="0">
                <a:sym typeface="Wingdings" panose="05000000000000000000" pitchFamily="2" charset="2"/>
              </a:rPr>
              <a:t></a:t>
            </a:r>
            <a:r>
              <a:rPr lang="en-US" altLang="en-US" sz="2800" dirty="0"/>
              <a:t> ∞</a:t>
            </a:r>
          </a:p>
          <a:p>
            <a:pPr marL="571500" indent="-571500" eaLnBrk="1" hangingPunct="1">
              <a:buFontTx/>
              <a:buAutoNum type="arabicPeriod"/>
              <a:defRPr/>
            </a:pPr>
            <a:r>
              <a:rPr lang="en-US" altLang="en-US" sz="2800" dirty="0"/>
              <a:t>    </a:t>
            </a:r>
            <a:r>
              <a:rPr lang="en-US" altLang="en-US" sz="2800" b="1" dirty="0"/>
              <a:t>for</a:t>
            </a:r>
            <a:r>
              <a:rPr lang="en-US" altLang="en-US" sz="2800" dirty="0"/>
              <a:t> each </a:t>
            </a:r>
            <a:r>
              <a:rPr lang="en-US" altLang="en-US" sz="2800" b="1" i="1" dirty="0">
                <a:latin typeface="Monotype Corsiva" panose="03010101010201010101" pitchFamily="66" charset="0"/>
              </a:rPr>
              <a:t>l</a:t>
            </a:r>
            <a:r>
              <a:rPr lang="en-US" altLang="en-US" sz="2800" dirty="0"/>
              <a:t>-</a:t>
            </a:r>
            <a:r>
              <a:rPr lang="en-US" altLang="en-US" sz="2800" dirty="0" err="1"/>
              <a:t>mer</a:t>
            </a:r>
            <a:r>
              <a:rPr lang="en-US" altLang="en-US" sz="2800" dirty="0"/>
              <a:t> </a:t>
            </a:r>
            <a:r>
              <a:rPr lang="en-US" altLang="en-US" sz="2800" b="1" i="1" dirty="0"/>
              <a:t>v</a:t>
            </a:r>
            <a:r>
              <a:rPr lang="en-US" altLang="en-US" sz="2800" dirty="0"/>
              <a:t> from AAA…A to TTT…T	   </a:t>
            </a:r>
            <a:r>
              <a:rPr lang="en-US" altLang="en-US" sz="2800" b="1" dirty="0"/>
              <a:t>if</a:t>
            </a:r>
            <a:r>
              <a:rPr lang="en-US" altLang="en-US" sz="2800" dirty="0"/>
              <a:t> </a:t>
            </a:r>
            <a:r>
              <a:rPr lang="en-US" altLang="en-US" sz="2800" i="1" dirty="0" err="1"/>
              <a:t>TotalDistance</a:t>
            </a:r>
            <a:r>
              <a:rPr lang="en-US" altLang="en-US" sz="2800" dirty="0"/>
              <a:t>(</a:t>
            </a:r>
            <a:r>
              <a:rPr lang="en-US" altLang="en-US" sz="2800" b="1" i="1" dirty="0" err="1"/>
              <a:t>v</a:t>
            </a:r>
            <a:r>
              <a:rPr lang="en-US" altLang="en-US" sz="2800" b="1" dirty="0" err="1"/>
              <a:t>,</a:t>
            </a:r>
            <a:r>
              <a:rPr lang="en-US" altLang="en-US" sz="2800" i="1" dirty="0" err="1"/>
              <a:t>DNA</a:t>
            </a:r>
            <a:r>
              <a:rPr lang="en-US" altLang="en-US" sz="2800" b="1" dirty="0"/>
              <a:t>)</a:t>
            </a:r>
            <a:r>
              <a:rPr lang="en-US" altLang="en-US" sz="2800" dirty="0"/>
              <a:t> &lt; </a:t>
            </a:r>
            <a:r>
              <a:rPr lang="en-US" altLang="en-US" sz="2800" b="1" i="1" dirty="0" err="1"/>
              <a:t>bestDistance</a:t>
            </a:r>
            <a:endParaRPr lang="en-US" altLang="en-US" sz="2800" b="1" i="1" dirty="0"/>
          </a:p>
          <a:p>
            <a:pPr marL="571500" indent="-571500" eaLnBrk="1" hangingPunct="1">
              <a:buFontTx/>
              <a:buAutoNum type="arabicPeriod"/>
              <a:defRPr/>
            </a:pPr>
            <a:r>
              <a:rPr lang="en-US" altLang="en-US" sz="2800" dirty="0"/>
              <a:t>	     </a:t>
            </a:r>
            <a:r>
              <a:rPr lang="en-US" altLang="en-US" sz="2800" b="1" i="1" dirty="0" err="1"/>
              <a:t>bestDistance</a:t>
            </a:r>
            <a:r>
              <a:rPr lang="en-US" altLang="en-US" sz="2800" dirty="0" err="1">
                <a:sym typeface="Wingdings" panose="05000000000000000000" pitchFamily="2" charset="2"/>
              </a:rPr>
              <a:t></a:t>
            </a:r>
            <a:r>
              <a:rPr lang="en-US" altLang="en-US" sz="2800" i="1" dirty="0" err="1"/>
              <a:t>TotalDistance</a:t>
            </a:r>
            <a:r>
              <a:rPr lang="en-US" altLang="en-US" sz="2800" dirty="0"/>
              <a:t>(</a:t>
            </a:r>
            <a:r>
              <a:rPr lang="en-US" altLang="en-US" sz="2800" b="1" i="1" dirty="0" err="1"/>
              <a:t>v</a:t>
            </a:r>
            <a:r>
              <a:rPr lang="en-US" altLang="en-US" sz="2800" b="1" dirty="0" err="1"/>
              <a:t>,</a:t>
            </a:r>
            <a:r>
              <a:rPr lang="en-US" altLang="en-US" sz="2800" b="1" i="1" dirty="0" err="1"/>
              <a:t>DNA</a:t>
            </a:r>
            <a:r>
              <a:rPr lang="en-US" altLang="en-US" sz="2800" b="1" dirty="0"/>
              <a:t>)</a:t>
            </a:r>
            <a:r>
              <a:rPr lang="en-US" altLang="en-US" sz="2800" dirty="0"/>
              <a:t> </a:t>
            </a:r>
            <a:endParaRPr lang="en-US" altLang="en-US" sz="2800" dirty="0">
              <a:sym typeface="Wingdings" panose="05000000000000000000" pitchFamily="2" charset="2"/>
            </a:endParaRPr>
          </a:p>
          <a:p>
            <a:pPr marL="571500" indent="-571500" eaLnBrk="1" hangingPunct="1">
              <a:buFontTx/>
              <a:buAutoNum type="arabicPeriod"/>
              <a:defRPr/>
            </a:pPr>
            <a:r>
              <a:rPr lang="en-US" altLang="en-US" sz="2800" dirty="0">
                <a:sym typeface="Wingdings" panose="05000000000000000000" pitchFamily="2" charset="2"/>
              </a:rPr>
              <a:t>	     </a:t>
            </a:r>
            <a:r>
              <a:rPr lang="en-US" altLang="en-US" sz="2800" b="1" i="1" dirty="0" err="1">
                <a:sym typeface="Wingdings" panose="05000000000000000000" pitchFamily="2" charset="2"/>
              </a:rPr>
              <a:t>bestWord</a:t>
            </a:r>
            <a:r>
              <a:rPr lang="en-US" altLang="en-US" sz="2800" dirty="0">
                <a:sym typeface="Wingdings" panose="05000000000000000000" pitchFamily="2" charset="2"/>
              </a:rPr>
              <a:t>  </a:t>
            </a:r>
            <a:r>
              <a:rPr lang="en-US" altLang="en-US" sz="2800" b="1" i="1" dirty="0">
                <a:sym typeface="Wingdings" panose="05000000000000000000" pitchFamily="2" charset="2"/>
              </a:rPr>
              <a:t>v</a:t>
            </a:r>
          </a:p>
          <a:p>
            <a:pPr marL="571500" indent="-571500" eaLnBrk="1" hangingPunct="1">
              <a:buFontTx/>
              <a:buAutoNum type="arabicPeriod"/>
              <a:defRPr/>
            </a:pPr>
            <a:r>
              <a:rPr lang="en-US" altLang="en-US" sz="2800" b="1" dirty="0">
                <a:sym typeface="Wingdings" panose="05000000000000000000" pitchFamily="2" charset="2"/>
              </a:rPr>
              <a:t>  return</a:t>
            </a:r>
            <a:r>
              <a:rPr lang="en-US" altLang="en-US" sz="2800" dirty="0"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sym typeface="Wingdings" panose="05000000000000000000" pitchFamily="2" charset="2"/>
              </a:rPr>
              <a:t>bestWord</a:t>
            </a:r>
            <a:endParaRPr lang="en-US" altLang="en-US" sz="2800" i="1" dirty="0"/>
          </a:p>
          <a:p>
            <a:pPr marL="0" indent="0" eaLnBrk="1" hangingPunct="1">
              <a:buFontTx/>
              <a:buNone/>
              <a:defRPr/>
            </a:pPr>
            <a:r>
              <a:rPr lang="en-US" altLang="en-US" sz="2800" i="1" dirty="0"/>
              <a:t> Time complexity: </a:t>
            </a:r>
            <a:r>
              <a:rPr lang="en-US" altLang="en-US" sz="3200" i="1" dirty="0"/>
              <a:t>O</a:t>
            </a:r>
            <a:r>
              <a:rPr lang="en-US" altLang="en-US" sz="3200" dirty="0"/>
              <a:t>(</a:t>
            </a:r>
            <a:r>
              <a:rPr lang="en-US" altLang="en-US" sz="3200" b="1" i="1" dirty="0">
                <a:latin typeface="Monotype Corsiva" panose="03010101010201010101" pitchFamily="66" charset="0"/>
              </a:rPr>
              <a:t>l </a:t>
            </a:r>
            <a:r>
              <a:rPr lang="en-US" altLang="en-US" sz="3600" b="1" i="1" dirty="0" err="1">
                <a:latin typeface="Monotype Corsiva" panose="03010101010201010101" pitchFamily="66" charset="0"/>
              </a:rPr>
              <a:t>tn</a:t>
            </a:r>
            <a:r>
              <a:rPr lang="en-US" altLang="en-US" sz="3200" b="1" i="1" dirty="0">
                <a:latin typeface="Monotype Corsiva" panose="03010101010201010101" pitchFamily="66" charset="0"/>
              </a:rPr>
              <a:t> </a:t>
            </a:r>
            <a:r>
              <a:rPr lang="en-US" altLang="en-US" sz="3200" b="1" i="1" dirty="0"/>
              <a:t>4</a:t>
            </a:r>
            <a:r>
              <a:rPr lang="en-US" altLang="en-US" sz="3600" b="1" i="1" baseline="30000" dirty="0">
                <a:latin typeface="Monotype Corsiva" panose="03010101010201010101" pitchFamily="66" charset="0"/>
              </a:rPr>
              <a:t>l </a:t>
            </a:r>
            <a:r>
              <a:rPr lang="en-US" altLang="en-US" sz="3200" dirty="0"/>
              <a:t>).</a:t>
            </a:r>
          </a:p>
          <a:p>
            <a:pPr marL="571500" indent="-571500" eaLnBrk="1" hangingPunct="1">
              <a:defRPr/>
            </a:pPr>
            <a:endParaRPr lang="en-US" altLang="en-US" sz="2800" i="1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xmlns="" id="{483D47D2-DB64-46FE-93B5-0D217CEDC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9296400" cy="884238"/>
          </a:xfrm>
        </p:spPr>
        <p:txBody>
          <a:bodyPr/>
          <a:lstStyle/>
          <a:p>
            <a:pPr eaLnBrk="1" hangingPunct="1"/>
            <a:r>
              <a:rPr lang="en-US" altLang="en-US" sz="2800"/>
              <a:t>Motif Finding Problem == Median String Problem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xmlns="" id="{42CB96EF-A703-40C6-AA8F-B4CF5660AB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/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The </a:t>
            </a:r>
            <a:r>
              <a:rPr lang="en-US" altLang="en-US" sz="2600" i="1"/>
              <a:t>Motif Finding</a:t>
            </a:r>
            <a:r>
              <a:rPr lang="en-US" altLang="en-US" sz="2600"/>
              <a:t> is a maximization problem while </a:t>
            </a:r>
            <a:r>
              <a:rPr lang="en-US" altLang="en-US" sz="2600" i="1"/>
              <a:t>Median String</a:t>
            </a:r>
            <a:r>
              <a:rPr lang="en-US" altLang="en-US" sz="2600"/>
              <a:t> is a minimization problem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One is </a:t>
            </a:r>
            <a:r>
              <a:rPr lang="en-US" altLang="en-US" sz="2600">
                <a:solidFill>
                  <a:srgbClr val="000099"/>
                </a:solidFill>
              </a:rPr>
              <a:t>sequence-based</a:t>
            </a:r>
            <a:r>
              <a:rPr lang="en-US" altLang="en-US" sz="2600"/>
              <a:t> and the other </a:t>
            </a:r>
            <a:r>
              <a:rPr lang="en-US" altLang="en-US" sz="2600">
                <a:solidFill>
                  <a:srgbClr val="000099"/>
                </a:solidFill>
              </a:rPr>
              <a:t>pattern-based</a:t>
            </a:r>
            <a:r>
              <a:rPr lang="en-US" altLang="en-US" sz="260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However, the </a:t>
            </a:r>
            <a:r>
              <a:rPr lang="en-US" altLang="en-US" sz="2600" i="1"/>
              <a:t>Motif Finding</a:t>
            </a:r>
            <a:r>
              <a:rPr lang="en-US" altLang="en-US" sz="2600"/>
              <a:t> problem and </a:t>
            </a:r>
            <a:r>
              <a:rPr lang="en-US" altLang="en-US" sz="2600" i="1"/>
              <a:t>Median String</a:t>
            </a:r>
            <a:r>
              <a:rPr lang="en-US" altLang="en-US" sz="2600"/>
              <a:t> problem are computationally equivalent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Need to show that minimizing </a:t>
            </a:r>
            <a:r>
              <a:rPr lang="en-US" altLang="en-US" i="1"/>
              <a:t>TotalDistance</a:t>
            </a:r>
            <a:r>
              <a:rPr lang="en-US" altLang="en-US"/>
              <a:t>  is equivalent to maximizing </a:t>
            </a:r>
            <a:r>
              <a:rPr lang="en-US" altLang="en-US" i="1"/>
              <a:t>Score, </a:t>
            </a:r>
            <a:r>
              <a:rPr lang="en-US" altLang="en-US" sz="2600"/>
              <a:t>with the median string as the consensus string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xmlns="" id="{3B29CB0A-F8D0-480D-98FD-5B3E44A1AE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We are looking for the same thing</a:t>
            </a:r>
          </a:p>
        </p:txBody>
      </p:sp>
      <p:sp>
        <p:nvSpPr>
          <p:cNvPr id="67587" name="Rectangle 4">
            <a:extLst>
              <a:ext uri="{FF2B5EF4-FFF2-40B4-BE49-F238E27FC236}">
                <a16:creationId xmlns:a16="http://schemas.microsoft.com/office/drawing/2014/main" xmlns="" id="{156E26DC-9DAA-4EB7-A31C-70941575BB3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76400"/>
            <a:ext cx="4038600" cy="4530725"/>
          </a:xfrm>
          <a:noFill/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      </a:t>
            </a:r>
            <a:r>
              <a:rPr lang="en-US" altLang="en-US" sz="1400" b="1">
                <a:solidFill>
                  <a:srgbClr val="000099"/>
                </a:solidFill>
                <a:latin typeface="Courier New" panose="02070309020205020404" pitchFamily="49" charset="0"/>
              </a:rPr>
              <a:t>a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G</a:t>
            </a:r>
            <a:r>
              <a:rPr lang="en-US" altLang="en-US" sz="1400" b="1">
                <a:solidFill>
                  <a:srgbClr val="000099"/>
                </a:solidFill>
                <a:latin typeface="Courier New" panose="02070309020205020404" pitchFamily="49" charset="0"/>
              </a:rPr>
              <a:t> g t a c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T</a:t>
            </a:r>
            <a:r>
              <a:rPr lang="en-US" altLang="en-US" sz="1400" b="1">
                <a:solidFill>
                  <a:srgbClr val="000099"/>
                </a:solidFill>
                <a:latin typeface="Courier New" panose="02070309020205020404" pitchFamily="49" charset="0"/>
              </a:rPr>
              <a:t> 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000099"/>
                </a:solidFill>
                <a:latin typeface="Courier New" panose="02070309020205020404" pitchFamily="49" charset="0"/>
              </a:rPr>
              <a:t>             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C</a:t>
            </a:r>
            <a:r>
              <a:rPr lang="en-US" altLang="en-US" sz="1400" b="1">
                <a:solidFill>
                  <a:srgbClr val="000099"/>
                </a:solidFill>
                <a:latin typeface="Courier New" panose="02070309020205020404" pitchFamily="49" charset="0"/>
              </a:rPr>
              <a:t> c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A</a:t>
            </a:r>
            <a:r>
              <a:rPr lang="en-US" altLang="en-US" sz="1400" b="1">
                <a:solidFill>
                  <a:srgbClr val="000099"/>
                </a:solidFill>
                <a:latin typeface="Courier New" panose="02070309020205020404" pitchFamily="49" charset="0"/>
              </a:rPr>
              <a:t> t a c g 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Alignment</a:t>
            </a:r>
            <a:r>
              <a:rPr lang="en-US" altLang="en-US" sz="1400" b="1">
                <a:solidFill>
                  <a:srgbClr val="000099"/>
                </a:solidFill>
                <a:latin typeface="Courier New" panose="02070309020205020404" pitchFamily="49" charset="0"/>
              </a:rPr>
              <a:t>     a c g t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T A</a:t>
            </a:r>
            <a:r>
              <a:rPr lang="en-US" altLang="en-US" sz="1400" b="1">
                <a:solidFill>
                  <a:srgbClr val="000099"/>
                </a:solidFill>
                <a:latin typeface="Courier New" panose="02070309020205020404" pitchFamily="49" charset="0"/>
              </a:rPr>
              <a:t> g 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000099"/>
                </a:solidFill>
                <a:latin typeface="Courier New" panose="02070309020205020404" pitchFamily="49" charset="0"/>
              </a:rPr>
              <a:t>              a c g t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C</a:t>
            </a:r>
            <a:r>
              <a:rPr lang="en-US" altLang="en-US" sz="1400" b="1">
                <a:solidFill>
                  <a:srgbClr val="000099"/>
                </a:solidFill>
                <a:latin typeface="Courier New" panose="02070309020205020404" pitchFamily="49" charset="0"/>
              </a:rPr>
              <a:t> c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A</a:t>
            </a:r>
            <a:r>
              <a:rPr lang="en-US" altLang="en-US" sz="1400" b="1">
                <a:solidFill>
                  <a:srgbClr val="000099"/>
                </a:solidFill>
                <a:latin typeface="Courier New" panose="02070309020205020404" pitchFamily="49" charset="0"/>
              </a:rPr>
              <a:t> 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000099"/>
                </a:solidFill>
                <a:latin typeface="Courier New" panose="02070309020205020404" pitchFamily="49" charset="0"/>
              </a:rPr>
              <a:t>             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C</a:t>
            </a:r>
            <a:r>
              <a:rPr lang="en-US" altLang="en-US" sz="1400" b="1">
                <a:solidFill>
                  <a:srgbClr val="000099"/>
                </a:solidFill>
                <a:latin typeface="Courier New" panose="02070309020205020404" pitchFamily="49" charset="0"/>
              </a:rPr>
              <a:t> c g t a c g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G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     _________________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   </a:t>
            </a:r>
            <a:r>
              <a:rPr lang="en-US" altLang="en-US" sz="1400" b="1">
                <a:latin typeface="Courier New" panose="02070309020205020404" pitchFamily="49" charset="0"/>
              </a:rPr>
              <a:t>A  </a:t>
            </a:r>
            <a:r>
              <a:rPr lang="en-US" altLang="en-US" sz="1400" b="1">
                <a:solidFill>
                  <a:srgbClr val="000099"/>
                </a:solidFill>
                <a:latin typeface="Courier New" panose="02070309020205020404" pitchFamily="49" charset="0"/>
              </a:rPr>
              <a:t>3</a:t>
            </a:r>
            <a:r>
              <a:rPr lang="en-US" altLang="en-US" sz="1400">
                <a:latin typeface="Courier New" panose="02070309020205020404" pitchFamily="49" charset="0"/>
              </a:rPr>
              <a:t> 0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1</a:t>
            </a:r>
            <a:r>
              <a:rPr lang="en-US" altLang="en-US" sz="1400">
                <a:latin typeface="Courier New" panose="02070309020205020404" pitchFamily="49" charset="0"/>
              </a:rPr>
              <a:t> 0 </a:t>
            </a:r>
            <a:r>
              <a:rPr lang="en-US" altLang="en-US" sz="1400" b="1">
                <a:solidFill>
                  <a:srgbClr val="000099"/>
                </a:solidFill>
                <a:latin typeface="Courier New" panose="02070309020205020404" pitchFamily="49" charset="0"/>
              </a:rPr>
              <a:t>3</a:t>
            </a:r>
            <a:r>
              <a:rPr lang="en-US" altLang="en-US" sz="1400">
                <a:latin typeface="Courier New" panose="02070309020205020404" pitchFamily="49" charset="0"/>
              </a:rPr>
              <a:t>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1</a:t>
            </a:r>
            <a:r>
              <a:rPr lang="en-US" altLang="en-US" sz="1400">
                <a:latin typeface="Courier New" panose="02070309020205020404" pitchFamily="49" charset="0"/>
              </a:rPr>
              <a:t>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1</a:t>
            </a:r>
            <a:r>
              <a:rPr lang="en-US" altLang="en-US" sz="1400">
                <a:latin typeface="Courier New" panose="02070309020205020404" pitchFamily="49" charset="0"/>
              </a:rPr>
              <a:t> 0</a:t>
            </a:r>
            <a:endParaRPr lang="en-US" altLang="en-US" sz="1400" b="1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Profile    </a:t>
            </a:r>
            <a:r>
              <a:rPr lang="en-US" altLang="en-US" sz="1400" b="1">
                <a:latin typeface="Courier New" panose="02070309020205020404" pitchFamily="49" charset="0"/>
              </a:rPr>
              <a:t>C 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2</a:t>
            </a:r>
            <a:r>
              <a:rPr lang="en-US" altLang="en-US" sz="1400">
                <a:latin typeface="Courier New" panose="02070309020205020404" pitchFamily="49" charset="0"/>
              </a:rPr>
              <a:t> </a:t>
            </a:r>
            <a:r>
              <a:rPr lang="en-US" altLang="en-US" sz="1400" b="1">
                <a:solidFill>
                  <a:srgbClr val="000099"/>
                </a:solidFill>
                <a:latin typeface="Courier New" panose="02070309020205020404" pitchFamily="49" charset="0"/>
              </a:rPr>
              <a:t>4</a:t>
            </a:r>
            <a:r>
              <a:rPr lang="en-US" altLang="en-US" sz="1400">
                <a:latin typeface="Courier New" panose="02070309020205020404" pitchFamily="49" charset="0"/>
              </a:rPr>
              <a:t> 0 0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1</a:t>
            </a:r>
            <a:r>
              <a:rPr lang="en-US" altLang="en-US" sz="1400">
                <a:latin typeface="Courier New" panose="02070309020205020404" pitchFamily="49" charset="0"/>
              </a:rPr>
              <a:t> </a:t>
            </a:r>
            <a:r>
              <a:rPr lang="en-US" altLang="en-US" sz="1400" b="1">
                <a:solidFill>
                  <a:srgbClr val="000099"/>
                </a:solidFill>
                <a:latin typeface="Courier New" panose="02070309020205020404" pitchFamily="49" charset="0"/>
              </a:rPr>
              <a:t>4</a:t>
            </a:r>
            <a:r>
              <a:rPr lang="en-US" altLang="en-US" sz="1400">
                <a:latin typeface="Courier New" panose="02070309020205020404" pitchFamily="49" charset="0"/>
              </a:rPr>
              <a:t> 0 0</a:t>
            </a:r>
            <a:endParaRPr lang="en-US" altLang="en-US" sz="1400" b="1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latin typeface="Courier New" panose="02070309020205020404" pitchFamily="49" charset="0"/>
              </a:rPr>
              <a:t>           G  </a:t>
            </a:r>
            <a:r>
              <a:rPr lang="en-US" altLang="en-US" sz="1400">
                <a:latin typeface="Courier New" panose="02070309020205020404" pitchFamily="49" charset="0"/>
              </a:rPr>
              <a:t>0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1</a:t>
            </a:r>
            <a:r>
              <a:rPr lang="en-US" altLang="en-US" sz="1400">
                <a:latin typeface="Courier New" panose="02070309020205020404" pitchFamily="49" charset="0"/>
              </a:rPr>
              <a:t> </a:t>
            </a:r>
            <a:r>
              <a:rPr lang="en-US" altLang="en-US" sz="1400" b="1">
                <a:solidFill>
                  <a:srgbClr val="000099"/>
                </a:solidFill>
                <a:latin typeface="Courier New" panose="02070309020205020404" pitchFamily="49" charset="0"/>
              </a:rPr>
              <a:t>4</a:t>
            </a:r>
            <a:r>
              <a:rPr lang="en-US" altLang="en-US" sz="1400">
                <a:latin typeface="Courier New" panose="02070309020205020404" pitchFamily="49" charset="0"/>
              </a:rPr>
              <a:t> 0 0 0 </a:t>
            </a:r>
            <a:r>
              <a:rPr lang="en-US" altLang="en-US" sz="1400" b="1">
                <a:solidFill>
                  <a:srgbClr val="000099"/>
                </a:solidFill>
                <a:latin typeface="Courier New" panose="02070309020205020404" pitchFamily="49" charset="0"/>
              </a:rPr>
              <a:t>3</a:t>
            </a:r>
            <a:r>
              <a:rPr lang="en-US" altLang="en-US" sz="1400">
                <a:latin typeface="Courier New" panose="02070309020205020404" pitchFamily="49" charset="0"/>
              </a:rPr>
              <a:t>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1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latin typeface="Courier New" panose="02070309020205020404" pitchFamily="49" charset="0"/>
              </a:rPr>
              <a:t>           T </a:t>
            </a:r>
            <a:r>
              <a:rPr lang="en-US" altLang="en-US" sz="1400">
                <a:latin typeface="Courier New" panose="02070309020205020404" pitchFamily="49" charset="0"/>
              </a:rPr>
              <a:t> 0 0 0 </a:t>
            </a:r>
            <a:r>
              <a:rPr lang="en-US" altLang="en-US" sz="1400" b="1">
                <a:solidFill>
                  <a:srgbClr val="000099"/>
                </a:solidFill>
                <a:latin typeface="Courier New" panose="02070309020205020404" pitchFamily="49" charset="0"/>
              </a:rPr>
              <a:t>5</a:t>
            </a:r>
            <a:r>
              <a:rPr lang="en-US" altLang="en-US" sz="1400">
                <a:latin typeface="Courier New" panose="02070309020205020404" pitchFamily="49" charset="0"/>
              </a:rPr>
              <a:t>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1</a:t>
            </a:r>
            <a:r>
              <a:rPr lang="en-US" altLang="en-US" sz="1400">
                <a:latin typeface="Courier New" panose="02070309020205020404" pitchFamily="49" charset="0"/>
              </a:rPr>
              <a:t> 0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1</a:t>
            </a:r>
            <a:r>
              <a:rPr lang="en-US" altLang="en-US" sz="1400">
                <a:latin typeface="Courier New" panose="02070309020205020404" pitchFamily="49" charset="0"/>
              </a:rPr>
              <a:t> </a:t>
            </a:r>
            <a:r>
              <a:rPr lang="en-US" altLang="en-US" sz="1400" b="1">
                <a:solidFill>
                  <a:srgbClr val="000099"/>
                </a:solidFill>
                <a:latin typeface="Courier New" panose="02070309020205020404" pitchFamily="49" charset="0"/>
              </a:rPr>
              <a:t>4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           _________________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400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Consensus     </a:t>
            </a:r>
            <a:r>
              <a:rPr lang="en-US" altLang="en-US" sz="1400" b="1">
                <a:solidFill>
                  <a:srgbClr val="008000"/>
                </a:solidFill>
                <a:latin typeface="Courier New" panose="02070309020205020404" pitchFamily="49" charset="0"/>
              </a:rPr>
              <a:t>a c g t a c g 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400" b="1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400" b="1" i="1">
                <a:latin typeface="Courier New" panose="02070309020205020404" pitchFamily="49" charset="0"/>
              </a:rPr>
              <a:t>Score </a:t>
            </a:r>
            <a:r>
              <a:rPr lang="en-US" altLang="en-US" sz="1400" b="1">
                <a:latin typeface="Courier New" panose="02070309020205020404" pitchFamily="49" charset="0"/>
              </a:rPr>
              <a:t>        </a:t>
            </a:r>
            <a:r>
              <a:rPr lang="en-US" altLang="en-US" sz="1400" b="1">
                <a:solidFill>
                  <a:srgbClr val="000099"/>
                </a:solidFill>
                <a:latin typeface="Courier New" panose="02070309020205020404" pitchFamily="49" charset="0"/>
              </a:rPr>
              <a:t>3+4+4+5+3+4+3+4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400" b="1" i="1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400" b="1" i="1">
                <a:latin typeface="Courier New" panose="02070309020205020404" pitchFamily="49" charset="0"/>
              </a:rPr>
              <a:t>TotalDistance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2+1+1+0+2+1+2+1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400" b="1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latin typeface="Courier New" panose="02070309020205020404" pitchFamily="49" charset="0"/>
              </a:rPr>
              <a:t>Sum           5 5 5 5 5 5 5 5</a:t>
            </a:r>
          </a:p>
        </p:txBody>
      </p:sp>
      <p:sp>
        <p:nvSpPr>
          <p:cNvPr id="67588" name="Rectangle 5">
            <a:extLst>
              <a:ext uri="{FF2B5EF4-FFF2-40B4-BE49-F238E27FC236}">
                <a16:creationId xmlns:a16="http://schemas.microsoft.com/office/drawing/2014/main" xmlns="" id="{A63E10CE-7A1D-44FD-9953-4CF82CFA37E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600200"/>
            <a:ext cx="45720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200"/>
              <a:t>At any column </a:t>
            </a:r>
            <a:r>
              <a:rPr lang="en-US" altLang="en-US" sz="2200" b="1" i="1"/>
              <a:t>i</a:t>
            </a:r>
            <a:r>
              <a:rPr lang="en-US" altLang="en-US" sz="2200"/>
              <a:t/>
            </a:r>
            <a:br>
              <a:rPr lang="en-US" altLang="en-US" sz="2200"/>
            </a:br>
            <a:r>
              <a:rPr lang="en-US" altLang="en-US" sz="2200" i="1">
                <a:latin typeface="Lucida Sans Unicode" panose="020B0602030504020204" pitchFamily="34" charset="0"/>
              </a:rPr>
              <a:t>Score</a:t>
            </a:r>
            <a:r>
              <a:rPr lang="en-US" altLang="en-US" sz="2200" i="1" baseline="-25000">
                <a:latin typeface="Lucida Sans Unicode" panose="020B0602030504020204" pitchFamily="34" charset="0"/>
              </a:rPr>
              <a:t>i</a:t>
            </a:r>
            <a:r>
              <a:rPr lang="en-US" altLang="en-US" sz="2200" baseline="-25000">
                <a:latin typeface="Lucida Sans Unicode" panose="020B0602030504020204" pitchFamily="34" charset="0"/>
              </a:rPr>
              <a:t> </a:t>
            </a:r>
            <a:r>
              <a:rPr lang="en-US" altLang="en-US" sz="2200">
                <a:latin typeface="Lucida Sans Unicode" panose="020B0602030504020204" pitchFamily="34" charset="0"/>
              </a:rPr>
              <a:t>+ </a:t>
            </a:r>
            <a:r>
              <a:rPr lang="en-US" altLang="en-US" sz="2200" i="1">
                <a:latin typeface="Lucida Sans Unicode" panose="020B0602030504020204" pitchFamily="34" charset="0"/>
              </a:rPr>
              <a:t>TotalDistance</a:t>
            </a:r>
            <a:r>
              <a:rPr lang="en-US" altLang="en-US" sz="2200" i="1" baseline="-25000">
                <a:latin typeface="Lucida Sans Unicode" panose="020B0602030504020204" pitchFamily="34" charset="0"/>
              </a:rPr>
              <a:t>i</a:t>
            </a:r>
            <a:r>
              <a:rPr lang="en-US" altLang="en-US" sz="2200">
                <a:latin typeface="Lucida Sans Unicode" panose="020B0602030504020204" pitchFamily="34" charset="0"/>
              </a:rPr>
              <a:t> = </a:t>
            </a:r>
            <a:r>
              <a:rPr lang="en-US" altLang="en-US" sz="2200" b="1" i="1">
                <a:latin typeface="Lucida Sans Unicode" panose="020B0602030504020204" pitchFamily="34" charset="0"/>
              </a:rPr>
              <a:t>t</a:t>
            </a:r>
            <a:r>
              <a:rPr lang="en-US" altLang="en-US" sz="2200">
                <a:latin typeface="Lucida Sans Unicode" panose="020B0602030504020204" pitchFamily="34" charset="0"/>
              </a:rPr>
              <a:t> </a:t>
            </a:r>
            <a:r>
              <a:rPr lang="en-US" altLang="en-US" sz="2200" i="1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200" i="1"/>
          </a:p>
          <a:p>
            <a:pPr eaLnBrk="1" hangingPunct="1">
              <a:lnSpc>
                <a:spcPct val="80000"/>
              </a:lnSpc>
            </a:pPr>
            <a:r>
              <a:rPr lang="en-US" altLang="en-US" sz="2200"/>
              <a:t>Because there are </a:t>
            </a:r>
            <a:r>
              <a:rPr lang="en-US" altLang="en-US" sz="2200" b="1" i="1">
                <a:latin typeface="Monotype Corsiva" panose="03010101010201010101" pitchFamily="66" charset="0"/>
              </a:rPr>
              <a:t>l</a:t>
            </a:r>
            <a:r>
              <a:rPr lang="en-US" altLang="en-US" sz="2200"/>
              <a:t>  columns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200" i="1">
                <a:latin typeface="Times New Roman" panose="02020603050405020304" pitchFamily="18" charset="0"/>
              </a:rPr>
              <a:t>     </a:t>
            </a:r>
            <a:r>
              <a:rPr lang="en-US" altLang="en-US" sz="2200" i="1">
                <a:latin typeface="Lucida Sans Unicode" panose="020B0602030504020204" pitchFamily="34" charset="0"/>
              </a:rPr>
              <a:t>Score</a:t>
            </a:r>
            <a:r>
              <a:rPr lang="en-US" altLang="en-US" sz="2200" i="1" baseline="-25000">
                <a:latin typeface="Lucida Sans Unicode" panose="020B0602030504020204" pitchFamily="34" charset="0"/>
              </a:rPr>
              <a:t> </a:t>
            </a:r>
            <a:r>
              <a:rPr lang="en-US" altLang="en-US" sz="2200" i="1">
                <a:latin typeface="Lucida Sans Unicode" panose="020B0602030504020204" pitchFamily="34" charset="0"/>
              </a:rPr>
              <a:t>+ TotalDistance </a:t>
            </a:r>
            <a:r>
              <a:rPr lang="en-US" altLang="en-US" sz="2200">
                <a:latin typeface="Lucida Sans Unicode" panose="020B0602030504020204" pitchFamily="34" charset="0"/>
              </a:rPr>
              <a:t>= </a:t>
            </a:r>
            <a:r>
              <a:rPr lang="en-US" altLang="en-US" sz="2200" b="1" i="1">
                <a:latin typeface="Monotype Corsiva" panose="03010101010201010101" pitchFamily="66" charset="0"/>
              </a:rPr>
              <a:t>l</a:t>
            </a:r>
            <a:r>
              <a:rPr lang="en-US" altLang="en-US" sz="2200" i="1">
                <a:latin typeface="Lucida Sans Unicode" panose="020B0602030504020204" pitchFamily="34" charset="0"/>
              </a:rPr>
              <a:t> * </a:t>
            </a:r>
            <a:r>
              <a:rPr lang="en-US" altLang="en-US" sz="2200" b="1" i="1">
                <a:latin typeface="Lucida Sans Unicode" panose="020B0602030504020204" pitchFamily="34" charset="0"/>
              </a:rPr>
              <a:t>t</a:t>
            </a:r>
            <a:r>
              <a:rPr lang="en-US" altLang="en-US" sz="2200" i="1">
                <a:latin typeface="Lucida Sans Unicode" panose="020B0602030504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200"/>
          </a:p>
          <a:p>
            <a:pPr eaLnBrk="1" hangingPunct="1">
              <a:lnSpc>
                <a:spcPct val="80000"/>
              </a:lnSpc>
            </a:pPr>
            <a:r>
              <a:rPr lang="en-US" altLang="en-US" sz="2200"/>
              <a:t>Rearranging: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200" i="1">
                <a:latin typeface="Lucida Sans Unicode" panose="020B0602030504020204" pitchFamily="34" charset="0"/>
              </a:rPr>
              <a:t>Score</a:t>
            </a:r>
            <a:r>
              <a:rPr lang="en-US" altLang="en-US" sz="2200" i="1" baseline="-25000">
                <a:latin typeface="Lucida Sans Unicode" panose="020B0602030504020204" pitchFamily="34" charset="0"/>
              </a:rPr>
              <a:t> </a:t>
            </a:r>
            <a:r>
              <a:rPr lang="en-US" altLang="en-US" sz="2200">
                <a:latin typeface="Lucida Sans Unicode" panose="020B0602030504020204" pitchFamily="34" charset="0"/>
              </a:rPr>
              <a:t>= </a:t>
            </a:r>
            <a:r>
              <a:rPr lang="en-US" altLang="en-US" sz="2200" b="1" i="1">
                <a:latin typeface="Monotype Corsiva" panose="03010101010201010101" pitchFamily="66" charset="0"/>
              </a:rPr>
              <a:t>l</a:t>
            </a:r>
            <a:r>
              <a:rPr lang="en-US" altLang="en-US" sz="2200" i="1">
                <a:latin typeface="Lucida Sans Unicode" panose="020B0602030504020204" pitchFamily="34" charset="0"/>
              </a:rPr>
              <a:t> * </a:t>
            </a:r>
            <a:r>
              <a:rPr lang="en-US" altLang="en-US" sz="2200" b="1" i="1">
                <a:latin typeface="Lucida Sans Unicode" panose="020B0602030504020204" pitchFamily="34" charset="0"/>
              </a:rPr>
              <a:t>t</a:t>
            </a:r>
            <a:r>
              <a:rPr lang="en-US" altLang="en-US" sz="2200" i="1">
                <a:latin typeface="Lucida Sans Unicode" panose="020B0602030504020204" pitchFamily="34" charset="0"/>
              </a:rPr>
              <a:t> - TotalDistance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200"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200" b="1" i="1">
                <a:latin typeface="Monotype Corsiva" panose="03010101010201010101" pitchFamily="66" charset="0"/>
              </a:rPr>
              <a:t>l</a:t>
            </a:r>
            <a:r>
              <a:rPr lang="en-US" altLang="en-US" sz="2200" i="1"/>
              <a:t> * </a:t>
            </a:r>
            <a:r>
              <a:rPr lang="en-US" altLang="en-US" sz="2200" b="1" i="1"/>
              <a:t>t</a:t>
            </a:r>
            <a:r>
              <a:rPr lang="en-US" altLang="en-US" sz="2200"/>
              <a:t> is constant and thus the minimization of the right side is equivalent to the maximization of the left side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/>
          </a:p>
        </p:txBody>
      </p:sp>
      <p:sp>
        <p:nvSpPr>
          <p:cNvPr id="67589" name="AutoShape 6">
            <a:extLst>
              <a:ext uri="{FF2B5EF4-FFF2-40B4-BE49-F238E27FC236}">
                <a16:creationId xmlns:a16="http://schemas.microsoft.com/office/drawing/2014/main" xmlns="" id="{1F684288-47EC-4F9D-A623-F665676DC0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/>
        </p:nvSpPr>
        <p:spPr bwMode="auto">
          <a:xfrm rot="-5400000">
            <a:off x="2743200" y="762000"/>
            <a:ext cx="228600" cy="1600200"/>
          </a:xfrm>
          <a:prstGeom prst="rightBrace">
            <a:avLst>
              <a:gd name="adj1" fmla="val 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590" name="Text Box 7">
            <a:extLst>
              <a:ext uri="{FF2B5EF4-FFF2-40B4-BE49-F238E27FC236}">
                <a16:creationId xmlns:a16="http://schemas.microsoft.com/office/drawing/2014/main" xmlns="" id="{07BA1D7A-7A0F-45B5-B469-4843632C9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550" y="1187450"/>
            <a:ext cx="233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i="1">
                <a:latin typeface="Monotype Corsiva" panose="03010101010201010101" pitchFamily="66" charset="0"/>
              </a:rPr>
              <a:t>l</a:t>
            </a:r>
          </a:p>
        </p:txBody>
      </p:sp>
      <p:sp>
        <p:nvSpPr>
          <p:cNvPr id="67591" name="AutoShape 8">
            <a:extLst>
              <a:ext uri="{FF2B5EF4-FFF2-40B4-BE49-F238E27FC236}">
                <a16:creationId xmlns:a16="http://schemas.microsoft.com/office/drawing/2014/main" xmlns="" id="{86248BF5-DBFE-431F-828F-81B449E09E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/>
        </p:nvSpPr>
        <p:spPr bwMode="auto">
          <a:xfrm>
            <a:off x="3733800" y="1752600"/>
            <a:ext cx="152400" cy="990600"/>
          </a:xfrm>
          <a:prstGeom prst="rightBrace">
            <a:avLst>
              <a:gd name="adj1" fmla="val 5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592" name="Text Box 9">
            <a:extLst>
              <a:ext uri="{FF2B5EF4-FFF2-40B4-BE49-F238E27FC236}">
                <a16:creationId xmlns:a16="http://schemas.microsoft.com/office/drawing/2014/main" xmlns="" id="{4337E436-791E-4C75-96D3-9B601F764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057400"/>
            <a:ext cx="32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i="1">
                <a:latin typeface="Times New Roman" panose="02020603050405020304" pitchFamily="18" charset="0"/>
              </a:rPr>
              <a:t>t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xmlns="" id="{12E57330-F41B-4D70-B8B1-BD3EEB29B1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15963"/>
            <a:ext cx="8229600" cy="884237"/>
          </a:xfrm>
        </p:spPr>
        <p:txBody>
          <a:bodyPr/>
          <a:lstStyle/>
          <a:p>
            <a:pPr eaLnBrk="1" hangingPunct="1"/>
            <a:r>
              <a:rPr lang="en-US" altLang="en-US" sz="2800"/>
              <a:t>Motif Finding Problem vs. Median String Problem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xmlns="" id="{124AE143-9F19-4393-99FF-166EF42508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/>
              <a:t>Why bother reformulating the Motif Finding problem into the Median String problem?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endParaRPr lang="en-US" altLang="en-US" sz="1000"/>
          </a:p>
          <a:p>
            <a:pPr lvl="1" eaLnBrk="1" hangingPunct="1"/>
            <a:r>
              <a:rPr lang="en-US" altLang="en-US" sz="3000"/>
              <a:t>The Motif Finding Problem needs to examine all the combinations of </a:t>
            </a:r>
            <a:r>
              <a:rPr lang="en-US" altLang="en-US" sz="3000" b="1"/>
              <a:t>s</a:t>
            </a:r>
            <a:r>
              <a:rPr lang="en-US" altLang="en-US" sz="3000"/>
              <a:t>. That is (</a:t>
            </a:r>
            <a:r>
              <a:rPr lang="en-US" altLang="en-US" sz="3000" b="1" i="1"/>
              <a:t>n</a:t>
            </a:r>
            <a:r>
              <a:rPr lang="en-US" altLang="en-US" sz="3000" i="1"/>
              <a:t> -</a:t>
            </a:r>
            <a:r>
              <a:rPr lang="en-US" altLang="en-US" sz="3000"/>
              <a:t> </a:t>
            </a:r>
            <a:r>
              <a:rPr lang="en-US" altLang="en-US" sz="3000" b="1" i="1">
                <a:latin typeface="Monotype Corsiva" panose="03010101010201010101" pitchFamily="66" charset="0"/>
              </a:rPr>
              <a:t>l</a:t>
            </a:r>
            <a:r>
              <a:rPr lang="en-US" altLang="en-US" sz="3000" i="1"/>
              <a:t> </a:t>
            </a:r>
            <a:r>
              <a:rPr lang="en-US" altLang="en-US" sz="3000"/>
              <a:t>+ 1)</a:t>
            </a:r>
            <a:r>
              <a:rPr lang="en-US" altLang="en-US" sz="3000" i="1" baseline="30000"/>
              <a:t>t</a:t>
            </a:r>
            <a:r>
              <a:rPr lang="en-US" altLang="en-US" sz="3000"/>
              <a:t> combinations!!! </a:t>
            </a:r>
          </a:p>
          <a:p>
            <a:pPr lvl="1" eaLnBrk="1" hangingPunct="1"/>
            <a:endParaRPr lang="en-US" altLang="en-US" sz="1000"/>
          </a:p>
          <a:p>
            <a:pPr lvl="1" eaLnBrk="1" hangingPunct="1"/>
            <a:r>
              <a:rPr lang="en-US" altLang="en-US" sz="3000"/>
              <a:t>The Median String Problem needs to examine all 4</a:t>
            </a:r>
            <a:r>
              <a:rPr lang="en-US" altLang="en-US" sz="3000" b="1" i="1" baseline="30000">
                <a:latin typeface="Monotype Corsiva" panose="03010101010201010101" pitchFamily="66" charset="0"/>
              </a:rPr>
              <a:t>l</a:t>
            </a:r>
            <a:r>
              <a:rPr lang="en-US" altLang="en-US" sz="3000"/>
              <a:t> combinations of </a:t>
            </a:r>
            <a:r>
              <a:rPr lang="en-US" altLang="en-US" sz="3000" b="1" i="1"/>
              <a:t>v</a:t>
            </a:r>
            <a:r>
              <a:rPr lang="en-US" altLang="en-US" sz="3000"/>
              <a:t>. This number is relatively smaller, usually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xmlns="" id="{A0CCE77E-9E57-4174-B954-A6F3CB5195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884238"/>
          </a:xfrm>
        </p:spPr>
        <p:txBody>
          <a:bodyPr/>
          <a:lstStyle/>
          <a:p>
            <a:pPr eaLnBrk="1" hangingPunct="1"/>
            <a:r>
              <a:rPr lang="en-US" altLang="en-US" sz="3200"/>
              <a:t>Motif Finding: Improving the Running Time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xmlns="" id="{25772BFA-B8A6-4A13-9DF2-E72722F103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30725"/>
          </a:xfrm>
        </p:spPr>
        <p:txBody>
          <a:bodyPr/>
          <a:lstStyle/>
          <a:p>
            <a:pPr marL="571500" indent="-571500" eaLnBrk="1" hangingPunct="1">
              <a:buFontTx/>
              <a:buNone/>
            </a:pPr>
            <a:r>
              <a:rPr lang="en-US" altLang="en-US"/>
              <a:t>Recall BruteForceMotifSearch:</a:t>
            </a:r>
          </a:p>
          <a:p>
            <a:pPr marL="571500" indent="-571500" eaLnBrk="1" hangingPunct="1">
              <a:buFontTx/>
              <a:buNone/>
            </a:pPr>
            <a:endParaRPr lang="en-US" altLang="en-US" sz="1800"/>
          </a:p>
          <a:p>
            <a:pPr marL="571500" indent="-571500" eaLnBrk="1" hangingPunct="1">
              <a:buFontTx/>
              <a:buAutoNum type="arabicPeriod"/>
            </a:pPr>
            <a:r>
              <a:rPr lang="en-US" altLang="en-US" sz="1800"/>
              <a:t>	</a:t>
            </a:r>
            <a:r>
              <a:rPr lang="en-US" altLang="en-US" sz="1800" u="sng">
                <a:latin typeface="Lucida Sans Unicode" panose="020B0602030504020204" pitchFamily="34" charset="0"/>
              </a:rPr>
              <a:t>BruteForceMotifSearch</a:t>
            </a:r>
            <a:r>
              <a:rPr lang="en-US" altLang="en-US" sz="1800" i="1" u="sng">
                <a:latin typeface="Lucida Sans Unicode" panose="020B0602030504020204" pitchFamily="34" charset="0"/>
              </a:rPr>
              <a:t>(</a:t>
            </a:r>
            <a:r>
              <a:rPr lang="en-US" altLang="en-US" sz="1800" b="1" i="1" u="sng">
                <a:latin typeface="Lucida Sans Unicode" panose="020B0602030504020204" pitchFamily="34" charset="0"/>
              </a:rPr>
              <a:t>DNA</a:t>
            </a:r>
            <a:r>
              <a:rPr lang="en-US" altLang="en-US" sz="1800" i="1" u="sng">
                <a:latin typeface="Lucida Sans Unicode" panose="020B0602030504020204" pitchFamily="34" charset="0"/>
              </a:rPr>
              <a:t>, </a:t>
            </a:r>
            <a:r>
              <a:rPr lang="en-US" altLang="en-US" sz="1800" b="1" i="1" u="sng">
                <a:latin typeface="Lucida Sans Unicode" panose="020B0602030504020204" pitchFamily="34" charset="0"/>
              </a:rPr>
              <a:t>t</a:t>
            </a:r>
            <a:r>
              <a:rPr lang="en-US" altLang="en-US" sz="1800" i="1" u="sng">
                <a:latin typeface="Lucida Sans Unicode" panose="020B0602030504020204" pitchFamily="34" charset="0"/>
              </a:rPr>
              <a:t>, </a:t>
            </a:r>
            <a:r>
              <a:rPr lang="en-US" altLang="en-US" sz="1800" b="1" i="1" u="sng">
                <a:latin typeface="Lucida Sans Unicode" panose="020B0602030504020204" pitchFamily="34" charset="0"/>
              </a:rPr>
              <a:t>n</a:t>
            </a:r>
            <a:r>
              <a:rPr lang="en-US" altLang="en-US" sz="1800" i="1" u="sng">
                <a:latin typeface="Lucida Sans Unicode" panose="020B0602030504020204" pitchFamily="34" charset="0"/>
              </a:rPr>
              <a:t>, </a:t>
            </a:r>
            <a:r>
              <a:rPr lang="en-US" altLang="en-US" sz="1800" b="1" i="1" u="sng">
                <a:latin typeface="Monotype Corsiva" panose="03010101010201010101" pitchFamily="66" charset="0"/>
              </a:rPr>
              <a:t>l</a:t>
            </a:r>
            <a:r>
              <a:rPr lang="en-US" altLang="en-US" sz="1800" i="1" u="sng">
                <a:latin typeface="Lucida Sans Unicode" panose="020B0602030504020204" pitchFamily="34" charset="0"/>
              </a:rPr>
              <a:t>)</a:t>
            </a:r>
          </a:p>
          <a:p>
            <a:pPr marL="571500" indent="-571500" eaLnBrk="1" hangingPunct="1">
              <a:buFontTx/>
              <a:buAutoNum type="arabicPeriod"/>
            </a:pPr>
            <a:r>
              <a:rPr lang="en-US" altLang="en-US" sz="1800">
                <a:latin typeface="Lucida Sans Unicode" panose="020B0602030504020204" pitchFamily="34" charset="0"/>
              </a:rPr>
              <a:t>	</a:t>
            </a:r>
            <a:r>
              <a:rPr lang="en-US" altLang="en-US" sz="1800" b="1" i="1">
                <a:latin typeface="Lucida Sans Unicode" panose="020B0602030504020204" pitchFamily="34" charset="0"/>
              </a:rPr>
              <a:t>bestScore</a:t>
            </a:r>
            <a:r>
              <a:rPr lang="en-US" altLang="en-US" sz="1800">
                <a:latin typeface="Lucida Sans Unicode" panose="020B0602030504020204" pitchFamily="34" charset="0"/>
              </a:rPr>
              <a:t> </a:t>
            </a:r>
            <a:r>
              <a:rPr lang="en-US" altLang="en-US" sz="1800">
                <a:latin typeface="Lucida Sans Unicode" panose="020B060203050402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1800">
                <a:latin typeface="Lucida Sans Unicode" panose="020B0602030504020204" pitchFamily="34" charset="0"/>
              </a:rPr>
              <a:t> 0</a:t>
            </a:r>
          </a:p>
          <a:p>
            <a:pPr marL="571500" indent="-571500" eaLnBrk="1" hangingPunct="1">
              <a:buFontTx/>
              <a:buAutoNum type="arabicPeriod"/>
            </a:pPr>
            <a:r>
              <a:rPr lang="en-US" altLang="en-US" sz="1800">
                <a:latin typeface="Lucida Sans Unicode" panose="020B0602030504020204" pitchFamily="34" charset="0"/>
              </a:rPr>
              <a:t>	</a:t>
            </a:r>
            <a:r>
              <a:rPr lang="en-US" altLang="en-US" sz="1800" b="1">
                <a:solidFill>
                  <a:srgbClr val="FF3300"/>
                </a:solidFill>
                <a:latin typeface="Lucida Sans Unicode" panose="020B0602030504020204" pitchFamily="34" charset="0"/>
              </a:rPr>
              <a:t>for</a:t>
            </a:r>
            <a:r>
              <a:rPr lang="en-US" altLang="en-US" sz="1800">
                <a:solidFill>
                  <a:srgbClr val="FF3300"/>
                </a:solidFill>
                <a:latin typeface="Lucida Sans Unicode" panose="020B0602030504020204" pitchFamily="34" charset="0"/>
              </a:rPr>
              <a:t> each </a:t>
            </a:r>
            <a:r>
              <a:rPr lang="en-US" altLang="en-US" sz="1800" b="1">
                <a:solidFill>
                  <a:srgbClr val="FF3300"/>
                </a:solidFill>
                <a:latin typeface="Lucida Sans Unicode" panose="020B0602030504020204" pitchFamily="34" charset="0"/>
              </a:rPr>
              <a:t>s=</a:t>
            </a:r>
            <a:r>
              <a:rPr lang="en-US" altLang="en-US" sz="1800">
                <a:solidFill>
                  <a:srgbClr val="FF3300"/>
                </a:solidFill>
                <a:latin typeface="Lucida Sans Unicode" panose="020B0602030504020204" pitchFamily="34" charset="0"/>
              </a:rPr>
              <a:t>(</a:t>
            </a:r>
            <a:r>
              <a:rPr lang="en-US" altLang="en-US" sz="1800" i="1">
                <a:solidFill>
                  <a:srgbClr val="FF3300"/>
                </a:solidFill>
                <a:latin typeface="Lucida Sans Unicode" panose="020B0602030504020204" pitchFamily="34" charset="0"/>
              </a:rPr>
              <a:t>s</a:t>
            </a:r>
            <a:r>
              <a:rPr lang="en-US" altLang="en-US" sz="1800" i="1" baseline="-25000">
                <a:solidFill>
                  <a:srgbClr val="FF3300"/>
                </a:solidFill>
                <a:latin typeface="Lucida Sans Unicode" panose="020B0602030504020204" pitchFamily="34" charset="0"/>
              </a:rPr>
              <a:t>1</a:t>
            </a:r>
            <a:r>
              <a:rPr lang="en-US" altLang="en-US" sz="1800" i="1">
                <a:solidFill>
                  <a:srgbClr val="FF3300"/>
                </a:solidFill>
                <a:latin typeface="Lucida Sans Unicode" panose="020B0602030504020204" pitchFamily="34" charset="0"/>
              </a:rPr>
              <a:t>,s</a:t>
            </a:r>
            <a:r>
              <a:rPr lang="en-US" altLang="en-US" sz="1800" i="1" baseline="-25000">
                <a:solidFill>
                  <a:srgbClr val="FF3300"/>
                </a:solidFill>
                <a:latin typeface="Lucida Sans Unicode" panose="020B0602030504020204" pitchFamily="34" charset="0"/>
              </a:rPr>
              <a:t>2</a:t>
            </a:r>
            <a:r>
              <a:rPr lang="en-US" altLang="en-US" sz="1800" i="1">
                <a:solidFill>
                  <a:srgbClr val="FF3300"/>
                </a:solidFill>
                <a:latin typeface="Lucida Sans Unicode" panose="020B0602030504020204" pitchFamily="34" charset="0"/>
              </a:rPr>
              <a:t>, . . ., s</a:t>
            </a:r>
            <a:r>
              <a:rPr lang="en-US" altLang="en-US" sz="1800" i="1" baseline="-25000">
                <a:solidFill>
                  <a:srgbClr val="FF3300"/>
                </a:solidFill>
                <a:latin typeface="Lucida Sans Unicode" panose="020B0602030504020204" pitchFamily="34" charset="0"/>
              </a:rPr>
              <a:t>t</a:t>
            </a:r>
            <a:r>
              <a:rPr lang="en-US" altLang="en-US" sz="1800">
                <a:solidFill>
                  <a:srgbClr val="FF3300"/>
                </a:solidFill>
                <a:latin typeface="Lucida Sans Unicode" panose="020B0602030504020204" pitchFamily="34" charset="0"/>
              </a:rPr>
              <a:t>) from</a:t>
            </a:r>
            <a:r>
              <a:rPr lang="en-US" altLang="en-US" sz="1800" b="1">
                <a:solidFill>
                  <a:srgbClr val="FF3300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 sz="1800">
                <a:solidFill>
                  <a:srgbClr val="FF3300"/>
                </a:solidFill>
                <a:latin typeface="Lucida Sans Unicode" panose="020B0602030504020204" pitchFamily="34" charset="0"/>
              </a:rPr>
              <a:t>(1,1, . . ., 1) to (</a:t>
            </a:r>
            <a:r>
              <a:rPr lang="en-US" altLang="en-US" sz="1800" b="1" i="1">
                <a:solidFill>
                  <a:srgbClr val="FF3300"/>
                </a:solidFill>
                <a:latin typeface="Lucida Sans Unicode" panose="020B0602030504020204" pitchFamily="34" charset="0"/>
              </a:rPr>
              <a:t>n</a:t>
            </a:r>
            <a:r>
              <a:rPr lang="en-US" altLang="en-US" sz="1800" i="1">
                <a:solidFill>
                  <a:srgbClr val="FF3300"/>
                </a:solidFill>
                <a:latin typeface="Lucida Sans Unicode" panose="020B0602030504020204" pitchFamily="34" charset="0"/>
              </a:rPr>
              <a:t>-</a:t>
            </a:r>
            <a:r>
              <a:rPr lang="en-US" altLang="en-US" sz="1800" b="1" i="1">
                <a:solidFill>
                  <a:srgbClr val="FF3300"/>
                </a:solidFill>
                <a:latin typeface="Monotype Corsiva" panose="03010101010201010101" pitchFamily="66" charset="0"/>
              </a:rPr>
              <a:t>l</a:t>
            </a:r>
            <a:r>
              <a:rPr lang="en-US" altLang="en-US" sz="1800">
                <a:solidFill>
                  <a:srgbClr val="FF3300"/>
                </a:solidFill>
                <a:latin typeface="Lucida Sans Unicode" panose="020B0602030504020204" pitchFamily="34" charset="0"/>
              </a:rPr>
              <a:t>+1, . . ., </a:t>
            </a:r>
            <a:r>
              <a:rPr lang="en-US" altLang="en-US" sz="1800" b="1" i="1">
                <a:solidFill>
                  <a:srgbClr val="FF3300"/>
                </a:solidFill>
                <a:latin typeface="Lucida Sans Unicode" panose="020B0602030504020204" pitchFamily="34" charset="0"/>
              </a:rPr>
              <a:t>n</a:t>
            </a:r>
            <a:r>
              <a:rPr lang="en-US" altLang="en-US" sz="1800" i="1">
                <a:solidFill>
                  <a:srgbClr val="FF3300"/>
                </a:solidFill>
                <a:latin typeface="Lucida Sans Unicode" panose="020B0602030504020204" pitchFamily="34" charset="0"/>
              </a:rPr>
              <a:t>-</a:t>
            </a:r>
            <a:r>
              <a:rPr lang="en-US" altLang="en-US" sz="1800" b="1" i="1">
                <a:solidFill>
                  <a:srgbClr val="FF3300"/>
                </a:solidFill>
                <a:latin typeface="Monotype Corsiva" panose="03010101010201010101" pitchFamily="66" charset="0"/>
              </a:rPr>
              <a:t>l</a:t>
            </a:r>
            <a:r>
              <a:rPr lang="en-US" altLang="en-US" sz="1800">
                <a:solidFill>
                  <a:srgbClr val="FF3300"/>
                </a:solidFill>
                <a:latin typeface="Lucida Sans Unicode" panose="020B0602030504020204" pitchFamily="34" charset="0"/>
              </a:rPr>
              <a:t>+1)</a:t>
            </a:r>
          </a:p>
          <a:p>
            <a:pPr marL="571500" indent="-571500" eaLnBrk="1" hangingPunct="1">
              <a:buFontTx/>
              <a:buAutoNum type="arabicPeriod"/>
            </a:pPr>
            <a:r>
              <a:rPr lang="en-US" altLang="en-US" sz="1800">
                <a:latin typeface="Lucida Sans Unicode" panose="020B0602030504020204" pitchFamily="34" charset="0"/>
              </a:rPr>
              <a:t>		</a:t>
            </a:r>
            <a:r>
              <a:rPr lang="en-US" altLang="en-US" sz="1800" b="1">
                <a:latin typeface="Lucida Sans Unicode" panose="020B0602030504020204" pitchFamily="34" charset="0"/>
              </a:rPr>
              <a:t>if</a:t>
            </a:r>
            <a:r>
              <a:rPr lang="en-US" altLang="en-US" sz="1800">
                <a:latin typeface="Lucida Sans Unicode" panose="020B0602030504020204" pitchFamily="34" charset="0"/>
              </a:rPr>
              <a:t> (</a:t>
            </a:r>
            <a:r>
              <a:rPr lang="en-US" altLang="en-US" sz="1800" i="1">
                <a:latin typeface="Lucida Sans Unicode" panose="020B0602030504020204" pitchFamily="34" charset="0"/>
              </a:rPr>
              <a:t>Score</a:t>
            </a:r>
            <a:r>
              <a:rPr lang="en-US" altLang="en-US" sz="1800">
                <a:latin typeface="Lucida Sans Unicode" panose="020B0602030504020204" pitchFamily="34" charset="0"/>
              </a:rPr>
              <a:t>(</a:t>
            </a:r>
            <a:r>
              <a:rPr lang="en-US" altLang="en-US" sz="1800" b="1">
                <a:latin typeface="Lucida Sans Unicode" panose="020B0602030504020204" pitchFamily="34" charset="0"/>
              </a:rPr>
              <a:t>s</a:t>
            </a:r>
            <a:r>
              <a:rPr lang="en-US" altLang="en-US" sz="1800">
                <a:latin typeface="Lucida Sans Unicode" panose="020B0602030504020204" pitchFamily="34" charset="0"/>
              </a:rPr>
              <a:t>,</a:t>
            </a:r>
            <a:r>
              <a:rPr lang="en-US" altLang="en-US" sz="1800" b="1" i="1">
                <a:latin typeface="Lucida Sans Unicode" panose="020B0602030504020204" pitchFamily="34" charset="0"/>
              </a:rPr>
              <a:t>DNA</a:t>
            </a:r>
            <a:r>
              <a:rPr lang="en-US" altLang="en-US" sz="1800">
                <a:latin typeface="Lucida Sans Unicode" panose="020B0602030504020204" pitchFamily="34" charset="0"/>
              </a:rPr>
              <a:t>) &gt; </a:t>
            </a:r>
            <a:r>
              <a:rPr lang="en-US" altLang="en-US" sz="1800" b="1" i="1">
                <a:latin typeface="Lucida Sans Unicode" panose="020B0602030504020204" pitchFamily="34" charset="0"/>
              </a:rPr>
              <a:t>bestScore</a:t>
            </a:r>
            <a:r>
              <a:rPr lang="en-US" altLang="en-US" sz="1800">
                <a:latin typeface="Lucida Sans Unicode" panose="020B0602030504020204" pitchFamily="34" charset="0"/>
              </a:rPr>
              <a:t>)</a:t>
            </a:r>
          </a:p>
          <a:p>
            <a:pPr marL="571500" indent="-571500" eaLnBrk="1" hangingPunct="1">
              <a:buFontTx/>
              <a:buAutoNum type="arabicPeriod"/>
            </a:pPr>
            <a:r>
              <a:rPr lang="en-US" altLang="en-US" sz="1800">
                <a:latin typeface="Lucida Sans Unicode" panose="020B0602030504020204" pitchFamily="34" charset="0"/>
              </a:rPr>
              <a:t>			</a:t>
            </a:r>
            <a:r>
              <a:rPr lang="en-US" altLang="en-US" sz="1800" b="1" i="1">
                <a:latin typeface="Lucida Sans Unicode" panose="020B0602030504020204" pitchFamily="34" charset="0"/>
              </a:rPr>
              <a:t>bestScore</a:t>
            </a:r>
            <a:r>
              <a:rPr lang="en-US" altLang="en-US" sz="1800">
                <a:latin typeface="Lucida Sans Unicode" panose="020B0602030504020204" pitchFamily="34" charset="0"/>
              </a:rPr>
              <a:t> </a:t>
            </a:r>
            <a:r>
              <a:rPr lang="en-US" altLang="en-US" sz="1800">
                <a:latin typeface="Lucida Sans Unicode" panose="020B0602030504020204" pitchFamily="34" charset="0"/>
                <a:sym typeface="Wingdings" panose="05000000000000000000" pitchFamily="2" charset="2"/>
              </a:rPr>
              <a:t> </a:t>
            </a:r>
            <a:r>
              <a:rPr lang="en-US" altLang="en-US" sz="1800" i="1">
                <a:latin typeface="Lucida Sans Unicode" panose="020B0602030504020204" pitchFamily="34" charset="0"/>
                <a:sym typeface="Wingdings" panose="05000000000000000000" pitchFamily="2" charset="2"/>
              </a:rPr>
              <a:t>Score</a:t>
            </a:r>
            <a:r>
              <a:rPr lang="en-US" altLang="en-US" sz="1800">
                <a:latin typeface="Lucida Sans Unicode" panose="020B0602030504020204" pitchFamily="34" charset="0"/>
                <a:sym typeface="Wingdings" panose="05000000000000000000" pitchFamily="2" charset="2"/>
              </a:rPr>
              <a:t>(</a:t>
            </a:r>
            <a:r>
              <a:rPr lang="en-US" altLang="en-US" sz="1800" b="1">
                <a:latin typeface="Lucida Sans Unicode" panose="020B0602030504020204" pitchFamily="34" charset="0"/>
                <a:sym typeface="Wingdings" panose="05000000000000000000" pitchFamily="2" charset="2"/>
              </a:rPr>
              <a:t>s, </a:t>
            </a:r>
            <a:r>
              <a:rPr lang="en-US" altLang="en-US" sz="1800" b="1" i="1">
                <a:latin typeface="Lucida Sans Unicode" panose="020B0602030504020204" pitchFamily="34" charset="0"/>
                <a:sym typeface="Wingdings" panose="05000000000000000000" pitchFamily="2" charset="2"/>
              </a:rPr>
              <a:t>DNA</a:t>
            </a:r>
            <a:r>
              <a:rPr lang="en-US" altLang="en-US" sz="1800">
                <a:latin typeface="Lucida Sans Unicode" panose="020B0602030504020204" pitchFamily="34" charset="0"/>
                <a:sym typeface="Wingdings" panose="05000000000000000000" pitchFamily="2" charset="2"/>
              </a:rPr>
              <a:t>)</a:t>
            </a:r>
          </a:p>
          <a:p>
            <a:pPr marL="571500" indent="-571500" eaLnBrk="1" hangingPunct="1">
              <a:buFontTx/>
              <a:buAutoNum type="arabicPeriod"/>
            </a:pPr>
            <a:r>
              <a:rPr lang="en-US" altLang="en-US" sz="1800">
                <a:latin typeface="Lucida Sans Unicode" panose="020B0602030504020204" pitchFamily="34" charset="0"/>
                <a:sym typeface="Wingdings" panose="05000000000000000000" pitchFamily="2" charset="2"/>
              </a:rPr>
              <a:t>			</a:t>
            </a:r>
            <a:r>
              <a:rPr lang="en-US" altLang="en-US" sz="1800" b="1">
                <a:latin typeface="Lucida Sans Unicode" panose="020B0602030504020204" pitchFamily="34" charset="0"/>
                <a:sym typeface="Wingdings" panose="05000000000000000000" pitchFamily="2" charset="2"/>
              </a:rPr>
              <a:t>bestMotif</a:t>
            </a:r>
            <a:r>
              <a:rPr lang="en-US" altLang="en-US" sz="1800">
                <a:latin typeface="Lucida Sans Unicode" panose="020B0602030504020204" pitchFamily="34" charset="0"/>
                <a:sym typeface="Wingdings" panose="05000000000000000000" pitchFamily="2" charset="2"/>
              </a:rPr>
              <a:t>  </a:t>
            </a:r>
            <a:r>
              <a:rPr lang="en-US" altLang="en-US" sz="1800">
                <a:latin typeface="Lucida Sans Unicode" panose="020B0602030504020204" pitchFamily="34" charset="0"/>
              </a:rPr>
              <a:t>(</a:t>
            </a:r>
            <a:r>
              <a:rPr lang="en-US" altLang="en-US" sz="1800" i="1">
                <a:latin typeface="Lucida Sans Unicode" panose="020B0602030504020204" pitchFamily="34" charset="0"/>
              </a:rPr>
              <a:t>s</a:t>
            </a:r>
            <a:r>
              <a:rPr lang="en-US" altLang="en-US" sz="1800" i="1" baseline="-25000">
                <a:latin typeface="Lucida Sans Unicode" panose="020B0602030504020204" pitchFamily="34" charset="0"/>
              </a:rPr>
              <a:t>1</a:t>
            </a:r>
            <a:r>
              <a:rPr lang="en-US" altLang="en-US" sz="1800" i="1">
                <a:latin typeface="Lucida Sans Unicode" panose="020B0602030504020204" pitchFamily="34" charset="0"/>
              </a:rPr>
              <a:t>,s</a:t>
            </a:r>
            <a:r>
              <a:rPr lang="en-US" altLang="en-US" sz="1800" i="1" baseline="-25000">
                <a:latin typeface="Lucida Sans Unicode" panose="020B0602030504020204" pitchFamily="34" charset="0"/>
              </a:rPr>
              <a:t>2</a:t>
            </a:r>
            <a:r>
              <a:rPr lang="en-US" altLang="en-US" sz="1800" i="1">
                <a:latin typeface="Lucida Sans Unicode" panose="020B0602030504020204" pitchFamily="34" charset="0"/>
              </a:rPr>
              <a:t> , . . . , s</a:t>
            </a:r>
            <a:r>
              <a:rPr lang="en-US" altLang="en-US" sz="1800" i="1" baseline="-25000">
                <a:latin typeface="Lucida Sans Unicode" panose="020B0602030504020204" pitchFamily="34" charset="0"/>
              </a:rPr>
              <a:t>t</a:t>
            </a:r>
            <a:r>
              <a:rPr lang="en-US" altLang="en-US" sz="1800">
                <a:latin typeface="Lucida Sans Unicode" panose="020B0602030504020204" pitchFamily="34" charset="0"/>
              </a:rPr>
              <a:t>) </a:t>
            </a:r>
            <a:endParaRPr lang="en-US" altLang="en-US" sz="1800" b="1">
              <a:latin typeface="Lucida Sans Unicode" panose="020B0602030504020204" pitchFamily="34" charset="0"/>
              <a:sym typeface="Wingdings" panose="05000000000000000000" pitchFamily="2" charset="2"/>
            </a:endParaRPr>
          </a:p>
          <a:p>
            <a:pPr marL="571500" indent="-571500" eaLnBrk="1" hangingPunct="1">
              <a:buFontTx/>
              <a:buAutoNum type="arabicPeriod"/>
            </a:pPr>
            <a:r>
              <a:rPr lang="en-US" altLang="en-US" sz="1800">
                <a:latin typeface="Lucida Sans Unicode" panose="020B0602030504020204" pitchFamily="34" charset="0"/>
                <a:sym typeface="Wingdings" panose="05000000000000000000" pitchFamily="2" charset="2"/>
              </a:rPr>
              <a:t>	return </a:t>
            </a:r>
            <a:r>
              <a:rPr lang="en-US" altLang="en-US" sz="1800" b="1">
                <a:latin typeface="Lucida Sans Unicode" panose="020B0602030504020204" pitchFamily="34" charset="0"/>
                <a:sym typeface="Wingdings" panose="05000000000000000000" pitchFamily="2" charset="2"/>
              </a:rPr>
              <a:t>bestMotif</a:t>
            </a:r>
          </a:p>
          <a:p>
            <a:pPr marL="571500" indent="-571500" eaLnBrk="1" hangingPunct="1">
              <a:buFontTx/>
              <a:buNone/>
            </a:pPr>
            <a:endParaRPr lang="en-US" altLang="en-US" sz="1800" i="1">
              <a:latin typeface="Lucida Sans Unicode" panose="020B0602030504020204" pitchFamily="34" charset="0"/>
            </a:endParaRPr>
          </a:p>
          <a:p>
            <a:pPr marL="571500" indent="-571500" eaLnBrk="1" hangingPunct="1">
              <a:buFontTx/>
              <a:buNone/>
            </a:pPr>
            <a:endParaRPr lang="en-US" altLang="en-US"/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xmlns="" id="{3AE8E773-2813-42EF-921C-5292F5993E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Structuring the Search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xmlns="" id="{5C1B7952-298A-43D7-B151-17957ABAB8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30725"/>
          </a:xfrm>
        </p:spPr>
        <p:txBody>
          <a:bodyPr/>
          <a:lstStyle/>
          <a:p>
            <a:pPr eaLnBrk="1" hangingPunct="1"/>
            <a:r>
              <a:rPr lang="en-US" altLang="en-US"/>
              <a:t>How can we perform the line</a:t>
            </a:r>
            <a:br>
              <a:rPr lang="en-US" altLang="en-US"/>
            </a:b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Lucida Sans Unicode" panose="020B0602030504020204" pitchFamily="34" charset="0"/>
              </a:rPr>
              <a:t>for</a:t>
            </a:r>
            <a:r>
              <a:rPr lang="en-US" altLang="en-US" sz="2000">
                <a:solidFill>
                  <a:srgbClr val="FF0000"/>
                </a:solidFill>
                <a:latin typeface="Lucida Sans Unicode" panose="020B0602030504020204" pitchFamily="34" charset="0"/>
              </a:rPr>
              <a:t> each </a:t>
            </a:r>
            <a:r>
              <a:rPr lang="en-US" altLang="en-US" sz="2000" b="1">
                <a:solidFill>
                  <a:srgbClr val="FF0000"/>
                </a:solidFill>
                <a:latin typeface="Lucida Sans Unicode" panose="020B0602030504020204" pitchFamily="34" charset="0"/>
              </a:rPr>
              <a:t>s=</a:t>
            </a:r>
            <a:r>
              <a:rPr lang="en-US" altLang="en-US" sz="2000">
                <a:solidFill>
                  <a:srgbClr val="FF0000"/>
                </a:solidFill>
                <a:latin typeface="Lucida Sans Unicode" panose="020B0602030504020204" pitchFamily="34" charset="0"/>
              </a:rPr>
              <a:t>(</a:t>
            </a:r>
            <a:r>
              <a:rPr lang="en-US" altLang="en-US" sz="2000" i="1">
                <a:solidFill>
                  <a:srgbClr val="FF0000"/>
                </a:solidFill>
                <a:latin typeface="Lucida Sans Unicode" panose="020B0602030504020204" pitchFamily="34" charset="0"/>
              </a:rPr>
              <a:t>s</a:t>
            </a:r>
            <a:r>
              <a:rPr lang="en-US" altLang="en-US" sz="2000" i="1" baseline="-25000">
                <a:solidFill>
                  <a:srgbClr val="FF0000"/>
                </a:solidFill>
                <a:latin typeface="Lucida Sans Unicode" panose="020B0602030504020204" pitchFamily="34" charset="0"/>
              </a:rPr>
              <a:t>1</a:t>
            </a:r>
            <a:r>
              <a:rPr lang="en-US" altLang="en-US" sz="2000" i="1">
                <a:solidFill>
                  <a:srgbClr val="FF0000"/>
                </a:solidFill>
                <a:latin typeface="Lucida Sans Unicode" panose="020B0602030504020204" pitchFamily="34" charset="0"/>
              </a:rPr>
              <a:t>,s</a:t>
            </a:r>
            <a:r>
              <a:rPr lang="en-US" altLang="en-US" sz="2000" i="1" baseline="-25000">
                <a:solidFill>
                  <a:srgbClr val="FF0000"/>
                </a:solidFill>
                <a:latin typeface="Lucida Sans Unicode" panose="020B0602030504020204" pitchFamily="34" charset="0"/>
              </a:rPr>
              <a:t>2</a:t>
            </a:r>
            <a:r>
              <a:rPr lang="en-US" altLang="en-US" sz="2000" i="1">
                <a:solidFill>
                  <a:srgbClr val="FF0000"/>
                </a:solidFill>
                <a:latin typeface="Lucida Sans Unicode" panose="020B0602030504020204" pitchFamily="34" charset="0"/>
              </a:rPr>
              <a:t>, . . ., s</a:t>
            </a:r>
            <a:r>
              <a:rPr lang="en-US" altLang="en-US" sz="2000" i="1" baseline="-25000">
                <a:solidFill>
                  <a:srgbClr val="FF0000"/>
                </a:solidFill>
                <a:latin typeface="Lucida Sans Unicode" panose="020B0602030504020204" pitchFamily="34" charset="0"/>
              </a:rPr>
              <a:t>t</a:t>
            </a:r>
            <a:r>
              <a:rPr lang="en-US" altLang="en-US" sz="2000">
                <a:solidFill>
                  <a:srgbClr val="FF0000"/>
                </a:solidFill>
                <a:latin typeface="Lucida Sans Unicode" panose="020B0602030504020204" pitchFamily="34" charset="0"/>
              </a:rPr>
              <a:t>) from</a:t>
            </a:r>
            <a:r>
              <a:rPr lang="en-US" altLang="en-US" sz="2000" b="1">
                <a:solidFill>
                  <a:srgbClr val="FF0000"/>
                </a:solidFill>
                <a:latin typeface="Lucida Sans Unicode" panose="020B0602030504020204" pitchFamily="34" charset="0"/>
              </a:rPr>
              <a:t> </a:t>
            </a:r>
            <a:r>
              <a:rPr lang="en-US" altLang="en-US" sz="2000">
                <a:solidFill>
                  <a:srgbClr val="FF0000"/>
                </a:solidFill>
                <a:latin typeface="Lucida Sans Unicode" panose="020B0602030504020204" pitchFamily="34" charset="0"/>
              </a:rPr>
              <a:t>(1,1, . . ., 1) to (</a:t>
            </a:r>
            <a:r>
              <a:rPr lang="en-US" altLang="en-US" sz="2000" b="1" i="1">
                <a:solidFill>
                  <a:srgbClr val="FF0000"/>
                </a:solidFill>
                <a:latin typeface="Lucida Sans Unicode" panose="020B0602030504020204" pitchFamily="34" charset="0"/>
              </a:rPr>
              <a:t>n</a:t>
            </a:r>
            <a:r>
              <a:rPr lang="en-US" altLang="en-US" sz="2000" i="1">
                <a:solidFill>
                  <a:srgbClr val="FF0000"/>
                </a:solidFill>
                <a:latin typeface="Lucida Sans Unicode" panose="020B0602030504020204" pitchFamily="34" charset="0"/>
              </a:rPr>
              <a:t>-</a:t>
            </a:r>
            <a:r>
              <a:rPr lang="en-US" altLang="en-US" sz="2000" b="1" i="1">
                <a:solidFill>
                  <a:srgbClr val="FF0000"/>
                </a:solidFill>
                <a:latin typeface="Monotype Corsiva" panose="03010101010201010101" pitchFamily="66" charset="0"/>
              </a:rPr>
              <a:t>l</a:t>
            </a:r>
            <a:r>
              <a:rPr lang="en-US" altLang="en-US" sz="2000">
                <a:solidFill>
                  <a:srgbClr val="FF0000"/>
                </a:solidFill>
                <a:latin typeface="Lucida Sans Unicode" panose="020B0602030504020204" pitchFamily="34" charset="0"/>
              </a:rPr>
              <a:t>+1, . . ., </a:t>
            </a:r>
            <a:r>
              <a:rPr lang="en-US" altLang="en-US" sz="2000" b="1" i="1">
                <a:solidFill>
                  <a:srgbClr val="FF0000"/>
                </a:solidFill>
                <a:latin typeface="Lucida Sans Unicode" panose="020B0602030504020204" pitchFamily="34" charset="0"/>
              </a:rPr>
              <a:t>n</a:t>
            </a:r>
            <a:r>
              <a:rPr lang="en-US" altLang="en-US" sz="2000" i="1">
                <a:solidFill>
                  <a:srgbClr val="FF0000"/>
                </a:solidFill>
                <a:latin typeface="Lucida Sans Unicode" panose="020B0602030504020204" pitchFamily="34" charset="0"/>
              </a:rPr>
              <a:t>-</a:t>
            </a:r>
            <a:r>
              <a:rPr lang="en-US" altLang="en-US" sz="2000" b="1" i="1">
                <a:solidFill>
                  <a:srgbClr val="FF0000"/>
                </a:solidFill>
                <a:latin typeface="Monotype Corsiva" panose="03010101010201010101" pitchFamily="66" charset="0"/>
              </a:rPr>
              <a:t>l</a:t>
            </a:r>
            <a:r>
              <a:rPr lang="en-US" altLang="en-US" sz="2000">
                <a:solidFill>
                  <a:srgbClr val="FF0000"/>
                </a:solidFill>
                <a:latin typeface="Lucida Sans Unicode" panose="020B0602030504020204" pitchFamily="34" charset="0"/>
              </a:rPr>
              <a:t>+1)</a:t>
            </a:r>
            <a:r>
              <a:rPr lang="en-US" altLang="en-US" sz="2000">
                <a:latin typeface="Lucida Sans Unicode" panose="020B0602030504020204" pitchFamily="34" charset="0"/>
              </a:rPr>
              <a:t> </a:t>
            </a:r>
            <a:r>
              <a:rPr lang="en-US" altLang="en-US" sz="2000"/>
              <a:t>?</a:t>
            </a: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r>
              <a:rPr lang="en-US" altLang="en-US"/>
              <a:t>We need a method for efficiently structuring and navigating all possible motifs </a:t>
            </a:r>
          </a:p>
          <a:p>
            <a:pPr eaLnBrk="1" hangingPunct="1"/>
            <a:r>
              <a:rPr lang="en-US" altLang="en-US"/>
              <a:t>This is the same as enumerating all </a:t>
            </a:r>
            <a:r>
              <a:rPr lang="en-US" altLang="en-US" i="1"/>
              <a:t>t</a:t>
            </a:r>
            <a:r>
              <a:rPr lang="en-US" altLang="en-US"/>
              <a:t>-digit numbers where each digit is in range [</a:t>
            </a:r>
            <a:r>
              <a:rPr lang="en-US" altLang="en-US" i="1"/>
              <a:t>1,n-</a:t>
            </a:r>
            <a:r>
              <a:rPr lang="en-US" altLang="en-US" b="1" i="1">
                <a:latin typeface="Monotype Corsiva" panose="03010101010201010101" pitchFamily="66" charset="0"/>
              </a:rPr>
              <a:t>l</a:t>
            </a:r>
            <a:r>
              <a:rPr lang="en-US" altLang="en-US" i="1"/>
              <a:t>+1</a:t>
            </a:r>
            <a:r>
              <a:rPr lang="en-US" altLang="en-US"/>
              <a:t>]</a:t>
            </a:r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xmlns="" id="{C72BD68E-955A-491D-A384-6CDF5E2601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Median String: Improving the Running Time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xmlns="" id="{82C55F42-BCDF-4E07-B143-282031C356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 eaLnBrk="1" hangingPunct="1">
              <a:buFontTx/>
              <a:buAutoNum type="arabicPeriod"/>
            </a:pPr>
            <a:r>
              <a:rPr lang="en-US" altLang="en-US" sz="2800" u="sng"/>
              <a:t>MedianStringSearch (</a:t>
            </a:r>
            <a:r>
              <a:rPr lang="en-US" altLang="en-US" sz="2800" b="1" i="1" u="sng"/>
              <a:t>DNA</a:t>
            </a:r>
            <a:r>
              <a:rPr lang="en-US" altLang="en-US" sz="2800" i="1" u="sng"/>
              <a:t>, </a:t>
            </a:r>
            <a:r>
              <a:rPr lang="en-US" altLang="en-US" sz="2800" b="1" i="1" u="sng"/>
              <a:t>t</a:t>
            </a:r>
            <a:r>
              <a:rPr lang="en-US" altLang="en-US" sz="2800" i="1" u="sng"/>
              <a:t>, </a:t>
            </a:r>
            <a:r>
              <a:rPr lang="en-US" altLang="en-US" sz="2800" b="1" i="1" u="sng"/>
              <a:t>n</a:t>
            </a:r>
            <a:r>
              <a:rPr lang="en-US" altLang="en-US" sz="2800" i="1" u="sng"/>
              <a:t>, </a:t>
            </a:r>
            <a:r>
              <a:rPr lang="en-US" altLang="en-US" sz="2800" b="1" i="1" u="sng">
                <a:latin typeface="Monotype Corsiva" panose="03010101010201010101" pitchFamily="66" charset="0"/>
              </a:rPr>
              <a:t>l</a:t>
            </a:r>
            <a:r>
              <a:rPr lang="en-US" altLang="en-US" sz="2800" u="sng"/>
              <a:t>)</a:t>
            </a:r>
          </a:p>
          <a:p>
            <a:pPr marL="571500" indent="-571500" eaLnBrk="1" hangingPunct="1">
              <a:buFontTx/>
              <a:buAutoNum type="arabicPeriod"/>
            </a:pPr>
            <a:r>
              <a:rPr lang="en-US" altLang="en-US" sz="2800" b="1" i="1"/>
              <a:t>bestWord</a:t>
            </a:r>
            <a:r>
              <a:rPr lang="en-US" altLang="en-US" sz="2800" i="1"/>
              <a:t> </a:t>
            </a:r>
            <a:r>
              <a:rPr lang="en-US" altLang="en-US" sz="2800">
                <a:sym typeface="Wingdings" panose="05000000000000000000" pitchFamily="2" charset="2"/>
              </a:rPr>
              <a:t> AAA…A</a:t>
            </a:r>
            <a:endParaRPr lang="en-US" altLang="en-US" sz="2800"/>
          </a:p>
          <a:p>
            <a:pPr marL="571500" indent="-571500" eaLnBrk="1" hangingPunct="1">
              <a:buFontTx/>
              <a:buAutoNum type="arabicPeriod"/>
            </a:pPr>
            <a:r>
              <a:rPr lang="en-US" altLang="en-US" sz="2800" b="1" i="1"/>
              <a:t>bestDistance</a:t>
            </a:r>
            <a:r>
              <a:rPr lang="en-US" altLang="en-US" sz="2800"/>
              <a:t> </a:t>
            </a:r>
            <a:r>
              <a:rPr lang="en-US" altLang="en-US" sz="2800">
                <a:sym typeface="Wingdings" panose="05000000000000000000" pitchFamily="2" charset="2"/>
              </a:rPr>
              <a:t></a:t>
            </a:r>
            <a:r>
              <a:rPr lang="en-US" altLang="en-US" sz="2800"/>
              <a:t> ∞</a:t>
            </a:r>
          </a:p>
          <a:p>
            <a:pPr marL="571500" indent="-571500" eaLnBrk="1" hangingPunct="1">
              <a:buFontTx/>
              <a:buAutoNum type="arabicPeriod"/>
            </a:pPr>
            <a:r>
              <a:rPr lang="en-US" altLang="en-US" sz="2800"/>
              <a:t>    </a:t>
            </a:r>
            <a:r>
              <a:rPr lang="en-US" altLang="en-US" sz="2800" b="1">
                <a:solidFill>
                  <a:srgbClr val="FF0000"/>
                </a:solidFill>
              </a:rPr>
              <a:t>for</a:t>
            </a:r>
            <a:r>
              <a:rPr lang="en-US" altLang="en-US" sz="2800">
                <a:solidFill>
                  <a:srgbClr val="FF0000"/>
                </a:solidFill>
              </a:rPr>
              <a:t> each </a:t>
            </a:r>
            <a:r>
              <a:rPr lang="en-US" altLang="en-US" sz="2800" b="1" i="1">
                <a:solidFill>
                  <a:srgbClr val="FF0000"/>
                </a:solidFill>
                <a:latin typeface="Monotype Corsiva" panose="03010101010201010101" pitchFamily="66" charset="0"/>
              </a:rPr>
              <a:t>l</a:t>
            </a:r>
            <a:r>
              <a:rPr lang="en-US" altLang="en-US" sz="2800">
                <a:solidFill>
                  <a:srgbClr val="FF0000"/>
                </a:solidFill>
              </a:rPr>
              <a:t>-mer </a:t>
            </a:r>
            <a:r>
              <a:rPr lang="en-US" altLang="en-US" sz="2800" b="1" i="1">
                <a:solidFill>
                  <a:srgbClr val="FF0000"/>
                </a:solidFill>
              </a:rPr>
              <a:t>v</a:t>
            </a:r>
            <a:r>
              <a:rPr lang="en-US" altLang="en-US" sz="2800">
                <a:solidFill>
                  <a:srgbClr val="FF0000"/>
                </a:solidFill>
              </a:rPr>
              <a:t> from AAA…A to TTT…T</a:t>
            </a:r>
            <a:r>
              <a:rPr lang="en-US" altLang="en-US" sz="2800"/>
              <a:t>	   </a:t>
            </a:r>
            <a:r>
              <a:rPr lang="en-US" altLang="en-US" sz="2800" b="1"/>
              <a:t>if</a:t>
            </a:r>
            <a:r>
              <a:rPr lang="en-US" altLang="en-US" sz="2800"/>
              <a:t> </a:t>
            </a:r>
            <a:r>
              <a:rPr lang="en-US" altLang="en-US" sz="2800" i="1"/>
              <a:t>TotalDistance</a:t>
            </a:r>
            <a:r>
              <a:rPr lang="en-US" altLang="en-US" sz="2800"/>
              <a:t>(</a:t>
            </a:r>
            <a:r>
              <a:rPr lang="en-US" altLang="en-US" sz="2800" b="1" i="1"/>
              <a:t>v</a:t>
            </a:r>
            <a:r>
              <a:rPr lang="en-US" altLang="en-US" sz="2800" b="1"/>
              <a:t>,</a:t>
            </a:r>
            <a:r>
              <a:rPr lang="en-US" altLang="en-US" sz="2800" i="1"/>
              <a:t>DNA</a:t>
            </a:r>
            <a:r>
              <a:rPr lang="en-US" altLang="en-US" sz="2800" b="1"/>
              <a:t>)</a:t>
            </a:r>
            <a:r>
              <a:rPr lang="en-US" altLang="en-US" sz="2800"/>
              <a:t> &lt; </a:t>
            </a:r>
            <a:r>
              <a:rPr lang="en-US" altLang="en-US" sz="2800" b="1" i="1"/>
              <a:t>bestDistance</a:t>
            </a:r>
          </a:p>
          <a:p>
            <a:pPr marL="571500" indent="-571500" eaLnBrk="1" hangingPunct="1">
              <a:buFontTx/>
              <a:buAutoNum type="arabicPeriod"/>
            </a:pPr>
            <a:r>
              <a:rPr lang="en-US" altLang="en-US" sz="2800"/>
              <a:t>	     </a:t>
            </a:r>
            <a:r>
              <a:rPr lang="en-US" altLang="en-US" sz="2800" b="1" i="1"/>
              <a:t>bestDistance</a:t>
            </a:r>
            <a:r>
              <a:rPr lang="en-US" altLang="en-US" sz="2800">
                <a:sym typeface="Wingdings" panose="05000000000000000000" pitchFamily="2" charset="2"/>
              </a:rPr>
              <a:t></a:t>
            </a:r>
            <a:r>
              <a:rPr lang="en-US" altLang="en-US" sz="2800" i="1"/>
              <a:t>TotalDistance</a:t>
            </a:r>
            <a:r>
              <a:rPr lang="en-US" altLang="en-US" sz="2800"/>
              <a:t>(</a:t>
            </a:r>
            <a:r>
              <a:rPr lang="en-US" altLang="en-US" sz="2800" b="1" i="1"/>
              <a:t>v</a:t>
            </a:r>
            <a:r>
              <a:rPr lang="en-US" altLang="en-US" sz="2800" b="1"/>
              <a:t>,</a:t>
            </a:r>
            <a:r>
              <a:rPr lang="en-US" altLang="en-US" sz="2800" b="1" i="1"/>
              <a:t>DNA</a:t>
            </a:r>
            <a:r>
              <a:rPr lang="en-US" altLang="en-US" sz="2800" b="1"/>
              <a:t>)</a:t>
            </a:r>
            <a:r>
              <a:rPr lang="en-US" altLang="en-US" sz="2800"/>
              <a:t> </a:t>
            </a:r>
            <a:endParaRPr lang="en-US" altLang="en-US" sz="2800">
              <a:sym typeface="Wingdings" panose="05000000000000000000" pitchFamily="2" charset="2"/>
            </a:endParaRPr>
          </a:p>
          <a:p>
            <a:pPr marL="571500" indent="-571500" eaLnBrk="1" hangingPunct="1">
              <a:buFontTx/>
              <a:buAutoNum type="arabicPeriod"/>
            </a:pPr>
            <a:r>
              <a:rPr lang="en-US" altLang="en-US" sz="2800">
                <a:sym typeface="Wingdings" panose="05000000000000000000" pitchFamily="2" charset="2"/>
              </a:rPr>
              <a:t>	     </a:t>
            </a:r>
            <a:r>
              <a:rPr lang="en-US" altLang="en-US" sz="2800" b="1" i="1">
                <a:sym typeface="Wingdings" panose="05000000000000000000" pitchFamily="2" charset="2"/>
              </a:rPr>
              <a:t>bestWord</a:t>
            </a:r>
            <a:r>
              <a:rPr lang="en-US" altLang="en-US" sz="2800">
                <a:sym typeface="Wingdings" panose="05000000000000000000" pitchFamily="2" charset="2"/>
              </a:rPr>
              <a:t>  </a:t>
            </a:r>
            <a:r>
              <a:rPr lang="en-US" altLang="en-US" sz="2800" b="1" i="1">
                <a:sym typeface="Wingdings" panose="05000000000000000000" pitchFamily="2" charset="2"/>
              </a:rPr>
              <a:t>v</a:t>
            </a:r>
          </a:p>
          <a:p>
            <a:pPr marL="571500" indent="-571500" eaLnBrk="1" hangingPunct="1">
              <a:buFontTx/>
              <a:buAutoNum type="arabicPeriod"/>
            </a:pPr>
            <a:r>
              <a:rPr lang="en-US" altLang="en-US" sz="2800" b="1">
                <a:sym typeface="Wingdings" panose="05000000000000000000" pitchFamily="2" charset="2"/>
              </a:rPr>
              <a:t>  return</a:t>
            </a:r>
            <a:r>
              <a:rPr lang="en-US" altLang="en-US" sz="2800">
                <a:sym typeface="Wingdings" panose="05000000000000000000" pitchFamily="2" charset="2"/>
              </a:rPr>
              <a:t> </a:t>
            </a:r>
            <a:r>
              <a:rPr lang="en-US" altLang="en-US" sz="2800" b="1" i="1">
                <a:sym typeface="Wingdings" panose="05000000000000000000" pitchFamily="2" charset="2"/>
              </a:rPr>
              <a:t>bestWord</a:t>
            </a:r>
            <a:endParaRPr lang="en-US" altLang="en-US" sz="2800" b="1" i="1"/>
          </a:p>
          <a:p>
            <a:pPr marL="571500" indent="-571500" eaLnBrk="1" hangingPunct="1"/>
            <a:endParaRPr lang="en-US" altLang="en-US" sz="2800" i="1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xmlns="" id="{9258E30F-3D3C-42E4-B50C-72B2BBCAFA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Structuring the Search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xmlns="" id="{77A1831C-26E7-45BB-ABBA-091005FE4D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3072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For the Median String Problem, we need to consider all 4</a:t>
            </a:r>
            <a:r>
              <a:rPr lang="en-US" altLang="en-US" b="1" i="1" baseline="30000">
                <a:latin typeface="Monotype Corsiva" panose="03010101010201010101" pitchFamily="66" charset="0"/>
              </a:rPr>
              <a:t>l</a:t>
            </a:r>
            <a:r>
              <a:rPr lang="en-US" altLang="en-US"/>
              <a:t> possible </a:t>
            </a:r>
            <a:r>
              <a:rPr lang="en-US" altLang="en-US" b="1" i="1">
                <a:latin typeface="Monotype Corsiva" panose="03010101010201010101" pitchFamily="66" charset="0"/>
              </a:rPr>
              <a:t>l</a:t>
            </a:r>
            <a:r>
              <a:rPr lang="en-US" altLang="en-US"/>
              <a:t>-mers (or </a:t>
            </a:r>
            <a:r>
              <a:rPr lang="en-US" altLang="en-US" b="1" i="1">
                <a:latin typeface="Monotype Corsiva" panose="03010101010201010101" pitchFamily="66" charset="0"/>
              </a:rPr>
              <a:t>l-</a:t>
            </a:r>
            <a:r>
              <a:rPr lang="en-US" altLang="en-US">
                <a:latin typeface="Arial Unicode MS" pitchFamily="34" charset="-122"/>
                <a:ea typeface="Arial Unicode MS" pitchFamily="34" charset="-122"/>
              </a:rPr>
              <a:t>digit numbers</a:t>
            </a:r>
            <a:r>
              <a:rPr lang="en-US" altLang="en-US" b="1" i="1">
                <a:latin typeface="Monotype Corsiva" panose="03010101010201010101" pitchFamily="66" charset="0"/>
              </a:rPr>
              <a:t>)</a:t>
            </a:r>
            <a:r>
              <a:rPr lang="en-US" altLang="en-US"/>
              <a:t>:</a:t>
            </a:r>
            <a:br>
              <a:rPr lang="en-US" altLang="en-US"/>
            </a:br>
            <a:endParaRPr lang="en-US" altLang="en-US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1800">
                <a:latin typeface="Lucida Sans Unicode" panose="020B0602030504020204" pitchFamily="34" charset="0"/>
              </a:rPr>
              <a:t>aa… aa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1800">
                <a:latin typeface="Lucida Sans Unicode" panose="020B0602030504020204" pitchFamily="34" charset="0"/>
              </a:rPr>
              <a:t>aa… ac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1800">
                <a:latin typeface="Lucida Sans Unicode" panose="020B0602030504020204" pitchFamily="34" charset="0"/>
              </a:rPr>
              <a:t>aa… ag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1800">
                <a:latin typeface="Lucida Sans Unicode" panose="020B0602030504020204" pitchFamily="34" charset="0"/>
              </a:rPr>
              <a:t>aa… at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1800">
                <a:latin typeface="Lucida Sans Unicode" panose="020B0602030504020204" pitchFamily="34" charset="0"/>
              </a:rPr>
              <a:t>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1800">
                <a:latin typeface="Lucida Sans Unicode" panose="020B0602030504020204" pitchFamily="34" charset="0"/>
              </a:rPr>
              <a:t>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1800">
                <a:latin typeface="Lucida Sans Unicode" panose="020B0602030504020204" pitchFamily="34" charset="0"/>
              </a:rPr>
              <a:t>tt… tt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1800"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600"/>
              <a:t>       How to organize such a search?</a:t>
            </a:r>
          </a:p>
        </p:txBody>
      </p:sp>
      <p:sp>
        <p:nvSpPr>
          <p:cNvPr id="72708" name="AutoShape 4">
            <a:extLst>
              <a:ext uri="{FF2B5EF4-FFF2-40B4-BE49-F238E27FC236}">
                <a16:creationId xmlns:a16="http://schemas.microsoft.com/office/drawing/2014/main" xmlns="" id="{28424841-2527-45A9-AD06-F7CBC8C95C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/>
        </p:nvSpPr>
        <p:spPr bwMode="auto">
          <a:xfrm rot="-5400000">
            <a:off x="4457700" y="2247900"/>
            <a:ext cx="228600" cy="9144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09" name="Text Box 5">
            <a:extLst>
              <a:ext uri="{FF2B5EF4-FFF2-40B4-BE49-F238E27FC236}">
                <a16:creationId xmlns:a16="http://schemas.microsoft.com/office/drawing/2014/main" xmlns="" id="{01AA3EE3-C62F-49BD-BBEC-5E53FC092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2860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i="1">
                <a:latin typeface="Monotype Corsiva" panose="03010101010201010101" pitchFamily="66" charset="0"/>
              </a:rPr>
              <a:t>l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xmlns="" id="{08DAE406-8F59-4292-BF1E-9DBAC2DE6F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884238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Alternative Representation of the Search Space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xmlns="" id="{82858267-FD9E-451D-8DB3-31C2BD2BAE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534400" cy="42259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600"/>
              <a:t>Let </a:t>
            </a:r>
            <a:r>
              <a:rPr lang="en-US" altLang="en-US" sz="2600" b="1"/>
              <a:t>A</a:t>
            </a:r>
            <a:r>
              <a:rPr lang="en-US" altLang="en-US" sz="2600"/>
              <a:t> = 1, </a:t>
            </a:r>
            <a:r>
              <a:rPr lang="en-US" altLang="en-US" sz="2600" b="1"/>
              <a:t>C</a:t>
            </a:r>
            <a:r>
              <a:rPr lang="en-US" altLang="en-US" sz="2600"/>
              <a:t> = 2, </a:t>
            </a:r>
            <a:r>
              <a:rPr lang="en-US" altLang="en-US" sz="2600" b="1"/>
              <a:t>G</a:t>
            </a:r>
            <a:r>
              <a:rPr lang="en-US" altLang="en-US" sz="2600"/>
              <a:t> = 3, </a:t>
            </a:r>
            <a:r>
              <a:rPr lang="en-US" altLang="en-US" sz="2600" b="1"/>
              <a:t>T</a:t>
            </a:r>
            <a:r>
              <a:rPr lang="en-US" altLang="en-US" sz="2600"/>
              <a:t> = 4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/>
              <a:t>Then the sequences from AA…A to TT…T become:</a:t>
            </a:r>
          </a:p>
          <a:p>
            <a:pPr eaLnBrk="1" hangingPunct="1">
              <a:lnSpc>
                <a:spcPct val="80000"/>
              </a:lnSpc>
            </a:pPr>
            <a:endParaRPr lang="en-US" altLang="en-US" sz="260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11…11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11…12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11…13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11…14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44…44</a:t>
            </a: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500"/>
              <a:t>Notice that the sequences above simply list all numbers as if we were counting on base 4 without using 0 as a digit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900"/>
              <a:t> </a:t>
            </a:r>
          </a:p>
        </p:txBody>
      </p:sp>
      <p:sp>
        <p:nvSpPr>
          <p:cNvPr id="73732" name="AutoShape 4">
            <a:extLst>
              <a:ext uri="{FF2B5EF4-FFF2-40B4-BE49-F238E27FC236}">
                <a16:creationId xmlns:a16="http://schemas.microsoft.com/office/drawing/2014/main" xmlns="" id="{2947FF95-DF2A-45B1-9D42-90264DD5D0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/>
        </p:nvSpPr>
        <p:spPr bwMode="auto">
          <a:xfrm rot="-5400000">
            <a:off x="4533900" y="2628900"/>
            <a:ext cx="76200" cy="609600"/>
          </a:xfrm>
          <a:prstGeom prst="rightBrace">
            <a:avLst>
              <a:gd name="adj1" fmla="val 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33" name="Text Box 5">
            <a:extLst>
              <a:ext uri="{FF2B5EF4-FFF2-40B4-BE49-F238E27FC236}">
                <a16:creationId xmlns:a16="http://schemas.microsoft.com/office/drawing/2014/main" xmlns="" id="{49AF88BB-83C6-4164-BBC7-0CDA2ED0F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5146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i="1">
                <a:latin typeface="Monotype Corsiva" panose="03010101010201010101" pitchFamily="66" charset="0"/>
              </a:rPr>
              <a:t>l</a:t>
            </a: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xmlns="" id="{2A6A2CBB-207B-415F-AD8D-1C5FD7D051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Linked List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xmlns="" id="{ED1EE3F2-9998-4355-850D-BE301B8C3E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/>
              <a:t>Suppose </a:t>
            </a:r>
            <a:r>
              <a:rPr lang="en-US" altLang="en-US" b="1" i="1">
                <a:latin typeface="Monotype Corsiva" panose="03010101010201010101" pitchFamily="66" charset="0"/>
              </a:rPr>
              <a:t>l</a:t>
            </a:r>
            <a:r>
              <a:rPr lang="en-US" altLang="en-US"/>
              <a:t> = 2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algn="ctr"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aa  ac  ag  at  ca  cc  cg  ct  ga  gc  gg  gt  ta  tc  tg  tt</a:t>
            </a:r>
          </a:p>
          <a:p>
            <a:pPr eaLnBrk="1" hangingPunct="1">
              <a:buFontTx/>
              <a:buNone/>
            </a:pPr>
            <a:endParaRPr lang="en-US" altLang="en-US" sz="180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endParaRPr lang="en-US" altLang="en-US" sz="120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en-US"/>
              <a:t>Here we need to visit all the predecessors of a sequence before visiting the sequence itself</a:t>
            </a:r>
          </a:p>
        </p:txBody>
      </p:sp>
      <p:sp>
        <p:nvSpPr>
          <p:cNvPr id="74756" name="Oval 4">
            <a:extLst>
              <a:ext uri="{FF2B5EF4-FFF2-40B4-BE49-F238E27FC236}">
                <a16:creationId xmlns:a16="http://schemas.microsoft.com/office/drawing/2014/main" xmlns="" id="{798BC7BE-9D16-4F10-B22D-226C256846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0386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57" name="Oval 5">
            <a:extLst>
              <a:ext uri="{FF2B5EF4-FFF2-40B4-BE49-F238E27FC236}">
                <a16:creationId xmlns:a16="http://schemas.microsoft.com/office/drawing/2014/main" xmlns="" id="{1251FA5D-A86C-48F0-B34F-C25523803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0386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58" name="Oval 6">
            <a:extLst>
              <a:ext uri="{FF2B5EF4-FFF2-40B4-BE49-F238E27FC236}">
                <a16:creationId xmlns:a16="http://schemas.microsoft.com/office/drawing/2014/main" xmlns="" id="{90D35A2C-B0FF-4C52-A012-704A7A75E6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40386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59" name="Oval 7">
            <a:extLst>
              <a:ext uri="{FF2B5EF4-FFF2-40B4-BE49-F238E27FC236}">
                <a16:creationId xmlns:a16="http://schemas.microsoft.com/office/drawing/2014/main" xmlns="" id="{602F9F77-98EC-4514-AB49-D3347F2906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40386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60" name="Oval 8">
            <a:extLst>
              <a:ext uri="{FF2B5EF4-FFF2-40B4-BE49-F238E27FC236}">
                <a16:creationId xmlns:a16="http://schemas.microsoft.com/office/drawing/2014/main" xmlns="" id="{E103D085-3866-4E16-A42C-42D88982BC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0386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61" name="Oval 9">
            <a:extLst>
              <a:ext uri="{FF2B5EF4-FFF2-40B4-BE49-F238E27FC236}">
                <a16:creationId xmlns:a16="http://schemas.microsoft.com/office/drawing/2014/main" xmlns="" id="{E229AB36-A650-45BC-97CB-0965086834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0386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62" name="Oval 10">
            <a:extLst>
              <a:ext uri="{FF2B5EF4-FFF2-40B4-BE49-F238E27FC236}">
                <a16:creationId xmlns:a16="http://schemas.microsoft.com/office/drawing/2014/main" xmlns="" id="{E41E6BBC-AE47-4E30-B867-2DBB1C0285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0386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63" name="Oval 11">
            <a:extLst>
              <a:ext uri="{FF2B5EF4-FFF2-40B4-BE49-F238E27FC236}">
                <a16:creationId xmlns:a16="http://schemas.microsoft.com/office/drawing/2014/main" xmlns="" id="{ED171009-16E2-450C-978C-3F3AB16FDD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0386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64" name="Oval 12">
            <a:extLst>
              <a:ext uri="{FF2B5EF4-FFF2-40B4-BE49-F238E27FC236}">
                <a16:creationId xmlns:a16="http://schemas.microsoft.com/office/drawing/2014/main" xmlns="" id="{F4E9F313-06C4-430B-A2D7-318819E91A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0386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65" name="Oval 13">
            <a:extLst>
              <a:ext uri="{FF2B5EF4-FFF2-40B4-BE49-F238E27FC236}">
                <a16:creationId xmlns:a16="http://schemas.microsoft.com/office/drawing/2014/main" xmlns="" id="{17AC3460-553D-426A-8D9F-FDB6A98D06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0386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66" name="Oval 14">
            <a:extLst>
              <a:ext uri="{FF2B5EF4-FFF2-40B4-BE49-F238E27FC236}">
                <a16:creationId xmlns:a16="http://schemas.microsoft.com/office/drawing/2014/main" xmlns="" id="{38104CC7-3AD6-471A-A790-312E416682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0386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67" name="Oval 15">
            <a:extLst>
              <a:ext uri="{FF2B5EF4-FFF2-40B4-BE49-F238E27FC236}">
                <a16:creationId xmlns:a16="http://schemas.microsoft.com/office/drawing/2014/main" xmlns="" id="{263146EE-E506-4C99-A907-CE1E7D50ED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0386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68" name="Oval 16">
            <a:extLst>
              <a:ext uri="{FF2B5EF4-FFF2-40B4-BE49-F238E27FC236}">
                <a16:creationId xmlns:a16="http://schemas.microsoft.com/office/drawing/2014/main" xmlns="" id="{9E1FB422-E87B-4183-A598-14D6E05EE1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0386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69" name="Oval 17">
            <a:extLst>
              <a:ext uri="{FF2B5EF4-FFF2-40B4-BE49-F238E27FC236}">
                <a16:creationId xmlns:a16="http://schemas.microsoft.com/office/drawing/2014/main" xmlns="" id="{2F4C9CC2-5BCC-4B87-857F-8CE3BABA44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0386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70" name="Oval 18">
            <a:extLst>
              <a:ext uri="{FF2B5EF4-FFF2-40B4-BE49-F238E27FC236}">
                <a16:creationId xmlns:a16="http://schemas.microsoft.com/office/drawing/2014/main" xmlns="" id="{FB63E519-90B0-46DA-BCD6-D039DC6E0B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0386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71" name="Oval 19">
            <a:extLst>
              <a:ext uri="{FF2B5EF4-FFF2-40B4-BE49-F238E27FC236}">
                <a16:creationId xmlns:a16="http://schemas.microsoft.com/office/drawing/2014/main" xmlns="" id="{659ABCA1-CD3C-4636-B298-81E55AA01C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0386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72" name="AutoShape 21">
            <a:extLst>
              <a:ext uri="{FF2B5EF4-FFF2-40B4-BE49-F238E27FC236}">
                <a16:creationId xmlns:a16="http://schemas.microsoft.com/office/drawing/2014/main" xmlns="" id="{C38C9889-862F-4D63-9F81-29EC893026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810000"/>
            <a:ext cx="457200" cy="152400"/>
          </a:xfrm>
          <a:prstGeom prst="curvedDown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73" name="AutoShape 22">
            <a:extLst>
              <a:ext uri="{FF2B5EF4-FFF2-40B4-BE49-F238E27FC236}">
                <a16:creationId xmlns:a16="http://schemas.microsoft.com/office/drawing/2014/main" xmlns="" id="{C6400A19-60AD-46A0-B3E9-9FC78D249C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810000"/>
            <a:ext cx="457200" cy="152400"/>
          </a:xfrm>
          <a:prstGeom prst="curvedDown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74" name="AutoShape 23">
            <a:extLst>
              <a:ext uri="{FF2B5EF4-FFF2-40B4-BE49-F238E27FC236}">
                <a16:creationId xmlns:a16="http://schemas.microsoft.com/office/drawing/2014/main" xmlns="" id="{574177A7-AF14-410D-BD2A-380E84476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810000"/>
            <a:ext cx="457200" cy="152400"/>
          </a:xfrm>
          <a:prstGeom prst="curvedDown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75" name="AutoShape 24">
            <a:extLst>
              <a:ext uri="{FF2B5EF4-FFF2-40B4-BE49-F238E27FC236}">
                <a16:creationId xmlns:a16="http://schemas.microsoft.com/office/drawing/2014/main" xmlns="" id="{43CF029E-C451-4BFD-A36A-420A41CA36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810000"/>
            <a:ext cx="457200" cy="152400"/>
          </a:xfrm>
          <a:prstGeom prst="curvedDown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76" name="AutoShape 25">
            <a:extLst>
              <a:ext uri="{FF2B5EF4-FFF2-40B4-BE49-F238E27FC236}">
                <a16:creationId xmlns:a16="http://schemas.microsoft.com/office/drawing/2014/main" xmlns="" id="{737F3CA2-1577-4125-81D4-323BA3A49F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810000"/>
            <a:ext cx="457200" cy="152400"/>
          </a:xfrm>
          <a:prstGeom prst="curvedDown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77" name="AutoShape 26">
            <a:extLst>
              <a:ext uri="{FF2B5EF4-FFF2-40B4-BE49-F238E27FC236}">
                <a16:creationId xmlns:a16="http://schemas.microsoft.com/office/drawing/2014/main" xmlns="" id="{837B154C-3686-4046-B01A-993FFA3F2A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810000"/>
            <a:ext cx="457200" cy="152400"/>
          </a:xfrm>
          <a:prstGeom prst="curvedDown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78" name="AutoShape 27">
            <a:extLst>
              <a:ext uri="{FF2B5EF4-FFF2-40B4-BE49-F238E27FC236}">
                <a16:creationId xmlns:a16="http://schemas.microsoft.com/office/drawing/2014/main" xmlns="" id="{2AC93FB1-554C-483C-AE73-4E7F25F769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810000"/>
            <a:ext cx="457200" cy="152400"/>
          </a:xfrm>
          <a:prstGeom prst="curvedDown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79" name="AutoShape 28">
            <a:extLst>
              <a:ext uri="{FF2B5EF4-FFF2-40B4-BE49-F238E27FC236}">
                <a16:creationId xmlns:a16="http://schemas.microsoft.com/office/drawing/2014/main" xmlns="" id="{817734D8-3F9A-4030-9BAF-BCA97C1ED9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810000"/>
            <a:ext cx="457200" cy="152400"/>
          </a:xfrm>
          <a:prstGeom prst="curvedDown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80" name="AutoShape 30">
            <a:extLst>
              <a:ext uri="{FF2B5EF4-FFF2-40B4-BE49-F238E27FC236}">
                <a16:creationId xmlns:a16="http://schemas.microsoft.com/office/drawing/2014/main" xmlns="" id="{3939DBCC-0CE4-48D6-9DF6-A61CD99451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419600"/>
            <a:ext cx="457200" cy="152400"/>
          </a:xfrm>
          <a:prstGeom prst="curvedUp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81" name="AutoShape 31">
            <a:extLst>
              <a:ext uri="{FF2B5EF4-FFF2-40B4-BE49-F238E27FC236}">
                <a16:creationId xmlns:a16="http://schemas.microsoft.com/office/drawing/2014/main" xmlns="" id="{61B69438-5FC5-4CCE-9D7D-D64EB88819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419600"/>
            <a:ext cx="457200" cy="152400"/>
          </a:xfrm>
          <a:prstGeom prst="curvedUp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82" name="AutoShape 32">
            <a:extLst>
              <a:ext uri="{FF2B5EF4-FFF2-40B4-BE49-F238E27FC236}">
                <a16:creationId xmlns:a16="http://schemas.microsoft.com/office/drawing/2014/main" xmlns="" id="{03AAC7E8-C0B3-4EDA-AB19-7FC0DA2085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419600"/>
            <a:ext cx="457200" cy="152400"/>
          </a:xfrm>
          <a:prstGeom prst="curvedUp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83" name="AutoShape 33">
            <a:extLst>
              <a:ext uri="{FF2B5EF4-FFF2-40B4-BE49-F238E27FC236}">
                <a16:creationId xmlns:a16="http://schemas.microsoft.com/office/drawing/2014/main" xmlns="" id="{E852260B-A772-4486-B4F3-A64DD0B5DA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419600"/>
            <a:ext cx="457200" cy="152400"/>
          </a:xfrm>
          <a:prstGeom prst="curvedUp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84" name="AutoShape 34">
            <a:extLst>
              <a:ext uri="{FF2B5EF4-FFF2-40B4-BE49-F238E27FC236}">
                <a16:creationId xmlns:a16="http://schemas.microsoft.com/office/drawing/2014/main" xmlns="" id="{48508708-7940-4018-84C6-EB6A9BF70B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419600"/>
            <a:ext cx="457200" cy="152400"/>
          </a:xfrm>
          <a:prstGeom prst="curvedUp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85" name="AutoShape 36">
            <a:extLst>
              <a:ext uri="{FF2B5EF4-FFF2-40B4-BE49-F238E27FC236}">
                <a16:creationId xmlns:a16="http://schemas.microsoft.com/office/drawing/2014/main" xmlns="" id="{3CD19206-7557-4866-A256-288451D59E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419600"/>
            <a:ext cx="457200" cy="152400"/>
          </a:xfrm>
          <a:prstGeom prst="curvedUp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86" name="AutoShape 37">
            <a:extLst>
              <a:ext uri="{FF2B5EF4-FFF2-40B4-BE49-F238E27FC236}">
                <a16:creationId xmlns:a16="http://schemas.microsoft.com/office/drawing/2014/main" xmlns="" id="{59501DCE-7693-4DDE-88ED-9E7E8CA78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419600"/>
            <a:ext cx="457200" cy="152400"/>
          </a:xfrm>
          <a:prstGeom prst="curvedUp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87" name="AutoShape 38">
            <a:extLst>
              <a:ext uri="{FF2B5EF4-FFF2-40B4-BE49-F238E27FC236}">
                <a16:creationId xmlns:a16="http://schemas.microsoft.com/office/drawing/2014/main" xmlns="" id="{46029703-05B8-4F94-B82D-507A1BC94F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0"/>
            <a:ext cx="838200" cy="914400"/>
          </a:xfrm>
          <a:prstGeom prst="downArrowCallout">
            <a:avLst>
              <a:gd name="adj1" fmla="val 25000"/>
              <a:gd name="adj2" fmla="val 26704"/>
              <a:gd name="adj3" fmla="val 18182"/>
              <a:gd name="adj4" fmla="val 50296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88" name="Text Box 39">
            <a:extLst>
              <a:ext uri="{FF2B5EF4-FFF2-40B4-BE49-F238E27FC236}">
                <a16:creationId xmlns:a16="http://schemas.microsoft.com/office/drawing/2014/main" xmlns="" id="{29969E2B-37EA-4BD8-A2B1-7144BF927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8000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Start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5F8CE699-8067-4D96-AAEC-32CD50E145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Where is the Motif??? </a:t>
            </a:r>
            <a:endParaRPr lang="en-US" altLang="en-US">
              <a:latin typeface="_DEFAULT_ASCII" pitchFamily="2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D3EB1A57-12E5-4090-A430-7FB014BEDB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1200" b="1">
                <a:latin typeface="Lucida Console" panose="020B0609040504020204" pitchFamily="49" charset="0"/>
              </a:rPr>
              <a:t>atgaccgggatactgatagaagaaaggttgggggcgtacacattagataaacgtatgaagtacgttagactcggcgccgccg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acccctattttttgagcagatttagtgacctggaaaaaaaatttgagtacaaaacttttccgaatacaataaaacggcggga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tgagtatccctgggatgacttaaaataatggagtggtgctctcccgatttttgaatatgtaggatcattcgccagggtccga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gctgagaattggatgcaaaaaaagggattgtccacgcaatcgcgaaccaacgcggacccaaaggcaagaccgataaaggaga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tcccttttgcggtaatgtgccgggaggctggttacgtagggaagccctaacggacttaatataataaaggaagggcttatag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gtcaatcatgttcttgtgaatggatttaacaataagggctgggaccgcttggcgcacccaaattcagtgtgggcgagcgcaa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cggttttggcccttgttagaggcccccgtataaacaaggagggccaattatgagagagctaatctatcgcgtgcgtgttcat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aacttgagttaaaaaatagggagccctggggcacatacaagaggagtcttccttatcagttaatgctgtatgacactatgta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ttggcccattggctaaaagcccaacttgacaaatggaagatagaatccttgcatactaaaaaggagcggaccgaaagggaag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ctggtgagcaacgacagattcttacgtgcattagctcgcttccggggatctaatagcacgaagcttactaaaaaggagcgga</a:t>
            </a:r>
            <a:endParaRPr lang="en-US" altLang="en-US" sz="1200">
              <a:latin typeface="_DEFAULT_ASCII" pitchFamily="2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xmlns="" id="{8E37823A-07BB-48BF-BF5E-209C110A4E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Linked List (cont’d)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xmlns="" id="{696B2B93-66E3-40E7-928E-8AC6646031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 sz="2400"/>
              <a:t>Linked list is not the most efficient data structure for motif finding </a:t>
            </a:r>
          </a:p>
          <a:p>
            <a:pPr eaLnBrk="1" hangingPunct="1"/>
            <a:r>
              <a:rPr lang="en-US" altLang="en-US" sz="2400"/>
              <a:t>Let’s try grouping the sequences by their prefixes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    </a:t>
            </a:r>
          </a:p>
          <a:p>
            <a:pPr eaLnBrk="1" hangingPunct="1">
              <a:buFontTx/>
              <a:buNone/>
            </a:pPr>
            <a:endParaRPr lang="en-US" altLang="en-US" sz="1600">
              <a:latin typeface="Courier New" panose="02070309020205020404" pitchFamily="49" charset="0"/>
            </a:endParaRPr>
          </a:p>
          <a:p>
            <a:pPr eaLnBrk="1" hangingPunct="1"/>
            <a:endParaRPr lang="en-US" altLang="en-US"/>
          </a:p>
          <a:p>
            <a:pPr algn="ctr"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aa  ac  ag  at  ca  cc  cg  ct  ga  gc  gg  gt  ta  tc  tg  tt</a:t>
            </a:r>
          </a:p>
          <a:p>
            <a:pPr eaLnBrk="1" hangingPunct="1">
              <a:buFontTx/>
              <a:buNone/>
            </a:pPr>
            <a:endParaRPr lang="en-US" altLang="en-US" sz="180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endParaRPr lang="en-US" altLang="en-US" sz="1200">
              <a:latin typeface="Courier New" panose="02070309020205020404" pitchFamily="49" charset="0"/>
            </a:endParaRPr>
          </a:p>
        </p:txBody>
      </p:sp>
      <p:sp>
        <p:nvSpPr>
          <p:cNvPr id="75780" name="Oval 4">
            <a:extLst>
              <a:ext uri="{FF2B5EF4-FFF2-40B4-BE49-F238E27FC236}">
                <a16:creationId xmlns:a16="http://schemas.microsoft.com/office/drawing/2014/main" xmlns="" id="{90B8992D-AC9D-40D6-AA4A-71BE143AE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81" name="Oval 5">
            <a:extLst>
              <a:ext uri="{FF2B5EF4-FFF2-40B4-BE49-F238E27FC236}">
                <a16:creationId xmlns:a16="http://schemas.microsoft.com/office/drawing/2014/main" xmlns="" id="{110A2466-1A06-401C-B990-BE9B721F2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82" name="Oval 6">
            <a:extLst>
              <a:ext uri="{FF2B5EF4-FFF2-40B4-BE49-F238E27FC236}">
                <a16:creationId xmlns:a16="http://schemas.microsoft.com/office/drawing/2014/main" xmlns="" id="{D1E57FA1-A182-41CB-9E5F-F70CE32CA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83" name="Oval 7">
            <a:extLst>
              <a:ext uri="{FF2B5EF4-FFF2-40B4-BE49-F238E27FC236}">
                <a16:creationId xmlns:a16="http://schemas.microsoft.com/office/drawing/2014/main" xmlns="" id="{514269CF-C003-4314-AA8F-682638AC1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84" name="Oval 8">
            <a:extLst>
              <a:ext uri="{FF2B5EF4-FFF2-40B4-BE49-F238E27FC236}">
                <a16:creationId xmlns:a16="http://schemas.microsoft.com/office/drawing/2014/main" xmlns="" id="{73C91B7D-2F50-40C8-B180-326A84EE9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85" name="Oval 9">
            <a:extLst>
              <a:ext uri="{FF2B5EF4-FFF2-40B4-BE49-F238E27FC236}">
                <a16:creationId xmlns:a16="http://schemas.microsoft.com/office/drawing/2014/main" xmlns="" id="{7EACF378-B650-47D9-91CA-7AD9407B5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86" name="Oval 10">
            <a:extLst>
              <a:ext uri="{FF2B5EF4-FFF2-40B4-BE49-F238E27FC236}">
                <a16:creationId xmlns:a16="http://schemas.microsoft.com/office/drawing/2014/main" xmlns="" id="{0D757546-A7AE-49B2-A6CF-677A035BE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87" name="Oval 11">
            <a:extLst>
              <a:ext uri="{FF2B5EF4-FFF2-40B4-BE49-F238E27FC236}">
                <a16:creationId xmlns:a16="http://schemas.microsoft.com/office/drawing/2014/main" xmlns="" id="{33C54265-B273-4F59-B7FA-7A5AEAD27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88" name="Oval 12">
            <a:extLst>
              <a:ext uri="{FF2B5EF4-FFF2-40B4-BE49-F238E27FC236}">
                <a16:creationId xmlns:a16="http://schemas.microsoft.com/office/drawing/2014/main" xmlns="" id="{F1544FD3-CB08-48F0-BA41-0EEE71DE1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89" name="Oval 13">
            <a:extLst>
              <a:ext uri="{FF2B5EF4-FFF2-40B4-BE49-F238E27FC236}">
                <a16:creationId xmlns:a16="http://schemas.microsoft.com/office/drawing/2014/main" xmlns="" id="{8009A89A-6EB0-48AB-82B5-1ED997213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90" name="Oval 14">
            <a:extLst>
              <a:ext uri="{FF2B5EF4-FFF2-40B4-BE49-F238E27FC236}">
                <a16:creationId xmlns:a16="http://schemas.microsoft.com/office/drawing/2014/main" xmlns="" id="{3551B486-176F-4296-A3A6-711EB9226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91" name="Oval 15">
            <a:extLst>
              <a:ext uri="{FF2B5EF4-FFF2-40B4-BE49-F238E27FC236}">
                <a16:creationId xmlns:a16="http://schemas.microsoft.com/office/drawing/2014/main" xmlns="" id="{07E60571-0734-4A8B-9709-326054E95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92" name="Oval 16">
            <a:extLst>
              <a:ext uri="{FF2B5EF4-FFF2-40B4-BE49-F238E27FC236}">
                <a16:creationId xmlns:a16="http://schemas.microsoft.com/office/drawing/2014/main" xmlns="" id="{8BB5F15E-2110-430E-BE5E-61135311B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93" name="Oval 17">
            <a:extLst>
              <a:ext uri="{FF2B5EF4-FFF2-40B4-BE49-F238E27FC236}">
                <a16:creationId xmlns:a16="http://schemas.microsoft.com/office/drawing/2014/main" xmlns="" id="{FE89070D-9487-4728-8198-945F2CA3C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94" name="Oval 18">
            <a:extLst>
              <a:ext uri="{FF2B5EF4-FFF2-40B4-BE49-F238E27FC236}">
                <a16:creationId xmlns:a16="http://schemas.microsoft.com/office/drawing/2014/main" xmlns="" id="{E9289204-A0BB-4494-8379-40F4CAEA2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95" name="Oval 19">
            <a:extLst>
              <a:ext uri="{FF2B5EF4-FFF2-40B4-BE49-F238E27FC236}">
                <a16:creationId xmlns:a16="http://schemas.microsoft.com/office/drawing/2014/main" xmlns="" id="{488C234E-86EA-4386-857A-6CD082CAB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xmlns="" id="{E63F4581-D2DB-4E49-A86D-9FF1FA1DB6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Search Tree (for the Median String Problem)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xmlns="" id="{32533AD6-FE3E-4E45-AECD-1B2CFA67E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30725"/>
          </a:xfrm>
        </p:spPr>
        <p:txBody>
          <a:bodyPr/>
          <a:lstStyle/>
          <a:p>
            <a:pPr eaLnBrk="1" hangingPunct="1"/>
            <a:endParaRPr lang="en-US" altLang="en-US" sz="2700"/>
          </a:p>
          <a:p>
            <a:pPr eaLnBrk="1" hangingPunct="1"/>
            <a:endParaRPr lang="en-US" altLang="en-US" sz="2700"/>
          </a:p>
          <a:p>
            <a:pPr eaLnBrk="1" hangingPunct="1"/>
            <a:endParaRPr lang="en-US" altLang="en-US" sz="3400"/>
          </a:p>
          <a:p>
            <a:pPr eaLnBrk="1" hangingPunct="1"/>
            <a:endParaRPr lang="en-US" altLang="en-US" sz="3400"/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     a-              c-              g-             t-</a:t>
            </a:r>
          </a:p>
          <a:p>
            <a:pPr eaLnBrk="1" hangingPunct="1">
              <a:buFontTx/>
              <a:buNone/>
            </a:pPr>
            <a:endParaRPr lang="en-US" altLang="en-US" sz="1800">
              <a:latin typeface="Courier New" panose="02070309020205020404" pitchFamily="49" charset="0"/>
            </a:endParaRPr>
          </a:p>
          <a:p>
            <a:pPr eaLnBrk="1" hangingPunct="1"/>
            <a:endParaRPr lang="en-US" altLang="en-US" sz="3400"/>
          </a:p>
          <a:p>
            <a:pPr algn="ctr"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aa  ac  ag  at  ca  cc  cg  ct  ga  gc  gg  gt  ta  tc  tg  tt</a:t>
            </a:r>
          </a:p>
          <a:p>
            <a:pPr eaLnBrk="1" hangingPunct="1">
              <a:buFontTx/>
              <a:buNone/>
            </a:pPr>
            <a:endParaRPr lang="en-US" altLang="en-US" sz="160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endParaRPr lang="en-US" altLang="en-US" sz="1400">
              <a:latin typeface="Courier New" panose="02070309020205020404" pitchFamily="49" charset="0"/>
            </a:endParaRPr>
          </a:p>
        </p:txBody>
      </p:sp>
      <p:sp>
        <p:nvSpPr>
          <p:cNvPr id="76804" name="Oval 4">
            <a:extLst>
              <a:ext uri="{FF2B5EF4-FFF2-40B4-BE49-F238E27FC236}">
                <a16:creationId xmlns:a16="http://schemas.microsoft.com/office/drawing/2014/main" xmlns="" id="{1F6BD68C-DC03-4892-83A2-14C28329A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05" name="Oval 5">
            <a:extLst>
              <a:ext uri="{FF2B5EF4-FFF2-40B4-BE49-F238E27FC236}">
                <a16:creationId xmlns:a16="http://schemas.microsoft.com/office/drawing/2014/main" xmlns="" id="{C2F3C43F-6D00-4278-8F30-538D3E5D8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06" name="Oval 6">
            <a:extLst>
              <a:ext uri="{FF2B5EF4-FFF2-40B4-BE49-F238E27FC236}">
                <a16:creationId xmlns:a16="http://schemas.microsoft.com/office/drawing/2014/main" xmlns="" id="{A6EBFCD7-DD76-43BA-968B-0A2B28A8F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07" name="Oval 7">
            <a:extLst>
              <a:ext uri="{FF2B5EF4-FFF2-40B4-BE49-F238E27FC236}">
                <a16:creationId xmlns:a16="http://schemas.microsoft.com/office/drawing/2014/main" xmlns="" id="{1768C7E6-C057-414C-B374-FB4AD120B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08" name="Oval 8">
            <a:extLst>
              <a:ext uri="{FF2B5EF4-FFF2-40B4-BE49-F238E27FC236}">
                <a16:creationId xmlns:a16="http://schemas.microsoft.com/office/drawing/2014/main" xmlns="" id="{42AD35CF-C280-4D2A-9826-D265833C8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09" name="Oval 9">
            <a:extLst>
              <a:ext uri="{FF2B5EF4-FFF2-40B4-BE49-F238E27FC236}">
                <a16:creationId xmlns:a16="http://schemas.microsoft.com/office/drawing/2014/main" xmlns="" id="{53591325-A1F4-44C4-B8E2-70DE34D4F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0" name="Oval 10">
            <a:extLst>
              <a:ext uri="{FF2B5EF4-FFF2-40B4-BE49-F238E27FC236}">
                <a16:creationId xmlns:a16="http://schemas.microsoft.com/office/drawing/2014/main" xmlns="" id="{9E6B750E-EC8E-4F0A-BA0F-FDFBA3319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1" name="Oval 11">
            <a:extLst>
              <a:ext uri="{FF2B5EF4-FFF2-40B4-BE49-F238E27FC236}">
                <a16:creationId xmlns:a16="http://schemas.microsoft.com/office/drawing/2014/main" xmlns="" id="{49701C7F-7812-450E-A1E3-713F02B42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2" name="Oval 12">
            <a:extLst>
              <a:ext uri="{FF2B5EF4-FFF2-40B4-BE49-F238E27FC236}">
                <a16:creationId xmlns:a16="http://schemas.microsoft.com/office/drawing/2014/main" xmlns="" id="{804C6F93-84E5-4BF1-87A6-99653C32D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3" name="Oval 13">
            <a:extLst>
              <a:ext uri="{FF2B5EF4-FFF2-40B4-BE49-F238E27FC236}">
                <a16:creationId xmlns:a16="http://schemas.microsoft.com/office/drawing/2014/main" xmlns="" id="{9CA55D8E-E9CC-4E00-A436-EB512F26C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4" name="Oval 14">
            <a:extLst>
              <a:ext uri="{FF2B5EF4-FFF2-40B4-BE49-F238E27FC236}">
                <a16:creationId xmlns:a16="http://schemas.microsoft.com/office/drawing/2014/main" xmlns="" id="{755908A8-60F4-458A-A9B8-DF5BB53B2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5" name="Oval 15">
            <a:extLst>
              <a:ext uri="{FF2B5EF4-FFF2-40B4-BE49-F238E27FC236}">
                <a16:creationId xmlns:a16="http://schemas.microsoft.com/office/drawing/2014/main" xmlns="" id="{3228C163-DC79-4000-9733-4A09621DA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6" name="Oval 16">
            <a:extLst>
              <a:ext uri="{FF2B5EF4-FFF2-40B4-BE49-F238E27FC236}">
                <a16:creationId xmlns:a16="http://schemas.microsoft.com/office/drawing/2014/main" xmlns="" id="{1900CA78-C09A-4CF4-9E59-5963B903D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7" name="Oval 17">
            <a:extLst>
              <a:ext uri="{FF2B5EF4-FFF2-40B4-BE49-F238E27FC236}">
                <a16:creationId xmlns:a16="http://schemas.microsoft.com/office/drawing/2014/main" xmlns="" id="{E4725E50-599B-4A6B-830A-DAB4539FB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8" name="Oval 18">
            <a:extLst>
              <a:ext uri="{FF2B5EF4-FFF2-40B4-BE49-F238E27FC236}">
                <a16:creationId xmlns:a16="http://schemas.microsoft.com/office/drawing/2014/main" xmlns="" id="{211658F8-2CA7-4329-8CB2-54B03EFDB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9" name="Oval 19">
            <a:extLst>
              <a:ext uri="{FF2B5EF4-FFF2-40B4-BE49-F238E27FC236}">
                <a16:creationId xmlns:a16="http://schemas.microsoft.com/office/drawing/2014/main" xmlns="" id="{C3706007-1D22-4FFE-9854-26D134521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20" name="Oval 20">
            <a:extLst>
              <a:ext uri="{FF2B5EF4-FFF2-40B4-BE49-F238E27FC236}">
                <a16:creationId xmlns:a16="http://schemas.microsoft.com/office/drawing/2014/main" xmlns="" id="{B9C50DA4-4C22-44FB-AEBD-43DBDBEED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191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21" name="Oval 21">
            <a:extLst>
              <a:ext uri="{FF2B5EF4-FFF2-40B4-BE49-F238E27FC236}">
                <a16:creationId xmlns:a16="http://schemas.microsoft.com/office/drawing/2014/main" xmlns="" id="{8034A188-EC71-452C-BED8-2FB4A7346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91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22" name="Oval 22">
            <a:extLst>
              <a:ext uri="{FF2B5EF4-FFF2-40B4-BE49-F238E27FC236}">
                <a16:creationId xmlns:a16="http://schemas.microsoft.com/office/drawing/2014/main" xmlns="" id="{EDB2E0F4-A32E-4CED-9B21-B206C58E2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191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23" name="Oval 23">
            <a:extLst>
              <a:ext uri="{FF2B5EF4-FFF2-40B4-BE49-F238E27FC236}">
                <a16:creationId xmlns:a16="http://schemas.microsoft.com/office/drawing/2014/main" xmlns="" id="{B0E092AE-7A4E-4B95-BB67-B247A6149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191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24" name="Line 24">
            <a:extLst>
              <a:ext uri="{FF2B5EF4-FFF2-40B4-BE49-F238E27FC236}">
                <a16:creationId xmlns:a16="http://schemas.microsoft.com/office/drawing/2014/main" xmlns="" id="{7E1DE3ED-6086-4A1F-8820-BE2CEEB5A7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5" name="Line 25">
            <a:extLst>
              <a:ext uri="{FF2B5EF4-FFF2-40B4-BE49-F238E27FC236}">
                <a16:creationId xmlns:a16="http://schemas.microsoft.com/office/drawing/2014/main" xmlns="" id="{5448166D-BB7C-44F4-8186-B32BCE028B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71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6" name="Line 26">
            <a:extLst>
              <a:ext uri="{FF2B5EF4-FFF2-40B4-BE49-F238E27FC236}">
                <a16:creationId xmlns:a16="http://schemas.microsoft.com/office/drawing/2014/main" xmlns="" id="{F4C543EE-6688-485A-9C0A-589AA624051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7" name="Line 27">
            <a:extLst>
              <a:ext uri="{FF2B5EF4-FFF2-40B4-BE49-F238E27FC236}">
                <a16:creationId xmlns:a16="http://schemas.microsoft.com/office/drawing/2014/main" xmlns="" id="{6087D710-5CB1-43C3-A66B-CABAE4A490B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8" name="Line 33">
            <a:extLst>
              <a:ext uri="{FF2B5EF4-FFF2-40B4-BE49-F238E27FC236}">
                <a16:creationId xmlns:a16="http://schemas.microsoft.com/office/drawing/2014/main" xmlns="" id="{2738FE0A-D5BB-4983-9709-641290FEBB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9" name="Line 34">
            <a:extLst>
              <a:ext uri="{FF2B5EF4-FFF2-40B4-BE49-F238E27FC236}">
                <a16:creationId xmlns:a16="http://schemas.microsoft.com/office/drawing/2014/main" xmlns="" id="{D2A9D028-20BF-4BEE-842A-46096B5E36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30" name="Line 35">
            <a:extLst>
              <a:ext uri="{FF2B5EF4-FFF2-40B4-BE49-F238E27FC236}">
                <a16:creationId xmlns:a16="http://schemas.microsoft.com/office/drawing/2014/main" xmlns="" id="{0F2D5247-8D80-40E4-8604-C90F026C336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31" name="Line 36">
            <a:extLst>
              <a:ext uri="{FF2B5EF4-FFF2-40B4-BE49-F238E27FC236}">
                <a16:creationId xmlns:a16="http://schemas.microsoft.com/office/drawing/2014/main" xmlns="" id="{BD92DBE1-7DF3-4666-8511-6D85F9F6FC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32" name="Line 37">
            <a:extLst>
              <a:ext uri="{FF2B5EF4-FFF2-40B4-BE49-F238E27FC236}">
                <a16:creationId xmlns:a16="http://schemas.microsoft.com/office/drawing/2014/main" xmlns="" id="{732EB616-BFFB-4F0A-97FD-87AEE1E8E0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33" name="Line 38">
            <a:extLst>
              <a:ext uri="{FF2B5EF4-FFF2-40B4-BE49-F238E27FC236}">
                <a16:creationId xmlns:a16="http://schemas.microsoft.com/office/drawing/2014/main" xmlns="" id="{BA60A240-0C00-4632-A2E5-F75B35DA65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34" name="Line 39">
            <a:extLst>
              <a:ext uri="{FF2B5EF4-FFF2-40B4-BE49-F238E27FC236}">
                <a16:creationId xmlns:a16="http://schemas.microsoft.com/office/drawing/2014/main" xmlns="" id="{25298EEA-5681-41F7-AFA4-18F793059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35" name="Line 40">
            <a:extLst>
              <a:ext uri="{FF2B5EF4-FFF2-40B4-BE49-F238E27FC236}">
                <a16:creationId xmlns:a16="http://schemas.microsoft.com/office/drawing/2014/main" xmlns="" id="{A05F0B42-1D8B-4524-AD0B-99CF4EA5F51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36" name="Line 41">
            <a:extLst>
              <a:ext uri="{FF2B5EF4-FFF2-40B4-BE49-F238E27FC236}">
                <a16:creationId xmlns:a16="http://schemas.microsoft.com/office/drawing/2014/main" xmlns="" id="{5D2BDD94-9D15-4FC5-BA15-08B0B0D587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56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37" name="Line 42">
            <a:extLst>
              <a:ext uri="{FF2B5EF4-FFF2-40B4-BE49-F238E27FC236}">
                <a16:creationId xmlns:a16="http://schemas.microsoft.com/office/drawing/2014/main" xmlns="" id="{D5226550-D8ED-41BD-B56C-DD469D8F59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38" name="Line 43">
            <a:extLst>
              <a:ext uri="{FF2B5EF4-FFF2-40B4-BE49-F238E27FC236}">
                <a16:creationId xmlns:a16="http://schemas.microsoft.com/office/drawing/2014/main" xmlns="" id="{83D8F27A-A011-48BB-BC26-15D1D596515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39" name="Line 44">
            <a:extLst>
              <a:ext uri="{FF2B5EF4-FFF2-40B4-BE49-F238E27FC236}">
                <a16:creationId xmlns:a16="http://schemas.microsoft.com/office/drawing/2014/main" xmlns="" id="{F970C15B-8608-4C38-8ABB-D2A0D2F96C0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40" name="Text Box 45">
            <a:extLst>
              <a:ext uri="{FF2B5EF4-FFF2-40B4-BE49-F238E27FC236}">
                <a16:creationId xmlns:a16="http://schemas.microsoft.com/office/drawing/2014/main" xmlns="" id="{45802362-EFF2-4096-9CDF-963D23FE3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81940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urier New" panose="02070309020205020404" pitchFamily="49" charset="0"/>
              </a:rPr>
              <a:t>--</a:t>
            </a:r>
          </a:p>
        </p:txBody>
      </p:sp>
      <p:sp>
        <p:nvSpPr>
          <p:cNvPr id="76841" name="Oval 46">
            <a:extLst>
              <a:ext uri="{FF2B5EF4-FFF2-40B4-BE49-F238E27FC236}">
                <a16:creationId xmlns:a16="http://schemas.microsoft.com/office/drawing/2014/main" xmlns="" id="{75162B96-565B-4050-8825-8F61DC68D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8194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42" name="Line 47">
            <a:extLst>
              <a:ext uri="{FF2B5EF4-FFF2-40B4-BE49-F238E27FC236}">
                <a16:creationId xmlns:a16="http://schemas.microsoft.com/office/drawing/2014/main" xmlns="" id="{FB02144A-9B79-48B8-98EA-149D6BB83A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6400" y="3048000"/>
            <a:ext cx="2743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43" name="Line 48">
            <a:extLst>
              <a:ext uri="{FF2B5EF4-FFF2-40B4-BE49-F238E27FC236}">
                <a16:creationId xmlns:a16="http://schemas.microsoft.com/office/drawing/2014/main" xmlns="" id="{5EF7E3BE-BA07-4960-B0F4-B56AB2FF79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312420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44" name="Line 49">
            <a:extLst>
              <a:ext uri="{FF2B5EF4-FFF2-40B4-BE49-F238E27FC236}">
                <a16:creationId xmlns:a16="http://schemas.microsoft.com/office/drawing/2014/main" xmlns="" id="{0D818971-344B-46F2-B9BE-4A6536E126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312420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45" name="Line 50">
            <a:extLst>
              <a:ext uri="{FF2B5EF4-FFF2-40B4-BE49-F238E27FC236}">
                <a16:creationId xmlns:a16="http://schemas.microsoft.com/office/drawing/2014/main" xmlns="" id="{F9EE3352-57E3-4C84-BBAA-2744CE1D6D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048000"/>
            <a:ext cx="2514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46" name="Text Box 51">
            <a:extLst>
              <a:ext uri="{FF2B5EF4-FFF2-40B4-BE49-F238E27FC236}">
                <a16:creationId xmlns:a16="http://schemas.microsoft.com/office/drawing/2014/main" xmlns="" id="{67FB8A8E-15FE-4D36-AD67-AEDA3FE7D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286000"/>
            <a:ext cx="1082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root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xmlns="" id="{BC731616-0615-403F-977B-08B32930C2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Analyzing the Search Tree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xmlns="" id="{9C830DF9-D31E-4072-938B-6D49B4E9A6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77200" cy="4530725"/>
          </a:xfrm>
        </p:spPr>
        <p:txBody>
          <a:bodyPr/>
          <a:lstStyle/>
          <a:p>
            <a:pPr eaLnBrk="1" hangingPunct="1"/>
            <a:r>
              <a:rPr lang="en-US" altLang="en-US"/>
              <a:t>Characteristics of a search (solution) tree:</a:t>
            </a:r>
          </a:p>
          <a:p>
            <a:pPr lvl="1" eaLnBrk="1" hangingPunct="1"/>
            <a:r>
              <a:rPr lang="en-US" altLang="en-US" sz="3000"/>
              <a:t>The (full) sequences are stored on its leaves</a:t>
            </a:r>
          </a:p>
          <a:p>
            <a:pPr lvl="1" eaLnBrk="1" hangingPunct="1"/>
            <a:r>
              <a:rPr lang="en-US" altLang="en-US" sz="3000"/>
              <a:t>The parent sequence is a prefix of the sequences at its children</a:t>
            </a:r>
          </a:p>
          <a:p>
            <a:pPr eaLnBrk="1" hangingPunct="1"/>
            <a:r>
              <a:rPr lang="en-US" altLang="en-US"/>
              <a:t>How can we move through the tree?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xmlns="" id="{EA75882F-B67A-4CDE-B89D-5FCDB6BA52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884238"/>
          </a:xfrm>
        </p:spPr>
        <p:txBody>
          <a:bodyPr/>
          <a:lstStyle/>
          <a:p>
            <a:pPr eaLnBrk="1" hangingPunct="1"/>
            <a:r>
              <a:rPr lang="en-US" altLang="en-US"/>
              <a:t>Moving through the Search Tree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xmlns="" id="{0EF90852-8BEA-4F66-AAE6-D66B70F9C5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Four general moves in a search tree that we are about to consider:</a:t>
            </a:r>
          </a:p>
          <a:p>
            <a:pPr lvl="1" eaLnBrk="1" hangingPunct="1"/>
            <a:r>
              <a:rPr lang="en-US" altLang="en-US" sz="3000"/>
              <a:t>Visit the next leaf (from left to right)</a:t>
            </a:r>
          </a:p>
          <a:p>
            <a:pPr lvl="1" eaLnBrk="1" hangingPunct="1"/>
            <a:r>
              <a:rPr lang="en-US" altLang="en-US" sz="3000"/>
              <a:t>Visit all the leaves</a:t>
            </a:r>
          </a:p>
          <a:p>
            <a:pPr lvl="1" eaLnBrk="1" hangingPunct="1"/>
            <a:r>
              <a:rPr lang="en-US" altLang="en-US" sz="3000"/>
              <a:t>Visit the next node (in DFS)</a:t>
            </a:r>
          </a:p>
          <a:p>
            <a:pPr lvl="1" eaLnBrk="1" hangingPunct="1"/>
            <a:r>
              <a:rPr lang="en-US" altLang="en-US" sz="3000"/>
              <a:t>Bypass the children of a node (</a:t>
            </a:r>
            <a:r>
              <a:rPr lang="en-US" altLang="en-US" sz="3000" i="1"/>
              <a:t>i.e.,</a:t>
            </a:r>
            <a:r>
              <a:rPr lang="en-US" altLang="en-US" sz="3000"/>
              <a:t> pruning)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xmlns="" id="{67ABB7C4-41E0-494F-9374-14568FB97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Visit the Next Leaf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xmlns="" id="{29A1C472-E07B-408A-AB0F-164891CA1D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229600" cy="4530725"/>
          </a:xfrm>
        </p:spPr>
        <p:txBody>
          <a:bodyPr/>
          <a:lstStyle/>
          <a:p>
            <a:pPr marL="571500" indent="-571500" eaLnBrk="1" hangingPunct="1">
              <a:lnSpc>
                <a:spcPct val="80000"/>
              </a:lnSpc>
              <a:buFontTx/>
              <a:buNone/>
            </a:pPr>
            <a:endParaRPr lang="en-US" altLang="en-US" sz="2600">
              <a:latin typeface="Lucida Sans Unicode" panose="020B0602030504020204" pitchFamily="34" charset="0"/>
            </a:endParaRPr>
          </a:p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600" u="sng">
                <a:latin typeface="Lucida Sans Unicode" panose="020B0602030504020204" pitchFamily="34" charset="0"/>
              </a:rPr>
              <a:t>NextLeaf( </a:t>
            </a:r>
            <a:r>
              <a:rPr lang="en-US" altLang="en-US" sz="2600" b="1" u="sng">
                <a:latin typeface="Lucida Sans Unicode" panose="020B0602030504020204" pitchFamily="34" charset="0"/>
              </a:rPr>
              <a:t>a</a:t>
            </a:r>
            <a:r>
              <a:rPr lang="en-US" altLang="en-US" sz="2600" u="sng">
                <a:latin typeface="Lucida Sans Unicode" panose="020B0602030504020204" pitchFamily="34" charset="0"/>
              </a:rPr>
              <a:t>,</a:t>
            </a:r>
            <a:r>
              <a:rPr lang="en-US" altLang="en-US" sz="2600" i="1" u="sng">
                <a:latin typeface="Lucida Sans Unicode" panose="020B0602030504020204" pitchFamily="34" charset="0"/>
              </a:rPr>
              <a:t>L</a:t>
            </a:r>
            <a:r>
              <a:rPr lang="en-US" altLang="en-US" sz="2600" u="sng">
                <a:latin typeface="Lucida Sans Unicode" panose="020B0602030504020204" pitchFamily="34" charset="0"/>
              </a:rPr>
              <a:t>, </a:t>
            </a:r>
            <a:r>
              <a:rPr lang="en-US" altLang="en-US" sz="2600" b="1" i="1" u="sng">
                <a:latin typeface="Lucida Sans Unicode" panose="020B0602030504020204" pitchFamily="34" charset="0"/>
              </a:rPr>
              <a:t>k </a:t>
            </a:r>
            <a:r>
              <a:rPr lang="en-US" altLang="en-US" sz="2600" u="sng">
                <a:latin typeface="Lucida Sans Unicode" panose="020B0602030504020204" pitchFamily="34" charset="0"/>
              </a:rPr>
              <a:t>)</a:t>
            </a:r>
            <a:r>
              <a:rPr lang="en-US" altLang="en-US" sz="2600">
                <a:latin typeface="Lucida Sans Unicode" panose="020B0602030504020204" pitchFamily="34" charset="0"/>
              </a:rPr>
              <a:t>       // </a:t>
            </a:r>
            <a:r>
              <a:rPr lang="en-US" altLang="en-US" sz="2600" b="1">
                <a:latin typeface="Lucida Sans Unicode" panose="020B0602030504020204" pitchFamily="34" charset="0"/>
              </a:rPr>
              <a:t>a </a:t>
            </a:r>
            <a:r>
              <a:rPr lang="en-US" altLang="en-US" sz="2600">
                <a:latin typeface="Lucida Sans Unicode" panose="020B0602030504020204" pitchFamily="34" charset="0"/>
              </a:rPr>
              <a:t>: the array of digits</a:t>
            </a:r>
          </a:p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600" b="1">
                <a:latin typeface="Lucida Sans Unicode" panose="020B0602030504020204" pitchFamily="34" charset="0"/>
              </a:rPr>
              <a:t>for</a:t>
            </a:r>
            <a:r>
              <a:rPr lang="en-US" altLang="en-US" sz="2600">
                <a:latin typeface="Lucida Sans Unicode" panose="020B0602030504020204" pitchFamily="34" charset="0"/>
              </a:rPr>
              <a:t> </a:t>
            </a:r>
            <a:r>
              <a:rPr lang="en-US" altLang="en-US" sz="2600" b="1" i="1">
                <a:latin typeface="Lucida Sans Unicode" panose="020B0602030504020204" pitchFamily="34" charset="0"/>
              </a:rPr>
              <a:t>i</a:t>
            </a:r>
            <a:r>
              <a:rPr lang="en-US" altLang="en-US" sz="2600">
                <a:latin typeface="Lucida Sans Unicode" panose="020B0602030504020204" pitchFamily="34" charset="0"/>
              </a:rPr>
              <a:t> </a:t>
            </a:r>
            <a:r>
              <a:rPr lang="en-US" altLang="en-US" sz="2400">
                <a:latin typeface="Lucida Sans Unicode" panose="020B060203050402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2600">
                <a:latin typeface="Lucida Sans Unicode" panose="020B0602030504020204" pitchFamily="34" charset="0"/>
              </a:rPr>
              <a:t> </a:t>
            </a:r>
            <a:r>
              <a:rPr lang="en-US" altLang="en-US" sz="2600" i="1">
                <a:latin typeface="Lucida Sans Unicode" panose="020B0602030504020204" pitchFamily="34" charset="0"/>
              </a:rPr>
              <a:t>L</a:t>
            </a:r>
            <a:r>
              <a:rPr lang="en-US" altLang="en-US" sz="2600">
                <a:latin typeface="Lucida Sans Unicode" panose="020B0602030504020204" pitchFamily="34" charset="0"/>
              </a:rPr>
              <a:t> to 1             //</a:t>
            </a:r>
            <a:r>
              <a:rPr lang="en-US" altLang="en-US" sz="2600" b="1">
                <a:latin typeface="Monotype Corsiva" panose="03010101010201010101" pitchFamily="66" charset="0"/>
              </a:rPr>
              <a:t> </a:t>
            </a:r>
            <a:r>
              <a:rPr lang="en-US" altLang="en-US" sz="2600" i="1">
                <a:latin typeface="Lucida Sans Unicode" panose="020B0602030504020204" pitchFamily="34" charset="0"/>
              </a:rPr>
              <a:t>L</a:t>
            </a:r>
            <a:r>
              <a:rPr lang="en-US" altLang="en-US" sz="2600">
                <a:latin typeface="Lucida Sans Unicode" panose="020B0602030504020204" pitchFamily="34" charset="0"/>
              </a:rPr>
              <a:t>: length of the array</a:t>
            </a:r>
          </a:p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600">
                <a:latin typeface="Lucida Sans Unicode" panose="020B0602030504020204" pitchFamily="34" charset="0"/>
              </a:rPr>
              <a:t>    </a:t>
            </a:r>
            <a:r>
              <a:rPr lang="en-US" altLang="en-US" sz="2600" b="1">
                <a:latin typeface="Lucida Sans Unicode" panose="020B0602030504020204" pitchFamily="34" charset="0"/>
              </a:rPr>
              <a:t>if</a:t>
            </a:r>
            <a:r>
              <a:rPr lang="en-US" altLang="en-US" sz="2600">
                <a:latin typeface="Lucida Sans Unicode" panose="020B0602030504020204" pitchFamily="34" charset="0"/>
              </a:rPr>
              <a:t> </a:t>
            </a:r>
            <a:r>
              <a:rPr lang="en-US" altLang="en-US" sz="2600" i="1">
                <a:latin typeface="Lucida Sans Unicode" panose="020B0602030504020204" pitchFamily="34" charset="0"/>
              </a:rPr>
              <a:t>a</a:t>
            </a:r>
            <a:r>
              <a:rPr lang="en-US" altLang="en-US" sz="2600" i="1" baseline="-25000">
                <a:latin typeface="Lucida Sans Unicode" panose="020B0602030504020204" pitchFamily="34" charset="0"/>
              </a:rPr>
              <a:t>i</a:t>
            </a:r>
            <a:r>
              <a:rPr lang="en-US" altLang="en-US" sz="2600">
                <a:latin typeface="Lucida Sans Unicode" panose="020B0602030504020204" pitchFamily="34" charset="0"/>
              </a:rPr>
              <a:t> &lt; </a:t>
            </a:r>
            <a:r>
              <a:rPr lang="en-US" altLang="en-US" sz="2600" b="1" i="1">
                <a:latin typeface="Lucida Sans Unicode" panose="020B0602030504020204" pitchFamily="34" charset="0"/>
              </a:rPr>
              <a:t>k</a:t>
            </a:r>
            <a:r>
              <a:rPr lang="en-US" altLang="en-US" sz="2600">
                <a:latin typeface="Lucida Sans Unicode" panose="020B0602030504020204" pitchFamily="34" charset="0"/>
              </a:rPr>
              <a:t>                 // </a:t>
            </a:r>
            <a:r>
              <a:rPr lang="en-US" altLang="en-US" sz="2600" b="1" i="1">
                <a:latin typeface="Lucida Sans Unicode" panose="020B0602030504020204" pitchFamily="34" charset="0"/>
              </a:rPr>
              <a:t>k</a:t>
            </a:r>
            <a:r>
              <a:rPr lang="en-US" altLang="en-US" sz="2600">
                <a:latin typeface="Lucida Sans Unicode" panose="020B0602030504020204" pitchFamily="34" charset="0"/>
              </a:rPr>
              <a:t> : max digit value</a:t>
            </a:r>
          </a:p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600" i="1">
                <a:latin typeface="Lucida Sans Unicode" panose="020B0602030504020204" pitchFamily="34" charset="0"/>
              </a:rPr>
              <a:t>       a</a:t>
            </a:r>
            <a:r>
              <a:rPr lang="en-US" altLang="en-US" sz="2600" i="1" baseline="-25000">
                <a:latin typeface="Lucida Sans Unicode" panose="020B0602030504020204" pitchFamily="34" charset="0"/>
              </a:rPr>
              <a:t>i</a:t>
            </a:r>
            <a:r>
              <a:rPr lang="en-US" altLang="en-US" sz="2600">
                <a:latin typeface="Lucida Sans Unicode" panose="020B0602030504020204" pitchFamily="34" charset="0"/>
              </a:rPr>
              <a:t> </a:t>
            </a:r>
            <a:r>
              <a:rPr lang="en-US" altLang="en-US" sz="2400">
                <a:latin typeface="Lucida Sans Unicode" panose="020B060203050402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2600">
                <a:latin typeface="Lucida Sans Unicode" panose="020B0602030504020204" pitchFamily="34" charset="0"/>
              </a:rPr>
              <a:t> </a:t>
            </a:r>
            <a:r>
              <a:rPr lang="en-US" altLang="en-US" sz="2600" i="1">
                <a:latin typeface="Lucida Sans Unicode" panose="020B0602030504020204" pitchFamily="34" charset="0"/>
              </a:rPr>
              <a:t>a</a:t>
            </a:r>
            <a:r>
              <a:rPr lang="en-US" altLang="en-US" sz="2600" i="1" baseline="-25000">
                <a:latin typeface="Lucida Sans Unicode" panose="020B0602030504020204" pitchFamily="34" charset="0"/>
              </a:rPr>
              <a:t>i</a:t>
            </a:r>
            <a:r>
              <a:rPr lang="en-US" altLang="en-US" sz="2600">
                <a:latin typeface="Lucida Sans Unicode" panose="020B0602030504020204" pitchFamily="34" charset="0"/>
              </a:rPr>
              <a:t> + 1</a:t>
            </a:r>
          </a:p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600">
                <a:latin typeface="Lucida Sans Unicode" panose="020B0602030504020204" pitchFamily="34" charset="0"/>
              </a:rPr>
              <a:t>           </a:t>
            </a:r>
            <a:r>
              <a:rPr lang="en-US" altLang="en-US" sz="2600" b="1">
                <a:latin typeface="Lucida Sans Unicode" panose="020B0602030504020204" pitchFamily="34" charset="0"/>
              </a:rPr>
              <a:t>return</a:t>
            </a:r>
            <a:r>
              <a:rPr lang="en-US" altLang="en-US" sz="2600">
                <a:latin typeface="Lucida Sans Unicode" panose="020B0602030504020204" pitchFamily="34" charset="0"/>
              </a:rPr>
              <a:t> </a:t>
            </a:r>
            <a:r>
              <a:rPr lang="en-US" altLang="en-US" sz="2600" b="1">
                <a:latin typeface="Lucida Sans Unicode" panose="020B0602030504020204" pitchFamily="34" charset="0"/>
              </a:rPr>
              <a:t>a</a:t>
            </a:r>
          </a:p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600" i="1">
                <a:latin typeface="Lucida Sans Unicode" panose="020B0602030504020204" pitchFamily="34" charset="0"/>
              </a:rPr>
              <a:t>       a</a:t>
            </a:r>
            <a:r>
              <a:rPr lang="en-US" altLang="en-US" sz="2600" i="1" baseline="-25000">
                <a:latin typeface="Lucida Sans Unicode" panose="020B0602030504020204" pitchFamily="34" charset="0"/>
              </a:rPr>
              <a:t>i</a:t>
            </a:r>
            <a:r>
              <a:rPr lang="en-US" altLang="en-US" sz="2600">
                <a:latin typeface="Lucida Sans Unicode" panose="020B0602030504020204" pitchFamily="34" charset="0"/>
              </a:rPr>
              <a:t> </a:t>
            </a:r>
            <a:r>
              <a:rPr lang="en-US" altLang="en-US" sz="2400">
                <a:latin typeface="Lucida Sans Unicode" panose="020B060203050402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2600">
                <a:latin typeface="Lucida Sans Unicode" panose="020B0602030504020204" pitchFamily="34" charset="0"/>
              </a:rPr>
              <a:t> 1</a:t>
            </a:r>
          </a:p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600" b="1">
                <a:latin typeface="Lucida Sans Unicode" panose="020B0602030504020204" pitchFamily="34" charset="0"/>
              </a:rPr>
              <a:t>return</a:t>
            </a:r>
            <a:r>
              <a:rPr lang="en-US" altLang="en-US" sz="2600">
                <a:latin typeface="Lucida Sans Unicode" panose="020B0602030504020204" pitchFamily="34" charset="0"/>
              </a:rPr>
              <a:t> </a:t>
            </a:r>
            <a:r>
              <a:rPr lang="en-US" altLang="en-US" sz="2600" b="1">
                <a:latin typeface="Lucida Sans Unicode" panose="020B0602030504020204" pitchFamily="34" charset="0"/>
              </a:rPr>
              <a:t>a</a:t>
            </a:r>
          </a:p>
          <a:p>
            <a:pPr marL="571500" indent="-571500" eaLnBrk="1" hangingPunct="1">
              <a:lnSpc>
                <a:spcPct val="80000"/>
              </a:lnSpc>
            </a:pPr>
            <a:endParaRPr lang="en-US" altLang="en-US" sz="2600">
              <a:latin typeface="Lucida Sans Unicode" panose="020B0602030504020204" pitchFamily="34" charset="0"/>
            </a:endParaRPr>
          </a:p>
        </p:txBody>
      </p:sp>
      <p:sp>
        <p:nvSpPr>
          <p:cNvPr id="79876" name="Text Box 4">
            <a:extLst>
              <a:ext uri="{FF2B5EF4-FFF2-40B4-BE49-F238E27FC236}">
                <a16:creationId xmlns:a16="http://schemas.microsoft.com/office/drawing/2014/main" xmlns="" id="{3DD95D47-6FC3-4ADA-9CF0-AC9192323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55725"/>
            <a:ext cx="83216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altLang="en-US" sz="2400"/>
              <a:t>Given a current leaf </a:t>
            </a:r>
            <a:r>
              <a:rPr lang="en-US" altLang="en-US" sz="2400" b="1"/>
              <a:t>a</a:t>
            </a:r>
            <a:r>
              <a:rPr lang="en-US" altLang="en-US"/>
              <a:t> </a:t>
            </a:r>
            <a:r>
              <a:rPr lang="en-US" altLang="en-US" sz="2400"/>
              <a:t>, we need to compute the “next” leaf:</a:t>
            </a:r>
          </a:p>
          <a:p>
            <a:pPr eaLnBrk="1" hangingPunct="1"/>
            <a:endParaRPr lang="en-US" altLang="en-US" sz="2000" b="1"/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xmlns="" id="{B4810B08-9A0D-4818-AFA0-D60DB34B27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NextLeaf</a:t>
            </a:r>
            <a:r>
              <a:rPr lang="en-US" altLang="en-US" sz="2600"/>
              <a:t> (cont’d)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xmlns="" id="{464F8595-895A-4D36-924F-CBEE8D3DEC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The algorithm is common addition in radix </a:t>
            </a:r>
            <a:r>
              <a:rPr lang="en-US" altLang="en-US" b="1" i="1"/>
              <a:t>k:</a:t>
            </a:r>
          </a:p>
          <a:p>
            <a:pPr eaLnBrk="1" hangingPunct="1">
              <a:lnSpc>
                <a:spcPct val="80000"/>
              </a:lnSpc>
            </a:pPr>
            <a:endParaRPr lang="en-US" altLang="en-US"/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Increment the least significant digit</a:t>
            </a:r>
          </a:p>
          <a:p>
            <a:pPr eaLnBrk="1" hangingPunct="1">
              <a:lnSpc>
                <a:spcPct val="80000"/>
              </a:lnSpc>
            </a:pPr>
            <a:endParaRPr lang="en-US" altLang="en-US"/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“Carry the one” to the next digit position when the digit is at maximal value</a:t>
            </a:r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xmlns="" id="{2ABAE2AD-5FBF-4D68-A9D5-5E982164A4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NextLeaf</a:t>
            </a:r>
            <a:r>
              <a:rPr lang="en-US" altLang="en-US" dirty="0"/>
              <a:t>: Example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xmlns="" id="{301A9923-D9B0-4788-9217-725F1D996A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 sz="2400"/>
              <a:t>Moving to the next leaf: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    1-              2-              3-             4-</a:t>
            </a:r>
          </a:p>
          <a:p>
            <a:pPr eaLnBrk="1" hangingPunct="1">
              <a:buFontTx/>
              <a:buNone/>
            </a:pPr>
            <a:endParaRPr lang="en-US" altLang="en-US" sz="1600">
              <a:latin typeface="Courier New" panose="02070309020205020404" pitchFamily="49" charset="0"/>
            </a:endParaRPr>
          </a:p>
          <a:p>
            <a:pPr eaLnBrk="1" hangingPunct="1"/>
            <a:endParaRPr lang="en-US" altLang="en-US"/>
          </a:p>
          <a:p>
            <a:pPr algn="ctr"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11  12  13  14  21  22  23  24  31  32  33  34  41  42  43  44</a:t>
            </a:r>
          </a:p>
          <a:p>
            <a:pPr eaLnBrk="1" hangingPunct="1">
              <a:buFontTx/>
              <a:buNone/>
            </a:pPr>
            <a:endParaRPr lang="en-US" altLang="en-US" sz="180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endParaRPr lang="en-US" altLang="en-US" sz="1200">
              <a:latin typeface="Courier New" panose="02070309020205020404" pitchFamily="49" charset="0"/>
            </a:endParaRPr>
          </a:p>
        </p:txBody>
      </p:sp>
      <p:sp>
        <p:nvSpPr>
          <p:cNvPr id="81924" name="Oval 4">
            <a:extLst>
              <a:ext uri="{FF2B5EF4-FFF2-40B4-BE49-F238E27FC236}">
                <a16:creationId xmlns:a16="http://schemas.microsoft.com/office/drawing/2014/main" xmlns="" id="{4A43F269-DDA1-45E4-B912-45B870E19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25" name="Oval 5">
            <a:extLst>
              <a:ext uri="{FF2B5EF4-FFF2-40B4-BE49-F238E27FC236}">
                <a16:creationId xmlns:a16="http://schemas.microsoft.com/office/drawing/2014/main" xmlns="" id="{0938D30F-A5A3-4565-A892-3220CF079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26" name="Oval 6">
            <a:extLst>
              <a:ext uri="{FF2B5EF4-FFF2-40B4-BE49-F238E27FC236}">
                <a16:creationId xmlns:a16="http://schemas.microsoft.com/office/drawing/2014/main" xmlns="" id="{928B0162-012B-485A-BE37-56A3D1DC8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27" name="Oval 7">
            <a:extLst>
              <a:ext uri="{FF2B5EF4-FFF2-40B4-BE49-F238E27FC236}">
                <a16:creationId xmlns:a16="http://schemas.microsoft.com/office/drawing/2014/main" xmlns="" id="{624F79CD-1464-467A-AD6A-72F90A72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28" name="Oval 8">
            <a:extLst>
              <a:ext uri="{FF2B5EF4-FFF2-40B4-BE49-F238E27FC236}">
                <a16:creationId xmlns:a16="http://schemas.microsoft.com/office/drawing/2014/main" xmlns="" id="{4014D2F3-040E-407F-972F-AF08C1F24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29" name="Oval 9">
            <a:extLst>
              <a:ext uri="{FF2B5EF4-FFF2-40B4-BE49-F238E27FC236}">
                <a16:creationId xmlns:a16="http://schemas.microsoft.com/office/drawing/2014/main" xmlns="" id="{4DBFB929-2FCB-4DE6-B677-9A209D948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334000"/>
            <a:ext cx="381000" cy="304800"/>
          </a:xfrm>
          <a:prstGeom prst="ellipse">
            <a:avLst/>
          </a:prstGeom>
          <a:noFill/>
          <a:ln w="38100" algn="ctr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000099"/>
              </a:solidFill>
            </a:endParaRPr>
          </a:p>
        </p:txBody>
      </p:sp>
      <p:sp>
        <p:nvSpPr>
          <p:cNvPr id="81930" name="Oval 10">
            <a:extLst>
              <a:ext uri="{FF2B5EF4-FFF2-40B4-BE49-F238E27FC236}">
                <a16:creationId xmlns:a16="http://schemas.microsoft.com/office/drawing/2014/main" xmlns="" id="{CCD9E89F-1171-44A6-8CE3-DD0C7A781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31" name="Oval 11">
            <a:extLst>
              <a:ext uri="{FF2B5EF4-FFF2-40B4-BE49-F238E27FC236}">
                <a16:creationId xmlns:a16="http://schemas.microsoft.com/office/drawing/2014/main" xmlns="" id="{B0FA8E8A-19C7-4AD2-8997-055B6FF6D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32" name="Oval 12">
            <a:extLst>
              <a:ext uri="{FF2B5EF4-FFF2-40B4-BE49-F238E27FC236}">
                <a16:creationId xmlns:a16="http://schemas.microsoft.com/office/drawing/2014/main" xmlns="" id="{5FFBC074-0F54-4F71-99C0-EA7DC3413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33" name="Oval 13">
            <a:extLst>
              <a:ext uri="{FF2B5EF4-FFF2-40B4-BE49-F238E27FC236}">
                <a16:creationId xmlns:a16="http://schemas.microsoft.com/office/drawing/2014/main" xmlns="" id="{39437761-0987-4C42-9DDA-C81E48FD2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34" name="Oval 14">
            <a:extLst>
              <a:ext uri="{FF2B5EF4-FFF2-40B4-BE49-F238E27FC236}">
                <a16:creationId xmlns:a16="http://schemas.microsoft.com/office/drawing/2014/main" xmlns="" id="{0BFCE17B-7402-4175-B35A-D2E3EE306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35" name="Oval 15">
            <a:extLst>
              <a:ext uri="{FF2B5EF4-FFF2-40B4-BE49-F238E27FC236}">
                <a16:creationId xmlns:a16="http://schemas.microsoft.com/office/drawing/2014/main" xmlns="" id="{2D8E389D-B570-4ED8-98E2-538287B9E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36" name="Oval 16">
            <a:extLst>
              <a:ext uri="{FF2B5EF4-FFF2-40B4-BE49-F238E27FC236}">
                <a16:creationId xmlns:a16="http://schemas.microsoft.com/office/drawing/2014/main" xmlns="" id="{2FA414DD-F612-4D01-8CE5-7855A33BD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37" name="Oval 17">
            <a:extLst>
              <a:ext uri="{FF2B5EF4-FFF2-40B4-BE49-F238E27FC236}">
                <a16:creationId xmlns:a16="http://schemas.microsoft.com/office/drawing/2014/main" xmlns="" id="{C819B170-6509-4F30-AA02-ADC5A57EC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38" name="Oval 18">
            <a:extLst>
              <a:ext uri="{FF2B5EF4-FFF2-40B4-BE49-F238E27FC236}">
                <a16:creationId xmlns:a16="http://schemas.microsoft.com/office/drawing/2014/main" xmlns="" id="{8510906C-1173-477F-821C-E94AB5852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39" name="Oval 19">
            <a:extLst>
              <a:ext uri="{FF2B5EF4-FFF2-40B4-BE49-F238E27FC236}">
                <a16:creationId xmlns:a16="http://schemas.microsoft.com/office/drawing/2014/main" xmlns="" id="{D375545F-0486-47D9-8E3E-4DCB06ACF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40" name="Oval 20">
            <a:extLst>
              <a:ext uri="{FF2B5EF4-FFF2-40B4-BE49-F238E27FC236}">
                <a16:creationId xmlns:a16="http://schemas.microsoft.com/office/drawing/2014/main" xmlns="" id="{C2C49B5F-EC93-4126-891C-7304E9A67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191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41" name="Oval 21">
            <a:extLst>
              <a:ext uri="{FF2B5EF4-FFF2-40B4-BE49-F238E27FC236}">
                <a16:creationId xmlns:a16="http://schemas.microsoft.com/office/drawing/2014/main" xmlns="" id="{D957047F-7DBA-41A5-9D10-6C2DB761B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91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42" name="Oval 22">
            <a:extLst>
              <a:ext uri="{FF2B5EF4-FFF2-40B4-BE49-F238E27FC236}">
                <a16:creationId xmlns:a16="http://schemas.microsoft.com/office/drawing/2014/main" xmlns="" id="{EACE9523-4288-4CE5-8013-81C2A1EA2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191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43" name="Oval 23">
            <a:extLst>
              <a:ext uri="{FF2B5EF4-FFF2-40B4-BE49-F238E27FC236}">
                <a16:creationId xmlns:a16="http://schemas.microsoft.com/office/drawing/2014/main" xmlns="" id="{A8CE5FD4-16D9-4969-AED3-380BE2549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191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44" name="Line 24">
            <a:extLst>
              <a:ext uri="{FF2B5EF4-FFF2-40B4-BE49-F238E27FC236}">
                <a16:creationId xmlns:a16="http://schemas.microsoft.com/office/drawing/2014/main" xmlns="" id="{EF64E616-FA79-456E-97C1-89EA83B35A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5" name="Line 25">
            <a:extLst>
              <a:ext uri="{FF2B5EF4-FFF2-40B4-BE49-F238E27FC236}">
                <a16:creationId xmlns:a16="http://schemas.microsoft.com/office/drawing/2014/main" xmlns="" id="{F68A6CF3-1E19-4E2C-B4E3-57CC3391D3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71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6" name="Line 26">
            <a:extLst>
              <a:ext uri="{FF2B5EF4-FFF2-40B4-BE49-F238E27FC236}">
                <a16:creationId xmlns:a16="http://schemas.microsoft.com/office/drawing/2014/main" xmlns="" id="{7124B8D4-62C3-45C7-9350-09E7DD2E95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7" name="Line 27">
            <a:extLst>
              <a:ext uri="{FF2B5EF4-FFF2-40B4-BE49-F238E27FC236}">
                <a16:creationId xmlns:a16="http://schemas.microsoft.com/office/drawing/2014/main" xmlns="" id="{93EF9573-8FD5-4EDC-8D5D-4EFF4C496E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8" name="Line 28">
            <a:extLst>
              <a:ext uri="{FF2B5EF4-FFF2-40B4-BE49-F238E27FC236}">
                <a16:creationId xmlns:a16="http://schemas.microsoft.com/office/drawing/2014/main" xmlns="" id="{0C4D5D78-F931-4068-9A48-E17BEA58E9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9" name="Line 29">
            <a:extLst>
              <a:ext uri="{FF2B5EF4-FFF2-40B4-BE49-F238E27FC236}">
                <a16:creationId xmlns:a16="http://schemas.microsoft.com/office/drawing/2014/main" xmlns="" id="{06B3852D-3E67-4090-80FC-0C25B89022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0" name="Line 30">
            <a:extLst>
              <a:ext uri="{FF2B5EF4-FFF2-40B4-BE49-F238E27FC236}">
                <a16:creationId xmlns:a16="http://schemas.microsoft.com/office/drawing/2014/main" xmlns="" id="{7DC5AB0A-C466-408F-8DBA-45F85D0816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1" name="Line 31">
            <a:extLst>
              <a:ext uri="{FF2B5EF4-FFF2-40B4-BE49-F238E27FC236}">
                <a16:creationId xmlns:a16="http://schemas.microsoft.com/office/drawing/2014/main" xmlns="" id="{A341CFB4-CB4B-4078-8469-77864697D0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2" name="Line 32">
            <a:extLst>
              <a:ext uri="{FF2B5EF4-FFF2-40B4-BE49-F238E27FC236}">
                <a16:creationId xmlns:a16="http://schemas.microsoft.com/office/drawing/2014/main" xmlns="" id="{A4C03463-44DF-4425-B7EC-A410CD3247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3" name="Line 33">
            <a:extLst>
              <a:ext uri="{FF2B5EF4-FFF2-40B4-BE49-F238E27FC236}">
                <a16:creationId xmlns:a16="http://schemas.microsoft.com/office/drawing/2014/main" xmlns="" id="{98421C30-1DD8-4835-A861-1AC8011326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4" name="Line 34">
            <a:extLst>
              <a:ext uri="{FF2B5EF4-FFF2-40B4-BE49-F238E27FC236}">
                <a16:creationId xmlns:a16="http://schemas.microsoft.com/office/drawing/2014/main" xmlns="" id="{5367F132-B8C8-490A-8D86-71B91844F7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5" name="Line 35">
            <a:extLst>
              <a:ext uri="{FF2B5EF4-FFF2-40B4-BE49-F238E27FC236}">
                <a16:creationId xmlns:a16="http://schemas.microsoft.com/office/drawing/2014/main" xmlns="" id="{1FA72166-C510-4517-9005-573E20378E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6" name="Line 36">
            <a:extLst>
              <a:ext uri="{FF2B5EF4-FFF2-40B4-BE49-F238E27FC236}">
                <a16:creationId xmlns:a16="http://schemas.microsoft.com/office/drawing/2014/main" xmlns="" id="{A985DD27-8B84-4F57-8381-E8AD2ED5A2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56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7" name="Line 37">
            <a:extLst>
              <a:ext uri="{FF2B5EF4-FFF2-40B4-BE49-F238E27FC236}">
                <a16:creationId xmlns:a16="http://schemas.microsoft.com/office/drawing/2014/main" xmlns="" id="{931D8A94-48A5-45EC-9167-B0353A2239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8" name="Line 38">
            <a:extLst>
              <a:ext uri="{FF2B5EF4-FFF2-40B4-BE49-F238E27FC236}">
                <a16:creationId xmlns:a16="http://schemas.microsoft.com/office/drawing/2014/main" xmlns="" id="{E919C808-A903-4FC6-A87A-E55569B59FF3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9" name="Line 39">
            <a:extLst>
              <a:ext uri="{FF2B5EF4-FFF2-40B4-BE49-F238E27FC236}">
                <a16:creationId xmlns:a16="http://schemas.microsoft.com/office/drawing/2014/main" xmlns="" id="{87F13AFC-3D5D-4DBD-9FDA-65A29C2EA59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0" name="Text Box 40">
            <a:extLst>
              <a:ext uri="{FF2B5EF4-FFF2-40B4-BE49-F238E27FC236}">
                <a16:creationId xmlns:a16="http://schemas.microsoft.com/office/drawing/2014/main" xmlns="" id="{E11E9651-9168-42B5-AE06-C9CF684C0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81940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urier New" panose="02070309020205020404" pitchFamily="49" charset="0"/>
              </a:rPr>
              <a:t>--</a:t>
            </a:r>
          </a:p>
        </p:txBody>
      </p:sp>
      <p:sp>
        <p:nvSpPr>
          <p:cNvPr id="81961" name="Oval 41">
            <a:extLst>
              <a:ext uri="{FF2B5EF4-FFF2-40B4-BE49-F238E27FC236}">
                <a16:creationId xmlns:a16="http://schemas.microsoft.com/office/drawing/2014/main" xmlns="" id="{B3CFA17D-4944-47BC-97A3-B362CDA93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8194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62" name="Line 42">
            <a:extLst>
              <a:ext uri="{FF2B5EF4-FFF2-40B4-BE49-F238E27FC236}">
                <a16:creationId xmlns:a16="http://schemas.microsoft.com/office/drawing/2014/main" xmlns="" id="{BDD6CEBD-12DC-4DBF-B462-D21DB02428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6400" y="3048000"/>
            <a:ext cx="2743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3" name="Line 43">
            <a:extLst>
              <a:ext uri="{FF2B5EF4-FFF2-40B4-BE49-F238E27FC236}">
                <a16:creationId xmlns:a16="http://schemas.microsoft.com/office/drawing/2014/main" xmlns="" id="{F31D9433-F924-4C05-93E0-D52AC1C31F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312420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4" name="Line 44">
            <a:extLst>
              <a:ext uri="{FF2B5EF4-FFF2-40B4-BE49-F238E27FC236}">
                <a16:creationId xmlns:a16="http://schemas.microsoft.com/office/drawing/2014/main" xmlns="" id="{83AD56F1-1667-4FE9-A194-0678BB6E45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312420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5" name="Line 45">
            <a:extLst>
              <a:ext uri="{FF2B5EF4-FFF2-40B4-BE49-F238E27FC236}">
                <a16:creationId xmlns:a16="http://schemas.microsoft.com/office/drawing/2014/main" xmlns="" id="{DE2EAA42-75F5-4240-BC30-3A2274C80D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048000"/>
            <a:ext cx="2514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6" name="Text Box 46">
            <a:extLst>
              <a:ext uri="{FF2B5EF4-FFF2-40B4-BE49-F238E27FC236}">
                <a16:creationId xmlns:a16="http://schemas.microsoft.com/office/drawing/2014/main" xmlns="" id="{3331B6D0-4715-478A-9A6D-B057CE721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8956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099"/>
                </a:solidFill>
              </a:rPr>
              <a:t>Current Location</a:t>
            </a:r>
          </a:p>
        </p:txBody>
      </p:sp>
      <p:sp>
        <p:nvSpPr>
          <p:cNvPr id="81967" name="Line 47">
            <a:extLst>
              <a:ext uri="{FF2B5EF4-FFF2-40B4-BE49-F238E27FC236}">
                <a16:creationId xmlns:a16="http://schemas.microsoft.com/office/drawing/2014/main" xmlns="" id="{692FE417-3EFA-44BA-A91B-C278C3DB80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3200400"/>
            <a:ext cx="6096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xmlns="" id="{C4A31AF7-6998-47A9-A886-91C3AC8C7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NextLeaf: Example</a:t>
            </a:r>
            <a:r>
              <a:rPr lang="en-US" altLang="en-US" sz="2600"/>
              <a:t> (cont’d)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xmlns="" id="{B8819BC6-B324-4AF5-B2C6-740B0BCFF9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 sz="2400"/>
              <a:t>Moving to the next leaf: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    1-              2-              3-             4-</a:t>
            </a:r>
          </a:p>
          <a:p>
            <a:pPr eaLnBrk="1" hangingPunct="1">
              <a:buFontTx/>
              <a:buNone/>
            </a:pPr>
            <a:endParaRPr lang="en-US" altLang="en-US" sz="1600">
              <a:latin typeface="Courier New" panose="02070309020205020404" pitchFamily="49" charset="0"/>
            </a:endParaRPr>
          </a:p>
          <a:p>
            <a:pPr eaLnBrk="1" hangingPunct="1"/>
            <a:endParaRPr lang="en-US" altLang="en-US"/>
          </a:p>
          <a:p>
            <a:pPr algn="ctr"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11  12  13  14  21  22  23  24  31  32  33  34  41  42  43  44</a:t>
            </a:r>
          </a:p>
          <a:p>
            <a:pPr eaLnBrk="1" hangingPunct="1">
              <a:buFontTx/>
              <a:buNone/>
            </a:pPr>
            <a:endParaRPr lang="en-US" altLang="en-US" sz="180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endParaRPr lang="en-US" altLang="en-US" sz="1200">
              <a:latin typeface="Courier New" panose="02070309020205020404" pitchFamily="49" charset="0"/>
            </a:endParaRPr>
          </a:p>
        </p:txBody>
      </p:sp>
      <p:sp>
        <p:nvSpPr>
          <p:cNvPr id="82948" name="Oval 4">
            <a:extLst>
              <a:ext uri="{FF2B5EF4-FFF2-40B4-BE49-F238E27FC236}">
                <a16:creationId xmlns:a16="http://schemas.microsoft.com/office/drawing/2014/main" xmlns="" id="{8435E823-3EC3-4288-9592-B1CC1108E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49" name="Oval 5">
            <a:extLst>
              <a:ext uri="{FF2B5EF4-FFF2-40B4-BE49-F238E27FC236}">
                <a16:creationId xmlns:a16="http://schemas.microsoft.com/office/drawing/2014/main" xmlns="" id="{37F1888D-66D6-428E-AA94-74A7076BB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50" name="Oval 6">
            <a:extLst>
              <a:ext uri="{FF2B5EF4-FFF2-40B4-BE49-F238E27FC236}">
                <a16:creationId xmlns:a16="http://schemas.microsoft.com/office/drawing/2014/main" xmlns="" id="{6AF9F8AC-F41F-4A12-9F04-E2C89BC3B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51" name="Oval 7">
            <a:extLst>
              <a:ext uri="{FF2B5EF4-FFF2-40B4-BE49-F238E27FC236}">
                <a16:creationId xmlns:a16="http://schemas.microsoft.com/office/drawing/2014/main" xmlns="" id="{5BEA3391-4D9D-45CF-88DC-B1B6F52C7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52" name="Oval 8">
            <a:extLst>
              <a:ext uri="{FF2B5EF4-FFF2-40B4-BE49-F238E27FC236}">
                <a16:creationId xmlns:a16="http://schemas.microsoft.com/office/drawing/2014/main" xmlns="" id="{6498F757-BF52-4BAE-B9F1-D17470CC9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53" name="Oval 9">
            <a:extLst>
              <a:ext uri="{FF2B5EF4-FFF2-40B4-BE49-F238E27FC236}">
                <a16:creationId xmlns:a16="http://schemas.microsoft.com/office/drawing/2014/main" xmlns="" id="{5F85F9D4-3035-49EA-966B-14A08F2FE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334000"/>
            <a:ext cx="381000" cy="304800"/>
          </a:xfrm>
          <a:prstGeom prst="ellipse">
            <a:avLst/>
          </a:prstGeom>
          <a:noFill/>
          <a:ln w="38100" algn="ctr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000099"/>
              </a:solidFill>
            </a:endParaRPr>
          </a:p>
        </p:txBody>
      </p:sp>
      <p:sp>
        <p:nvSpPr>
          <p:cNvPr id="82954" name="Oval 10">
            <a:extLst>
              <a:ext uri="{FF2B5EF4-FFF2-40B4-BE49-F238E27FC236}">
                <a16:creationId xmlns:a16="http://schemas.microsoft.com/office/drawing/2014/main" xmlns="" id="{924976EF-00F3-4E85-B165-248D66728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334000"/>
            <a:ext cx="381000" cy="304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55" name="Oval 11">
            <a:extLst>
              <a:ext uri="{FF2B5EF4-FFF2-40B4-BE49-F238E27FC236}">
                <a16:creationId xmlns:a16="http://schemas.microsoft.com/office/drawing/2014/main" xmlns="" id="{CE1C5516-B6C6-4BF1-B035-6923D5CB2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56" name="Oval 12">
            <a:extLst>
              <a:ext uri="{FF2B5EF4-FFF2-40B4-BE49-F238E27FC236}">
                <a16:creationId xmlns:a16="http://schemas.microsoft.com/office/drawing/2014/main" xmlns="" id="{6EDBF83D-563C-49B3-A512-CDE62C619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57" name="Oval 13">
            <a:extLst>
              <a:ext uri="{FF2B5EF4-FFF2-40B4-BE49-F238E27FC236}">
                <a16:creationId xmlns:a16="http://schemas.microsoft.com/office/drawing/2014/main" xmlns="" id="{F7AEAB9D-0A33-4A20-A3AF-73526C1B4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58" name="Oval 14">
            <a:extLst>
              <a:ext uri="{FF2B5EF4-FFF2-40B4-BE49-F238E27FC236}">
                <a16:creationId xmlns:a16="http://schemas.microsoft.com/office/drawing/2014/main" xmlns="" id="{66F8084F-D79A-457E-BBF4-BAD333445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59" name="Oval 15">
            <a:extLst>
              <a:ext uri="{FF2B5EF4-FFF2-40B4-BE49-F238E27FC236}">
                <a16:creationId xmlns:a16="http://schemas.microsoft.com/office/drawing/2014/main" xmlns="" id="{3C06212C-BB5E-401C-8DC9-A3DE7E598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60" name="Oval 16">
            <a:extLst>
              <a:ext uri="{FF2B5EF4-FFF2-40B4-BE49-F238E27FC236}">
                <a16:creationId xmlns:a16="http://schemas.microsoft.com/office/drawing/2014/main" xmlns="" id="{E7AA8427-CE35-42D9-A2B7-5F499668D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61" name="Oval 17">
            <a:extLst>
              <a:ext uri="{FF2B5EF4-FFF2-40B4-BE49-F238E27FC236}">
                <a16:creationId xmlns:a16="http://schemas.microsoft.com/office/drawing/2014/main" xmlns="" id="{8CA8D84B-735C-4992-A400-86EF0E8A4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62" name="Oval 18">
            <a:extLst>
              <a:ext uri="{FF2B5EF4-FFF2-40B4-BE49-F238E27FC236}">
                <a16:creationId xmlns:a16="http://schemas.microsoft.com/office/drawing/2014/main" xmlns="" id="{2FFB114A-06DF-41B6-9FB4-1A875201F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63" name="Oval 19">
            <a:extLst>
              <a:ext uri="{FF2B5EF4-FFF2-40B4-BE49-F238E27FC236}">
                <a16:creationId xmlns:a16="http://schemas.microsoft.com/office/drawing/2014/main" xmlns="" id="{AE05FCD5-A3AF-42E9-B041-58F6A1B73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64" name="Oval 20">
            <a:extLst>
              <a:ext uri="{FF2B5EF4-FFF2-40B4-BE49-F238E27FC236}">
                <a16:creationId xmlns:a16="http://schemas.microsoft.com/office/drawing/2014/main" xmlns="" id="{8746364C-F32F-4E52-992F-DB5F6C0BA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191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65" name="Oval 21">
            <a:extLst>
              <a:ext uri="{FF2B5EF4-FFF2-40B4-BE49-F238E27FC236}">
                <a16:creationId xmlns:a16="http://schemas.microsoft.com/office/drawing/2014/main" xmlns="" id="{F8E2C670-C152-4449-B169-9B4DB0F75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91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66" name="Oval 22">
            <a:extLst>
              <a:ext uri="{FF2B5EF4-FFF2-40B4-BE49-F238E27FC236}">
                <a16:creationId xmlns:a16="http://schemas.microsoft.com/office/drawing/2014/main" xmlns="" id="{7D38DB1C-3CBA-4373-AC77-1C2379EFB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191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67" name="Oval 23">
            <a:extLst>
              <a:ext uri="{FF2B5EF4-FFF2-40B4-BE49-F238E27FC236}">
                <a16:creationId xmlns:a16="http://schemas.microsoft.com/office/drawing/2014/main" xmlns="" id="{A621927D-B3AF-497F-8057-49C346E14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191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68" name="Line 24">
            <a:extLst>
              <a:ext uri="{FF2B5EF4-FFF2-40B4-BE49-F238E27FC236}">
                <a16:creationId xmlns:a16="http://schemas.microsoft.com/office/drawing/2014/main" xmlns="" id="{55704126-9395-48B5-BCF3-737723692F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9" name="Line 25">
            <a:extLst>
              <a:ext uri="{FF2B5EF4-FFF2-40B4-BE49-F238E27FC236}">
                <a16:creationId xmlns:a16="http://schemas.microsoft.com/office/drawing/2014/main" xmlns="" id="{220A11A1-3448-4F25-8484-8BD7A38453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71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0" name="Line 26">
            <a:extLst>
              <a:ext uri="{FF2B5EF4-FFF2-40B4-BE49-F238E27FC236}">
                <a16:creationId xmlns:a16="http://schemas.microsoft.com/office/drawing/2014/main" xmlns="" id="{1EA8DFAD-3DEA-40C2-A63B-6343139729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1" name="Line 27">
            <a:extLst>
              <a:ext uri="{FF2B5EF4-FFF2-40B4-BE49-F238E27FC236}">
                <a16:creationId xmlns:a16="http://schemas.microsoft.com/office/drawing/2014/main" xmlns="" id="{1AC95774-F88D-4ABA-B894-2D147D3148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2" name="Line 28">
            <a:extLst>
              <a:ext uri="{FF2B5EF4-FFF2-40B4-BE49-F238E27FC236}">
                <a16:creationId xmlns:a16="http://schemas.microsoft.com/office/drawing/2014/main" xmlns="" id="{D4143F63-C83A-40A8-B839-D449E0E8AE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3" name="Line 29">
            <a:extLst>
              <a:ext uri="{FF2B5EF4-FFF2-40B4-BE49-F238E27FC236}">
                <a16:creationId xmlns:a16="http://schemas.microsoft.com/office/drawing/2014/main" xmlns="" id="{2B2893A5-62B0-4B85-8F37-146E61B514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4" name="Line 30">
            <a:extLst>
              <a:ext uri="{FF2B5EF4-FFF2-40B4-BE49-F238E27FC236}">
                <a16:creationId xmlns:a16="http://schemas.microsoft.com/office/drawing/2014/main" xmlns="" id="{D59797F4-C95B-4D7E-9383-4A608C338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5" name="Line 31">
            <a:extLst>
              <a:ext uri="{FF2B5EF4-FFF2-40B4-BE49-F238E27FC236}">
                <a16:creationId xmlns:a16="http://schemas.microsoft.com/office/drawing/2014/main" xmlns="" id="{E42BC1BF-A997-4BB8-9AF7-BFC84ED359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6" name="Line 32">
            <a:extLst>
              <a:ext uri="{FF2B5EF4-FFF2-40B4-BE49-F238E27FC236}">
                <a16:creationId xmlns:a16="http://schemas.microsoft.com/office/drawing/2014/main" xmlns="" id="{7FC63418-3799-49AB-9584-34C37585BD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7" name="Line 33">
            <a:extLst>
              <a:ext uri="{FF2B5EF4-FFF2-40B4-BE49-F238E27FC236}">
                <a16:creationId xmlns:a16="http://schemas.microsoft.com/office/drawing/2014/main" xmlns="" id="{B25A4EE5-4944-4F80-98E3-9843917C3E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8" name="Line 34">
            <a:extLst>
              <a:ext uri="{FF2B5EF4-FFF2-40B4-BE49-F238E27FC236}">
                <a16:creationId xmlns:a16="http://schemas.microsoft.com/office/drawing/2014/main" xmlns="" id="{02CD3A1B-5111-4131-A902-D7D0C361AE6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9" name="Line 35">
            <a:extLst>
              <a:ext uri="{FF2B5EF4-FFF2-40B4-BE49-F238E27FC236}">
                <a16:creationId xmlns:a16="http://schemas.microsoft.com/office/drawing/2014/main" xmlns="" id="{C3C3B29F-55E0-4AB0-B829-E40F493EF9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80" name="Line 36">
            <a:extLst>
              <a:ext uri="{FF2B5EF4-FFF2-40B4-BE49-F238E27FC236}">
                <a16:creationId xmlns:a16="http://schemas.microsoft.com/office/drawing/2014/main" xmlns="" id="{25745253-3BD0-435F-8A04-13B095A538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56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81" name="Line 37">
            <a:extLst>
              <a:ext uri="{FF2B5EF4-FFF2-40B4-BE49-F238E27FC236}">
                <a16:creationId xmlns:a16="http://schemas.microsoft.com/office/drawing/2014/main" xmlns="" id="{F40B484D-A5F9-48B3-B50A-EBC9CAB1F5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82" name="Line 38">
            <a:extLst>
              <a:ext uri="{FF2B5EF4-FFF2-40B4-BE49-F238E27FC236}">
                <a16:creationId xmlns:a16="http://schemas.microsoft.com/office/drawing/2014/main" xmlns="" id="{B9E67FE2-8DF4-4B35-8564-25D0A472740B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83" name="Line 39">
            <a:extLst>
              <a:ext uri="{FF2B5EF4-FFF2-40B4-BE49-F238E27FC236}">
                <a16:creationId xmlns:a16="http://schemas.microsoft.com/office/drawing/2014/main" xmlns="" id="{2F6B2979-9C31-4590-87EC-4BA1F568BF0C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84" name="Text Box 40">
            <a:extLst>
              <a:ext uri="{FF2B5EF4-FFF2-40B4-BE49-F238E27FC236}">
                <a16:creationId xmlns:a16="http://schemas.microsoft.com/office/drawing/2014/main" xmlns="" id="{E3E564CA-789C-4A2E-AB73-389C875C4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81940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urier New" panose="02070309020205020404" pitchFamily="49" charset="0"/>
              </a:rPr>
              <a:t>--</a:t>
            </a:r>
          </a:p>
        </p:txBody>
      </p:sp>
      <p:sp>
        <p:nvSpPr>
          <p:cNvPr id="82985" name="Oval 41">
            <a:extLst>
              <a:ext uri="{FF2B5EF4-FFF2-40B4-BE49-F238E27FC236}">
                <a16:creationId xmlns:a16="http://schemas.microsoft.com/office/drawing/2014/main" xmlns="" id="{5F8565D9-AE38-4CCC-A5B2-3C329156F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8194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86" name="Line 42">
            <a:extLst>
              <a:ext uri="{FF2B5EF4-FFF2-40B4-BE49-F238E27FC236}">
                <a16:creationId xmlns:a16="http://schemas.microsoft.com/office/drawing/2014/main" xmlns="" id="{A43BFEAA-FF55-4A41-8923-886B0FD074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6400" y="3048000"/>
            <a:ext cx="2743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87" name="Line 43">
            <a:extLst>
              <a:ext uri="{FF2B5EF4-FFF2-40B4-BE49-F238E27FC236}">
                <a16:creationId xmlns:a16="http://schemas.microsoft.com/office/drawing/2014/main" xmlns="" id="{95610B3C-5364-426A-922C-134DB4B67B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312420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88" name="Line 44">
            <a:extLst>
              <a:ext uri="{FF2B5EF4-FFF2-40B4-BE49-F238E27FC236}">
                <a16:creationId xmlns:a16="http://schemas.microsoft.com/office/drawing/2014/main" xmlns="" id="{F97A43B7-5F36-4F28-9B53-6376498590E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312420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89" name="Line 45">
            <a:extLst>
              <a:ext uri="{FF2B5EF4-FFF2-40B4-BE49-F238E27FC236}">
                <a16:creationId xmlns:a16="http://schemas.microsoft.com/office/drawing/2014/main" xmlns="" id="{BBD2F9B3-7F47-4C75-BECE-562E6CEDC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048000"/>
            <a:ext cx="2514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90" name="Text Box 46">
            <a:extLst>
              <a:ext uri="{FF2B5EF4-FFF2-40B4-BE49-F238E27FC236}">
                <a16:creationId xmlns:a16="http://schemas.microsoft.com/office/drawing/2014/main" xmlns="" id="{BDDE7691-567B-4B90-97FD-D2BEFF9D1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8956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</a:rPr>
              <a:t>Next Location</a:t>
            </a:r>
            <a:endParaRPr lang="en-US" altLang="en-US" sz="1800">
              <a:solidFill>
                <a:srgbClr val="000099"/>
              </a:solidFill>
            </a:endParaRPr>
          </a:p>
        </p:txBody>
      </p:sp>
      <p:sp>
        <p:nvSpPr>
          <p:cNvPr id="82991" name="Line 47">
            <a:extLst>
              <a:ext uri="{FF2B5EF4-FFF2-40B4-BE49-F238E27FC236}">
                <a16:creationId xmlns:a16="http://schemas.microsoft.com/office/drawing/2014/main" xmlns="" id="{7D3B0178-7D02-4CA2-8508-20A91F68BB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3200400"/>
            <a:ext cx="11430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92" name="AutoShape 48">
            <a:extLst>
              <a:ext uri="{FF2B5EF4-FFF2-40B4-BE49-F238E27FC236}">
                <a16:creationId xmlns:a16="http://schemas.microsoft.com/office/drawing/2014/main" xmlns="" id="{506EE6B3-F635-4E0C-9416-A5FE458D4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715000"/>
            <a:ext cx="533400" cy="152400"/>
          </a:xfrm>
          <a:prstGeom prst="curvedUpArrow">
            <a:avLst>
              <a:gd name="adj1" fmla="val 70000"/>
              <a:gd name="adj2" fmla="val 14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xmlns="" id="{EB8CED4B-E47C-4829-8C7F-6D778D67A8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Visit All Leaves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xmlns="" id="{94984B7C-8701-4F30-8172-AD394920F0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 eaLnBrk="1" hangingPunct="1"/>
            <a:r>
              <a:rPr lang="en-US" altLang="en-US"/>
              <a:t>Printing all permutations in ascending order:</a:t>
            </a:r>
          </a:p>
          <a:p>
            <a:pPr marL="571500" indent="-571500" eaLnBrk="1" hangingPunct="1">
              <a:buFontTx/>
              <a:buNone/>
            </a:pPr>
            <a:endParaRPr lang="en-US" altLang="en-US" sz="2000"/>
          </a:p>
          <a:p>
            <a:pPr marL="571500" indent="-571500" eaLnBrk="1" hangingPunct="1">
              <a:buFontTx/>
              <a:buAutoNum type="arabicPeriod"/>
            </a:pPr>
            <a:r>
              <a:rPr lang="en-US" altLang="en-US" sz="2600">
                <a:latin typeface="Lucida Sans Unicode" panose="020B0602030504020204" pitchFamily="34" charset="0"/>
              </a:rPr>
              <a:t>	</a:t>
            </a:r>
            <a:r>
              <a:rPr lang="en-US" altLang="en-US" sz="2600" u="sng">
                <a:latin typeface="Lucida Sans Unicode" panose="020B0602030504020204" pitchFamily="34" charset="0"/>
              </a:rPr>
              <a:t>AllLeaves(</a:t>
            </a:r>
            <a:r>
              <a:rPr lang="en-US" altLang="en-US" sz="2600" i="1" u="sng">
                <a:latin typeface="Lucida Sans Unicode" panose="020B0602030504020204" pitchFamily="34" charset="0"/>
              </a:rPr>
              <a:t>L</a:t>
            </a:r>
            <a:r>
              <a:rPr lang="en-US" altLang="en-US" sz="2600" u="sng">
                <a:latin typeface="Lucida Sans Unicode" panose="020B0602030504020204" pitchFamily="34" charset="0"/>
              </a:rPr>
              <a:t>,</a:t>
            </a:r>
            <a:r>
              <a:rPr lang="en-US" altLang="en-US" sz="2600" b="1" i="1" u="sng">
                <a:latin typeface="Lucida Sans Unicode" panose="020B0602030504020204" pitchFamily="34" charset="0"/>
              </a:rPr>
              <a:t>k</a:t>
            </a:r>
            <a:r>
              <a:rPr lang="en-US" altLang="en-US" sz="2600" u="sng">
                <a:latin typeface="Lucida Sans Unicode" panose="020B0602030504020204" pitchFamily="34" charset="0"/>
              </a:rPr>
              <a:t>)</a:t>
            </a:r>
            <a:r>
              <a:rPr lang="en-US" altLang="en-US" sz="2600">
                <a:latin typeface="Lucida Sans Unicode" panose="020B0602030504020204" pitchFamily="34" charset="0"/>
              </a:rPr>
              <a:t>   // </a:t>
            </a:r>
            <a:r>
              <a:rPr lang="en-US" altLang="en-US" sz="2600" i="1">
                <a:latin typeface="Lucida Sans Unicode" panose="020B0602030504020204" pitchFamily="34" charset="0"/>
              </a:rPr>
              <a:t>L</a:t>
            </a:r>
            <a:r>
              <a:rPr lang="en-US" altLang="en-US" sz="2600">
                <a:latin typeface="Lucida Sans Unicode" panose="020B0602030504020204" pitchFamily="34" charset="0"/>
              </a:rPr>
              <a:t>: length of the sequence</a:t>
            </a:r>
          </a:p>
          <a:p>
            <a:pPr marL="571500" indent="-571500" eaLnBrk="1" hangingPunct="1">
              <a:buFontTx/>
              <a:buAutoNum type="arabicPeriod"/>
            </a:pPr>
            <a:r>
              <a:rPr lang="en-US" altLang="en-US" sz="2600">
                <a:latin typeface="Lucida Sans Unicode" panose="020B0602030504020204" pitchFamily="34" charset="0"/>
              </a:rPr>
              <a:t>	</a:t>
            </a:r>
            <a:r>
              <a:rPr lang="en-US" altLang="en-US" sz="2600" b="1">
                <a:latin typeface="Lucida Sans Unicode" panose="020B0602030504020204" pitchFamily="34" charset="0"/>
              </a:rPr>
              <a:t>a</a:t>
            </a:r>
            <a:r>
              <a:rPr lang="en-US" altLang="en-US" sz="2600">
                <a:latin typeface="Lucida Sans Unicode" panose="020B0602030504020204" pitchFamily="34" charset="0"/>
              </a:rPr>
              <a:t> </a:t>
            </a:r>
            <a:r>
              <a:rPr lang="en-US" altLang="en-US" sz="2400">
                <a:latin typeface="Lucida Sans Unicode" panose="020B060203050402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2600">
                <a:latin typeface="Lucida Sans Unicode" panose="020B0602030504020204" pitchFamily="34" charset="0"/>
              </a:rPr>
              <a:t> (1,...,1)       // </a:t>
            </a:r>
            <a:r>
              <a:rPr lang="en-US" altLang="en-US" sz="2600" b="1" i="1">
                <a:latin typeface="Lucida Sans Unicode" panose="020B0602030504020204" pitchFamily="34" charset="0"/>
              </a:rPr>
              <a:t>k</a:t>
            </a:r>
            <a:r>
              <a:rPr lang="en-US" altLang="en-US" sz="2600">
                <a:latin typeface="Lucida Sans Unicode" panose="020B0602030504020204" pitchFamily="34" charset="0"/>
              </a:rPr>
              <a:t> : max digit value</a:t>
            </a:r>
          </a:p>
          <a:p>
            <a:pPr marL="571500" indent="-571500" eaLnBrk="1" hangingPunct="1">
              <a:buFontTx/>
              <a:buAutoNum type="arabicPeriod"/>
            </a:pPr>
            <a:r>
              <a:rPr lang="en-US" altLang="en-US" sz="2600" b="1">
                <a:latin typeface="Lucida Sans Unicode" panose="020B0602030504020204" pitchFamily="34" charset="0"/>
              </a:rPr>
              <a:t>   while</a:t>
            </a:r>
            <a:r>
              <a:rPr lang="en-US" altLang="en-US" sz="2600">
                <a:latin typeface="Lucida Sans Unicode" panose="020B0602030504020204" pitchFamily="34" charset="0"/>
              </a:rPr>
              <a:t> forever     // </a:t>
            </a:r>
            <a:r>
              <a:rPr lang="en-US" altLang="en-US" sz="2600" b="1">
                <a:latin typeface="Lucida Sans Unicode" panose="020B0602030504020204" pitchFamily="34" charset="0"/>
              </a:rPr>
              <a:t>a</a:t>
            </a:r>
            <a:r>
              <a:rPr lang="en-US" altLang="en-US" sz="2600" b="1" i="1">
                <a:latin typeface="Lucida Sans Unicode" panose="020B0602030504020204" pitchFamily="34" charset="0"/>
              </a:rPr>
              <a:t> </a:t>
            </a:r>
            <a:r>
              <a:rPr lang="en-US" altLang="en-US" sz="2600" b="1">
                <a:latin typeface="Lucida Sans Unicode" panose="020B0602030504020204" pitchFamily="34" charset="0"/>
              </a:rPr>
              <a:t>:</a:t>
            </a:r>
            <a:r>
              <a:rPr lang="en-US" altLang="en-US" sz="2600">
                <a:latin typeface="Lucida Sans Unicode" panose="020B0602030504020204" pitchFamily="34" charset="0"/>
              </a:rPr>
              <a:t> array of digits</a:t>
            </a:r>
          </a:p>
          <a:p>
            <a:pPr marL="571500" indent="-571500" eaLnBrk="1" hangingPunct="1">
              <a:buFontTx/>
              <a:buAutoNum type="arabicPeriod"/>
            </a:pPr>
            <a:r>
              <a:rPr lang="en-US" altLang="en-US" sz="2600">
                <a:latin typeface="Lucida Sans Unicode" panose="020B0602030504020204" pitchFamily="34" charset="0"/>
              </a:rPr>
              <a:t>       output </a:t>
            </a:r>
            <a:r>
              <a:rPr lang="en-US" altLang="en-US" sz="2600" b="1">
                <a:latin typeface="Lucida Sans Unicode" panose="020B0602030504020204" pitchFamily="34" charset="0"/>
              </a:rPr>
              <a:t>a</a:t>
            </a:r>
          </a:p>
          <a:p>
            <a:pPr marL="571500" indent="-571500" eaLnBrk="1" hangingPunct="1">
              <a:buFontTx/>
              <a:buAutoNum type="arabicPeriod"/>
            </a:pPr>
            <a:r>
              <a:rPr lang="en-US" altLang="en-US" sz="2600">
                <a:latin typeface="Lucida Sans Unicode" panose="020B0602030504020204" pitchFamily="34" charset="0"/>
              </a:rPr>
              <a:t>       </a:t>
            </a:r>
            <a:r>
              <a:rPr lang="en-US" altLang="en-US" sz="2600" b="1">
                <a:latin typeface="Lucida Sans Unicode" panose="020B0602030504020204" pitchFamily="34" charset="0"/>
              </a:rPr>
              <a:t>a</a:t>
            </a:r>
            <a:r>
              <a:rPr lang="en-US" altLang="en-US" sz="2600">
                <a:latin typeface="Lucida Sans Unicode" panose="020B0602030504020204" pitchFamily="34" charset="0"/>
              </a:rPr>
              <a:t> </a:t>
            </a:r>
            <a:r>
              <a:rPr lang="en-US" altLang="en-US" sz="2400">
                <a:latin typeface="Lucida Sans Unicode" panose="020B060203050402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2600">
                <a:latin typeface="Lucida Sans Unicode" panose="020B0602030504020204" pitchFamily="34" charset="0"/>
              </a:rPr>
              <a:t> NextLeaf(</a:t>
            </a:r>
            <a:r>
              <a:rPr lang="en-US" altLang="en-US" sz="2600" b="1">
                <a:latin typeface="Lucida Sans Unicode" panose="020B0602030504020204" pitchFamily="34" charset="0"/>
              </a:rPr>
              <a:t>a</a:t>
            </a:r>
            <a:r>
              <a:rPr lang="en-US" altLang="en-US" sz="2600">
                <a:latin typeface="Lucida Sans Unicode" panose="020B0602030504020204" pitchFamily="34" charset="0"/>
              </a:rPr>
              <a:t>,</a:t>
            </a:r>
            <a:r>
              <a:rPr lang="en-US" altLang="en-US" sz="2600" i="1">
                <a:latin typeface="Lucida Sans Unicode" panose="020B0602030504020204" pitchFamily="34" charset="0"/>
              </a:rPr>
              <a:t>L</a:t>
            </a:r>
            <a:r>
              <a:rPr lang="en-US" altLang="en-US" sz="2600">
                <a:latin typeface="Lucida Sans Unicode" panose="020B0602030504020204" pitchFamily="34" charset="0"/>
              </a:rPr>
              <a:t>,</a:t>
            </a:r>
            <a:r>
              <a:rPr lang="en-US" altLang="en-US" sz="2600" b="1" i="1">
                <a:latin typeface="Lucida Sans Unicode" panose="020B0602030504020204" pitchFamily="34" charset="0"/>
              </a:rPr>
              <a:t>k</a:t>
            </a:r>
            <a:r>
              <a:rPr lang="en-US" altLang="en-US" sz="2600">
                <a:latin typeface="Lucida Sans Unicode" panose="020B0602030504020204" pitchFamily="34" charset="0"/>
              </a:rPr>
              <a:t>)</a:t>
            </a:r>
          </a:p>
          <a:p>
            <a:pPr marL="571500" indent="-571500" eaLnBrk="1" hangingPunct="1">
              <a:buFontTx/>
              <a:buAutoNum type="arabicPeriod"/>
            </a:pPr>
            <a:r>
              <a:rPr lang="en-US" altLang="en-US" sz="2600" i="1">
                <a:latin typeface="Lucida Sans Unicode" panose="020B0602030504020204" pitchFamily="34" charset="0"/>
              </a:rPr>
              <a:t>       </a:t>
            </a:r>
            <a:r>
              <a:rPr lang="en-US" altLang="en-US" sz="2600" b="1">
                <a:latin typeface="Lucida Sans Unicode" panose="020B0602030504020204" pitchFamily="34" charset="0"/>
              </a:rPr>
              <a:t>if</a:t>
            </a:r>
            <a:r>
              <a:rPr lang="en-US" altLang="en-US" sz="2600">
                <a:latin typeface="Lucida Sans Unicode" panose="020B0602030504020204" pitchFamily="34" charset="0"/>
              </a:rPr>
              <a:t> </a:t>
            </a:r>
            <a:r>
              <a:rPr lang="en-US" altLang="en-US" sz="2600" b="1">
                <a:latin typeface="Lucida Sans Unicode" panose="020B0602030504020204" pitchFamily="34" charset="0"/>
              </a:rPr>
              <a:t>a</a:t>
            </a:r>
            <a:r>
              <a:rPr lang="en-US" altLang="en-US" sz="2600">
                <a:latin typeface="Lucida Sans Unicode" panose="020B0602030504020204" pitchFamily="34" charset="0"/>
              </a:rPr>
              <a:t> = (1,...,1)</a:t>
            </a:r>
          </a:p>
          <a:p>
            <a:pPr marL="571500" indent="-571500" eaLnBrk="1" hangingPunct="1">
              <a:buFontTx/>
              <a:buAutoNum type="arabicPeriod"/>
            </a:pPr>
            <a:r>
              <a:rPr lang="en-US" altLang="en-US" sz="2600">
                <a:latin typeface="Lucida Sans Unicode" panose="020B0602030504020204" pitchFamily="34" charset="0"/>
              </a:rPr>
              <a:t>           </a:t>
            </a:r>
            <a:r>
              <a:rPr lang="en-US" altLang="en-US" sz="2600" b="1">
                <a:latin typeface="Lucida Sans Unicode" panose="020B0602030504020204" pitchFamily="34" charset="0"/>
              </a:rPr>
              <a:t>return</a:t>
            </a:r>
          </a:p>
          <a:p>
            <a:pPr marL="571500" indent="-571500" eaLnBrk="1" hangingPunct="1">
              <a:buFontTx/>
              <a:buNone/>
            </a:pPr>
            <a:endParaRPr lang="en-US" altLang="en-US" sz="2600"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xmlns="" id="{849D7CA3-119F-4525-9F03-BFA2245891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Visit All Leaves: Example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xmlns="" id="{C2DFAC23-A7B9-4486-BAE8-B1B70B8B37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 sz="2400"/>
              <a:t>Moving through all the leaves in order: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    1-              2-              3-             4-</a:t>
            </a:r>
          </a:p>
          <a:p>
            <a:pPr eaLnBrk="1" hangingPunct="1">
              <a:buFontTx/>
              <a:buNone/>
            </a:pPr>
            <a:endParaRPr lang="en-US" altLang="en-US" sz="1600">
              <a:latin typeface="Courier New" panose="02070309020205020404" pitchFamily="49" charset="0"/>
            </a:endParaRPr>
          </a:p>
          <a:p>
            <a:pPr eaLnBrk="1" hangingPunct="1"/>
            <a:endParaRPr lang="en-US" altLang="en-US"/>
          </a:p>
          <a:p>
            <a:pPr algn="ctr"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11  12  13  14  21  22  23  24  31  32  33  34  41  42  43  44</a:t>
            </a:r>
          </a:p>
          <a:p>
            <a:pPr eaLnBrk="1" hangingPunct="1">
              <a:buFontTx/>
              <a:buNone/>
            </a:pPr>
            <a:endParaRPr lang="en-US" altLang="en-US" sz="180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r>
              <a:rPr lang="en-US" altLang="en-US" sz="1200">
                <a:latin typeface="Courier New" panose="02070309020205020404" pitchFamily="49" charset="0"/>
              </a:rPr>
              <a:t>     </a:t>
            </a:r>
            <a:r>
              <a:rPr lang="en-US" altLang="en-US" sz="1200">
                <a:solidFill>
                  <a:schemeClr val="hlink"/>
                </a:solidFill>
                <a:latin typeface="Courier New" panose="02070309020205020404" pitchFamily="49" charset="0"/>
              </a:rPr>
              <a:t>1     2     3    4    5    6    7     8    9    10    11    12   13   14   15</a:t>
            </a:r>
          </a:p>
        </p:txBody>
      </p:sp>
      <p:sp>
        <p:nvSpPr>
          <p:cNvPr id="84996" name="Oval 4">
            <a:extLst>
              <a:ext uri="{FF2B5EF4-FFF2-40B4-BE49-F238E27FC236}">
                <a16:creationId xmlns:a16="http://schemas.microsoft.com/office/drawing/2014/main" xmlns="" id="{7BB2E15E-6B87-4C29-B775-3AEDE9FB4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997" name="Oval 5">
            <a:extLst>
              <a:ext uri="{FF2B5EF4-FFF2-40B4-BE49-F238E27FC236}">
                <a16:creationId xmlns:a16="http://schemas.microsoft.com/office/drawing/2014/main" xmlns="" id="{43BB59D3-2A29-496C-8EB4-401A461A0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998" name="Oval 6">
            <a:extLst>
              <a:ext uri="{FF2B5EF4-FFF2-40B4-BE49-F238E27FC236}">
                <a16:creationId xmlns:a16="http://schemas.microsoft.com/office/drawing/2014/main" xmlns="" id="{CCE515B4-E917-4528-93E7-D24116076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999" name="Oval 7">
            <a:extLst>
              <a:ext uri="{FF2B5EF4-FFF2-40B4-BE49-F238E27FC236}">
                <a16:creationId xmlns:a16="http://schemas.microsoft.com/office/drawing/2014/main" xmlns="" id="{EC1517B8-19B2-4BA6-960A-C05716BD9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0" name="Oval 8">
            <a:extLst>
              <a:ext uri="{FF2B5EF4-FFF2-40B4-BE49-F238E27FC236}">
                <a16:creationId xmlns:a16="http://schemas.microsoft.com/office/drawing/2014/main" xmlns="" id="{AE1E2407-8ECE-4E0B-8D4F-7274FA3E8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1" name="Oval 9">
            <a:extLst>
              <a:ext uri="{FF2B5EF4-FFF2-40B4-BE49-F238E27FC236}">
                <a16:creationId xmlns:a16="http://schemas.microsoft.com/office/drawing/2014/main" xmlns="" id="{CB981298-2329-490C-ACD6-DB28B7623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000099"/>
              </a:solidFill>
            </a:endParaRPr>
          </a:p>
        </p:txBody>
      </p:sp>
      <p:sp>
        <p:nvSpPr>
          <p:cNvPr id="85002" name="Oval 10">
            <a:extLst>
              <a:ext uri="{FF2B5EF4-FFF2-40B4-BE49-F238E27FC236}">
                <a16:creationId xmlns:a16="http://schemas.microsoft.com/office/drawing/2014/main" xmlns="" id="{05C452FC-0BDF-4FB9-B7AB-87B8ABC31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3" name="Oval 11">
            <a:extLst>
              <a:ext uri="{FF2B5EF4-FFF2-40B4-BE49-F238E27FC236}">
                <a16:creationId xmlns:a16="http://schemas.microsoft.com/office/drawing/2014/main" xmlns="" id="{6F25D070-C9D3-41EC-87D9-587A8106C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4" name="Oval 12">
            <a:extLst>
              <a:ext uri="{FF2B5EF4-FFF2-40B4-BE49-F238E27FC236}">
                <a16:creationId xmlns:a16="http://schemas.microsoft.com/office/drawing/2014/main" xmlns="" id="{1A6B54BB-1A19-4204-9E16-9E12939EB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5" name="Oval 13">
            <a:extLst>
              <a:ext uri="{FF2B5EF4-FFF2-40B4-BE49-F238E27FC236}">
                <a16:creationId xmlns:a16="http://schemas.microsoft.com/office/drawing/2014/main" xmlns="" id="{369BC03F-E304-4022-A68C-F10628776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6" name="Oval 14">
            <a:extLst>
              <a:ext uri="{FF2B5EF4-FFF2-40B4-BE49-F238E27FC236}">
                <a16:creationId xmlns:a16="http://schemas.microsoft.com/office/drawing/2014/main" xmlns="" id="{5A81A17A-3F9C-4088-BB93-A097465B0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7" name="Oval 15">
            <a:extLst>
              <a:ext uri="{FF2B5EF4-FFF2-40B4-BE49-F238E27FC236}">
                <a16:creationId xmlns:a16="http://schemas.microsoft.com/office/drawing/2014/main" xmlns="" id="{99565A03-7CCD-41E8-98EA-10B9DEE68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8" name="Oval 16">
            <a:extLst>
              <a:ext uri="{FF2B5EF4-FFF2-40B4-BE49-F238E27FC236}">
                <a16:creationId xmlns:a16="http://schemas.microsoft.com/office/drawing/2014/main" xmlns="" id="{689907B7-09F4-4222-839E-C221FAA79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9" name="Oval 17">
            <a:extLst>
              <a:ext uri="{FF2B5EF4-FFF2-40B4-BE49-F238E27FC236}">
                <a16:creationId xmlns:a16="http://schemas.microsoft.com/office/drawing/2014/main" xmlns="" id="{6812D0FE-A3C8-4C84-843E-1B83E92A9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10" name="Oval 18">
            <a:extLst>
              <a:ext uri="{FF2B5EF4-FFF2-40B4-BE49-F238E27FC236}">
                <a16:creationId xmlns:a16="http://schemas.microsoft.com/office/drawing/2014/main" xmlns="" id="{42118EE5-CDFF-4F03-A79C-670A267B8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11" name="Oval 19">
            <a:extLst>
              <a:ext uri="{FF2B5EF4-FFF2-40B4-BE49-F238E27FC236}">
                <a16:creationId xmlns:a16="http://schemas.microsoft.com/office/drawing/2014/main" xmlns="" id="{AFA5BEA4-F2F8-40C3-B5D8-C1551EE2F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12" name="Oval 20">
            <a:extLst>
              <a:ext uri="{FF2B5EF4-FFF2-40B4-BE49-F238E27FC236}">
                <a16:creationId xmlns:a16="http://schemas.microsoft.com/office/drawing/2014/main" xmlns="" id="{2A75FDC5-7053-4AB6-9BDF-74824F8F8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191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13" name="Oval 21">
            <a:extLst>
              <a:ext uri="{FF2B5EF4-FFF2-40B4-BE49-F238E27FC236}">
                <a16:creationId xmlns:a16="http://schemas.microsoft.com/office/drawing/2014/main" xmlns="" id="{72B136EB-896D-45A3-9DF6-368C8D6C5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91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14" name="Oval 22">
            <a:extLst>
              <a:ext uri="{FF2B5EF4-FFF2-40B4-BE49-F238E27FC236}">
                <a16:creationId xmlns:a16="http://schemas.microsoft.com/office/drawing/2014/main" xmlns="" id="{F2A1CDA9-AD7B-42DF-96BA-4132BF319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191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15" name="Oval 23">
            <a:extLst>
              <a:ext uri="{FF2B5EF4-FFF2-40B4-BE49-F238E27FC236}">
                <a16:creationId xmlns:a16="http://schemas.microsoft.com/office/drawing/2014/main" xmlns="" id="{FEC46D6C-D756-49C3-810E-467794FC7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191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16" name="Line 24">
            <a:extLst>
              <a:ext uri="{FF2B5EF4-FFF2-40B4-BE49-F238E27FC236}">
                <a16:creationId xmlns:a16="http://schemas.microsoft.com/office/drawing/2014/main" xmlns="" id="{62566D63-183B-441C-9A0F-4B95F0C06A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7" name="Line 25">
            <a:extLst>
              <a:ext uri="{FF2B5EF4-FFF2-40B4-BE49-F238E27FC236}">
                <a16:creationId xmlns:a16="http://schemas.microsoft.com/office/drawing/2014/main" xmlns="" id="{21C4641D-FC1A-4480-8379-F7ED2431CE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71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8" name="Line 26">
            <a:extLst>
              <a:ext uri="{FF2B5EF4-FFF2-40B4-BE49-F238E27FC236}">
                <a16:creationId xmlns:a16="http://schemas.microsoft.com/office/drawing/2014/main" xmlns="" id="{4AD13170-3875-481D-9AC6-E26A2F6E73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19" name="Line 27">
            <a:extLst>
              <a:ext uri="{FF2B5EF4-FFF2-40B4-BE49-F238E27FC236}">
                <a16:creationId xmlns:a16="http://schemas.microsoft.com/office/drawing/2014/main" xmlns="" id="{28257CB9-3F00-4ABE-AF00-6FE28DB54D2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0" name="Line 28">
            <a:extLst>
              <a:ext uri="{FF2B5EF4-FFF2-40B4-BE49-F238E27FC236}">
                <a16:creationId xmlns:a16="http://schemas.microsoft.com/office/drawing/2014/main" xmlns="" id="{72C2ABAC-C0DD-4C8C-9716-69DF3DED1A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1" name="Line 29">
            <a:extLst>
              <a:ext uri="{FF2B5EF4-FFF2-40B4-BE49-F238E27FC236}">
                <a16:creationId xmlns:a16="http://schemas.microsoft.com/office/drawing/2014/main" xmlns="" id="{0BE8062A-EFF0-47D8-A1B3-A65C945062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2" name="Line 30">
            <a:extLst>
              <a:ext uri="{FF2B5EF4-FFF2-40B4-BE49-F238E27FC236}">
                <a16:creationId xmlns:a16="http://schemas.microsoft.com/office/drawing/2014/main" xmlns="" id="{260700B6-DC23-42C7-9DC1-187094EF89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3" name="Line 31">
            <a:extLst>
              <a:ext uri="{FF2B5EF4-FFF2-40B4-BE49-F238E27FC236}">
                <a16:creationId xmlns:a16="http://schemas.microsoft.com/office/drawing/2014/main" xmlns="" id="{A8DB3A75-36B4-4D8A-8EDD-4D30B592B37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4" name="Line 32">
            <a:extLst>
              <a:ext uri="{FF2B5EF4-FFF2-40B4-BE49-F238E27FC236}">
                <a16:creationId xmlns:a16="http://schemas.microsoft.com/office/drawing/2014/main" xmlns="" id="{2258DAB7-665C-4A5D-8EE1-DA7A0109B8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5" name="Line 33">
            <a:extLst>
              <a:ext uri="{FF2B5EF4-FFF2-40B4-BE49-F238E27FC236}">
                <a16:creationId xmlns:a16="http://schemas.microsoft.com/office/drawing/2014/main" xmlns="" id="{CC4B5BA9-4E1F-4A69-9BFE-AE86C25469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6" name="Line 34">
            <a:extLst>
              <a:ext uri="{FF2B5EF4-FFF2-40B4-BE49-F238E27FC236}">
                <a16:creationId xmlns:a16="http://schemas.microsoft.com/office/drawing/2014/main" xmlns="" id="{96D5A435-8E95-4034-974E-6A3532B79D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7" name="Line 35">
            <a:extLst>
              <a:ext uri="{FF2B5EF4-FFF2-40B4-BE49-F238E27FC236}">
                <a16:creationId xmlns:a16="http://schemas.microsoft.com/office/drawing/2014/main" xmlns="" id="{E5B3227D-843F-4CE7-96A4-E77CCC2569B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8" name="Line 36">
            <a:extLst>
              <a:ext uri="{FF2B5EF4-FFF2-40B4-BE49-F238E27FC236}">
                <a16:creationId xmlns:a16="http://schemas.microsoft.com/office/drawing/2014/main" xmlns="" id="{C6EE06B1-1DC9-4E1B-8EEA-27EC79FD60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56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9" name="Line 37">
            <a:extLst>
              <a:ext uri="{FF2B5EF4-FFF2-40B4-BE49-F238E27FC236}">
                <a16:creationId xmlns:a16="http://schemas.microsoft.com/office/drawing/2014/main" xmlns="" id="{E928C071-B8B8-4F99-948D-9C660A4D53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30" name="Line 38">
            <a:extLst>
              <a:ext uri="{FF2B5EF4-FFF2-40B4-BE49-F238E27FC236}">
                <a16:creationId xmlns:a16="http://schemas.microsoft.com/office/drawing/2014/main" xmlns="" id="{965FE200-EF40-4105-B15B-23CFCD231B75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31" name="Line 39">
            <a:extLst>
              <a:ext uri="{FF2B5EF4-FFF2-40B4-BE49-F238E27FC236}">
                <a16:creationId xmlns:a16="http://schemas.microsoft.com/office/drawing/2014/main" xmlns="" id="{37CE458D-A678-41F6-81D1-5C0875C4574C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32" name="Text Box 40">
            <a:extLst>
              <a:ext uri="{FF2B5EF4-FFF2-40B4-BE49-F238E27FC236}">
                <a16:creationId xmlns:a16="http://schemas.microsoft.com/office/drawing/2014/main" xmlns="" id="{15DDFBB4-0DEF-40BF-9CDE-3679A65DC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81940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urier New" panose="02070309020205020404" pitchFamily="49" charset="0"/>
              </a:rPr>
              <a:t>--</a:t>
            </a:r>
          </a:p>
        </p:txBody>
      </p:sp>
      <p:sp>
        <p:nvSpPr>
          <p:cNvPr id="85033" name="Oval 41">
            <a:extLst>
              <a:ext uri="{FF2B5EF4-FFF2-40B4-BE49-F238E27FC236}">
                <a16:creationId xmlns:a16="http://schemas.microsoft.com/office/drawing/2014/main" xmlns="" id="{B17FFFD2-D580-4324-899C-7C8176345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8194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34" name="Line 42">
            <a:extLst>
              <a:ext uri="{FF2B5EF4-FFF2-40B4-BE49-F238E27FC236}">
                <a16:creationId xmlns:a16="http://schemas.microsoft.com/office/drawing/2014/main" xmlns="" id="{91718931-1088-48B2-BFF9-6B64A5A857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6400" y="3048000"/>
            <a:ext cx="2743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35" name="Line 43">
            <a:extLst>
              <a:ext uri="{FF2B5EF4-FFF2-40B4-BE49-F238E27FC236}">
                <a16:creationId xmlns:a16="http://schemas.microsoft.com/office/drawing/2014/main" xmlns="" id="{1865ED8D-B7FC-4086-B176-C89F2426FB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312420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36" name="Line 44">
            <a:extLst>
              <a:ext uri="{FF2B5EF4-FFF2-40B4-BE49-F238E27FC236}">
                <a16:creationId xmlns:a16="http://schemas.microsoft.com/office/drawing/2014/main" xmlns="" id="{40CAF650-F8D6-4226-8727-BD36CA0C70B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312420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37" name="Line 45">
            <a:extLst>
              <a:ext uri="{FF2B5EF4-FFF2-40B4-BE49-F238E27FC236}">
                <a16:creationId xmlns:a16="http://schemas.microsoft.com/office/drawing/2014/main" xmlns="" id="{563764FD-7573-48B4-98D3-E6458BC1CA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048000"/>
            <a:ext cx="2514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38" name="AutoShape 64">
            <a:extLst>
              <a:ext uri="{FF2B5EF4-FFF2-40B4-BE49-F238E27FC236}">
                <a16:creationId xmlns:a16="http://schemas.microsoft.com/office/drawing/2014/main" xmlns="" id="{C5A3B368-BBB4-451B-B266-D7FB604B4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638800"/>
            <a:ext cx="457200" cy="152400"/>
          </a:xfrm>
          <a:prstGeom prst="curvedUp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39" name="AutoShape 65">
            <a:extLst>
              <a:ext uri="{FF2B5EF4-FFF2-40B4-BE49-F238E27FC236}">
                <a16:creationId xmlns:a16="http://schemas.microsoft.com/office/drawing/2014/main" xmlns="" id="{D31E9353-0EB5-41A9-9567-B5FF95B4C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638800"/>
            <a:ext cx="457200" cy="152400"/>
          </a:xfrm>
          <a:prstGeom prst="curvedUp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40" name="AutoShape 66">
            <a:extLst>
              <a:ext uri="{FF2B5EF4-FFF2-40B4-BE49-F238E27FC236}">
                <a16:creationId xmlns:a16="http://schemas.microsoft.com/office/drawing/2014/main" xmlns="" id="{6C8BE4C5-0DCB-4F6D-9628-EA94A3398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638800"/>
            <a:ext cx="457200" cy="152400"/>
          </a:xfrm>
          <a:prstGeom prst="curvedUp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41" name="AutoShape 67">
            <a:extLst>
              <a:ext uri="{FF2B5EF4-FFF2-40B4-BE49-F238E27FC236}">
                <a16:creationId xmlns:a16="http://schemas.microsoft.com/office/drawing/2014/main" xmlns="" id="{A1DAFE19-9C6E-493B-9C0C-F28DA4414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638800"/>
            <a:ext cx="457200" cy="152400"/>
          </a:xfrm>
          <a:prstGeom prst="curvedUp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42" name="AutoShape 68">
            <a:extLst>
              <a:ext uri="{FF2B5EF4-FFF2-40B4-BE49-F238E27FC236}">
                <a16:creationId xmlns:a16="http://schemas.microsoft.com/office/drawing/2014/main" xmlns="" id="{0F979C57-3802-4F63-8DF8-C857ACE30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638800"/>
            <a:ext cx="457200" cy="152400"/>
          </a:xfrm>
          <a:prstGeom prst="curvedUp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43" name="AutoShape 69">
            <a:extLst>
              <a:ext uri="{FF2B5EF4-FFF2-40B4-BE49-F238E27FC236}">
                <a16:creationId xmlns:a16="http://schemas.microsoft.com/office/drawing/2014/main" xmlns="" id="{468D6350-1B9B-4550-A58F-BE954B84A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638800"/>
            <a:ext cx="457200" cy="152400"/>
          </a:xfrm>
          <a:prstGeom prst="curvedUp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44" name="AutoShape 70">
            <a:extLst>
              <a:ext uri="{FF2B5EF4-FFF2-40B4-BE49-F238E27FC236}">
                <a16:creationId xmlns:a16="http://schemas.microsoft.com/office/drawing/2014/main" xmlns="" id="{C1929B8D-B4E8-4A62-BF7E-2B2586B13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638800"/>
            <a:ext cx="457200" cy="152400"/>
          </a:xfrm>
          <a:prstGeom prst="curvedUp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45" name="AutoShape 71">
            <a:extLst>
              <a:ext uri="{FF2B5EF4-FFF2-40B4-BE49-F238E27FC236}">
                <a16:creationId xmlns:a16="http://schemas.microsoft.com/office/drawing/2014/main" xmlns="" id="{63464FA4-2DFC-4A6C-8170-50F3655B4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638800"/>
            <a:ext cx="457200" cy="152400"/>
          </a:xfrm>
          <a:prstGeom prst="curvedUp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46" name="AutoShape 72">
            <a:extLst>
              <a:ext uri="{FF2B5EF4-FFF2-40B4-BE49-F238E27FC236}">
                <a16:creationId xmlns:a16="http://schemas.microsoft.com/office/drawing/2014/main" xmlns="" id="{8CC5C121-865D-48CC-9657-43F083B32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638800"/>
            <a:ext cx="457200" cy="152400"/>
          </a:xfrm>
          <a:prstGeom prst="curvedUp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47" name="AutoShape 73">
            <a:extLst>
              <a:ext uri="{FF2B5EF4-FFF2-40B4-BE49-F238E27FC236}">
                <a16:creationId xmlns:a16="http://schemas.microsoft.com/office/drawing/2014/main" xmlns="" id="{179C4538-33BF-437A-BEE8-14C8F5DCE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638800"/>
            <a:ext cx="457200" cy="152400"/>
          </a:xfrm>
          <a:prstGeom prst="curvedUp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48" name="AutoShape 74">
            <a:extLst>
              <a:ext uri="{FF2B5EF4-FFF2-40B4-BE49-F238E27FC236}">
                <a16:creationId xmlns:a16="http://schemas.microsoft.com/office/drawing/2014/main" xmlns="" id="{D626E34D-2114-4BA5-9A0A-DA87C63DB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638800"/>
            <a:ext cx="457200" cy="152400"/>
          </a:xfrm>
          <a:prstGeom prst="curvedUp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49" name="AutoShape 75">
            <a:extLst>
              <a:ext uri="{FF2B5EF4-FFF2-40B4-BE49-F238E27FC236}">
                <a16:creationId xmlns:a16="http://schemas.microsoft.com/office/drawing/2014/main" xmlns="" id="{3B2672B6-3759-4AFF-8E2D-71681D2CF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5638800"/>
            <a:ext cx="457200" cy="152400"/>
          </a:xfrm>
          <a:prstGeom prst="curvedUp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50" name="AutoShape 76">
            <a:extLst>
              <a:ext uri="{FF2B5EF4-FFF2-40B4-BE49-F238E27FC236}">
                <a16:creationId xmlns:a16="http://schemas.microsoft.com/office/drawing/2014/main" xmlns="" id="{7D9FE19E-FA19-4C68-BB35-C6C1FA676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638800"/>
            <a:ext cx="457200" cy="152400"/>
          </a:xfrm>
          <a:prstGeom prst="curvedUp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51" name="AutoShape 77">
            <a:extLst>
              <a:ext uri="{FF2B5EF4-FFF2-40B4-BE49-F238E27FC236}">
                <a16:creationId xmlns:a16="http://schemas.microsoft.com/office/drawing/2014/main" xmlns="" id="{4059F3D5-7FB3-4E8F-B90A-A79BCE9FB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638800"/>
            <a:ext cx="457200" cy="152400"/>
          </a:xfrm>
          <a:prstGeom prst="curvedUp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52" name="AutoShape 78">
            <a:extLst>
              <a:ext uri="{FF2B5EF4-FFF2-40B4-BE49-F238E27FC236}">
                <a16:creationId xmlns:a16="http://schemas.microsoft.com/office/drawing/2014/main" xmlns="" id="{2911D0FE-2A56-4D20-A245-DB405E952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638800"/>
            <a:ext cx="457200" cy="152400"/>
          </a:xfrm>
          <a:prstGeom prst="curvedUp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53" name="Text Box 79">
            <a:extLst>
              <a:ext uri="{FF2B5EF4-FFF2-40B4-BE49-F238E27FC236}">
                <a16:creationId xmlns:a16="http://schemas.microsoft.com/office/drawing/2014/main" xmlns="" id="{55CAF1A7-162C-43DB-8B2F-681B9AE17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124200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hlink"/>
                </a:solidFill>
              </a:rPr>
              <a:t>Order of steps</a:t>
            </a:r>
          </a:p>
        </p:txBody>
      </p:sp>
      <p:sp>
        <p:nvSpPr>
          <p:cNvPr id="85054" name="Line 80">
            <a:extLst>
              <a:ext uri="{FF2B5EF4-FFF2-40B4-BE49-F238E27FC236}">
                <a16:creationId xmlns:a16="http://schemas.microsoft.com/office/drawing/2014/main" xmlns="" id="{FF1EA59F-B75E-4A85-A31D-CEAD1776E65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34290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55" name="Line 81">
            <a:extLst>
              <a:ext uri="{FF2B5EF4-FFF2-40B4-BE49-F238E27FC236}">
                <a16:creationId xmlns:a16="http://schemas.microsoft.com/office/drawing/2014/main" xmlns="" id="{737EE5A1-1393-43EC-824F-B44605D67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019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91A1D302-0C7A-4982-ADA9-B31A32C426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latin typeface="Times New Roman" panose="02020603050405020304" pitchFamily="18" charset="0"/>
              </a:rPr>
              <a:t>Why Finding (15,4) Motif is Difficult?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075F5777-5E3F-4A49-8B90-FC58B37E50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1200" b="1">
                <a:latin typeface="Lucida Console" panose="020B0609040504020204" pitchFamily="49" charset="0"/>
              </a:rPr>
              <a:t>atgaccgggatactgat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g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g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AAAGG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tt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GGG</a:t>
            </a:r>
            <a:r>
              <a:rPr lang="en-US" altLang="en-US" sz="1200" b="1">
                <a:latin typeface="Lucida Console" panose="020B0609040504020204" pitchFamily="49" charset="0"/>
              </a:rPr>
              <a:t>ggcgtacacattagataaacgtatgaagtacgttagactcggcgccgccg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acccctattttttgagcagatttagtgacctggaaaaaaaatttgagtacaaaacttttccgaata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AAAA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GG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GGG</a:t>
            </a:r>
            <a:r>
              <a:rPr lang="en-US" altLang="en-US" sz="1200" b="1">
                <a:latin typeface="Lucida Console" panose="020B0609040504020204" pitchFamily="49" charset="0"/>
              </a:rPr>
              <a:t>a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tgagtatccctgggatgactt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AAAA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GG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G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GG</a:t>
            </a:r>
            <a:r>
              <a:rPr lang="en-US" altLang="en-US" sz="1200" b="1">
                <a:latin typeface="Lucida Console" panose="020B0609040504020204" pitchFamily="49" charset="0"/>
              </a:rPr>
              <a:t>tgctctcccgatttttgaatatgtaggatcattcgccagggtccga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gctgagaattggatg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AAAAAAAGGG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att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G</a:t>
            </a:r>
            <a:r>
              <a:rPr lang="en-US" altLang="en-US" sz="1200" b="1">
                <a:latin typeface="Lucida Console" panose="020B0609040504020204" pitchFamily="49" charset="0"/>
              </a:rPr>
              <a:t>tccacgcaatcgcgaaccaacgcggacccaaaggcaagaccgataaaggaga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tcccttttgcggtaatgtgccgggaggctggttacgtagggaagccctaacggacttaat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AAAGG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aa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GGG</a:t>
            </a:r>
            <a:r>
              <a:rPr lang="en-US" altLang="en-US" sz="1200" b="1">
                <a:latin typeface="Lucida Console" panose="020B0609040504020204" pitchFamily="49" charset="0"/>
              </a:rPr>
              <a:t>cttatag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gtcaatcatgttcttgtgaatggattt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AAGGG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ct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GG</a:t>
            </a:r>
            <a:r>
              <a:rPr lang="en-US" altLang="en-US" sz="1200" b="1">
                <a:latin typeface="Lucida Console" panose="020B0609040504020204" pitchFamily="49" charset="0"/>
              </a:rPr>
              <a:t>gaccgcttggcgcacccaaattcagtgtgggcgagcgcaa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cggttttggcccttgttagaggcccccgt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AAA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AAGG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GGG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200" b="1">
                <a:latin typeface="Lucida Console" panose="020B0609040504020204" pitchFamily="49" charset="0"/>
              </a:rPr>
              <a:t>caattatgagagagctaatctatcgcgtgcgtgttcat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aacttgagtt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AAAAAA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AGGG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G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cc</a:t>
            </a:r>
            <a:r>
              <a:rPr lang="en-US" altLang="en-US" sz="1200" b="1">
                <a:latin typeface="Lucida Console" panose="020B0609040504020204" pitchFamily="49" charset="0"/>
              </a:rPr>
              <a:t>ctggggcacatacaagaggagtcttccttatcagttaatgctgtatgacactatgta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ttggcccattggctaaaagcccaacttgacaaatggaagatagaatccttgcat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ct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AAAAAGG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G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GG</a:t>
            </a:r>
            <a:r>
              <a:rPr lang="en-US" altLang="en-US" sz="1200" b="1">
                <a:latin typeface="Lucida Console" panose="020B0609040504020204" pitchFamily="49" charset="0"/>
              </a:rPr>
              <a:t>accgaaagggaag</a:t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/>
            </a:r>
            <a:br>
              <a:rPr lang="en-US" altLang="en-US" sz="1200" b="1">
                <a:latin typeface="Lucida Console" panose="020B0609040504020204" pitchFamily="49" charset="0"/>
              </a:rPr>
            </a:br>
            <a:r>
              <a:rPr lang="en-US" altLang="en-US" sz="1200" b="1">
                <a:latin typeface="Lucida Console" panose="020B0609040504020204" pitchFamily="49" charset="0"/>
              </a:rPr>
              <a:t>ctggtgagcaacgacagattcttacgtgcattagctcgcttccggggatctaatagcacgaagctt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ct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AAAAAGG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G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GG</a:t>
            </a:r>
            <a:r>
              <a:rPr lang="en-US" altLang="en-US" sz="1200" b="1">
                <a:latin typeface="Lucida Console" panose="020B0609040504020204" pitchFamily="49" charset="0"/>
              </a:rPr>
              <a:t>a</a:t>
            </a:r>
            <a:endParaRPr lang="en-US" altLang="en-US" sz="1200">
              <a:latin typeface="_DEFAULT_ASCII" pitchFamily="2" charset="0"/>
            </a:endParaRP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xmlns="" id="{1407AE1F-7B13-4273-A0E1-BB67A17E13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032000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xmlns="" id="{566716EE-E26F-4F5A-B6D6-B9E66F4781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0700" y="2403475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xmlns="" id="{B4D0EF94-0F25-45A2-A6F0-9C59FA496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25" y="2771775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xmlns="" id="{BC053B2B-F4E7-496F-9681-927C91C1BF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3140075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xmlns="" id="{BD2ED05C-839D-4884-AD53-4D69E68B7D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3492500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3" name="Rectangle 9">
            <a:extLst>
              <a:ext uri="{FF2B5EF4-FFF2-40B4-BE49-F238E27FC236}">
                <a16:creationId xmlns:a16="http://schemas.microsoft.com/office/drawing/2014/main" xmlns="" id="{7928C565-8C10-4D8E-8326-A3CD72E9F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860800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4" name="Rectangle 10">
            <a:extLst>
              <a:ext uri="{FF2B5EF4-FFF2-40B4-BE49-F238E27FC236}">
                <a16:creationId xmlns:a16="http://schemas.microsoft.com/office/drawing/2014/main" xmlns="" id="{DE054F32-AB40-4A2C-8E8F-254F12DD55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1225" y="4229100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5" name="Rectangle 11">
            <a:extLst>
              <a:ext uri="{FF2B5EF4-FFF2-40B4-BE49-F238E27FC236}">
                <a16:creationId xmlns:a16="http://schemas.microsoft.com/office/drawing/2014/main" xmlns="" id="{EBAEA876-BA46-4E2A-8632-C230FE539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4584700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6" name="Rectangle 12">
            <a:extLst>
              <a:ext uri="{FF2B5EF4-FFF2-40B4-BE49-F238E27FC236}">
                <a16:creationId xmlns:a16="http://schemas.microsoft.com/office/drawing/2014/main" xmlns="" id="{D3E489E0-2145-476E-BE19-B21FCA4389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4949825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7" name="Rectangle 13">
            <a:extLst>
              <a:ext uri="{FF2B5EF4-FFF2-40B4-BE49-F238E27FC236}">
                <a16:creationId xmlns:a16="http://schemas.microsoft.com/office/drawing/2014/main" xmlns="" id="{FB5CD5D7-EE33-4CBE-B202-D7F599548D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0700" y="5318125"/>
            <a:ext cx="1371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8" name="Line 14">
            <a:extLst>
              <a:ext uri="{FF2B5EF4-FFF2-40B4-BE49-F238E27FC236}">
                <a16:creationId xmlns:a16="http://schemas.microsoft.com/office/drawing/2014/main" xmlns="" id="{FC71F180-EDCC-4ACD-9A9A-675DF41909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714625" y="2336800"/>
            <a:ext cx="1171575" cy="353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Text Box 15">
            <a:extLst>
              <a:ext uri="{FF2B5EF4-FFF2-40B4-BE49-F238E27FC236}">
                <a16:creationId xmlns:a16="http://schemas.microsoft.com/office/drawing/2014/main" xmlns="" id="{692C3B88-6405-4040-8971-C1A85F6A9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0" y="5821363"/>
            <a:ext cx="1638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g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g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AAAGG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tt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GGG</a:t>
            </a:r>
            <a:endParaRPr lang="en-US" altLang="en-US" sz="1200">
              <a:solidFill>
                <a:schemeClr val="accent2"/>
              </a:solidFill>
              <a:latin typeface="Lucida Console" panose="020B0609040504020204" pitchFamily="49" charset="0"/>
            </a:endParaRPr>
          </a:p>
        </p:txBody>
      </p:sp>
      <p:sp>
        <p:nvSpPr>
          <p:cNvPr id="11280" name="Line 16">
            <a:extLst>
              <a:ext uri="{FF2B5EF4-FFF2-40B4-BE49-F238E27FC236}">
                <a16:creationId xmlns:a16="http://schemas.microsoft.com/office/drawing/2014/main" xmlns="" id="{189B1AB6-3543-4C4A-9F2C-49C9CBDD4A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2708275"/>
            <a:ext cx="2349500" cy="3540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Text Box 17">
            <a:extLst>
              <a:ext uri="{FF2B5EF4-FFF2-40B4-BE49-F238E27FC236}">
                <a16:creationId xmlns:a16="http://schemas.microsoft.com/office/drawing/2014/main" xmlns="" id="{C24783F4-FB37-4818-B38F-196581DFE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0" y="6126163"/>
            <a:ext cx="1638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t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AAAA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GG</a:t>
            </a:r>
            <a:r>
              <a:rPr lang="en-US" altLang="en-US" sz="1200" b="1">
                <a:solidFill>
                  <a:srgbClr val="CC3300"/>
                </a:solidFill>
                <a:latin typeface="Lucida Console" panose="020B0609040504020204" pitchFamily="49" charset="0"/>
              </a:rPr>
              <a:t>c</a:t>
            </a:r>
            <a:r>
              <a:rPr lang="en-US" altLang="en-US" sz="1200" b="1">
                <a:solidFill>
                  <a:schemeClr val="accent2"/>
                </a:solidFill>
                <a:latin typeface="Lucida Console" panose="020B0609040504020204" pitchFamily="49" charset="0"/>
              </a:rPr>
              <a:t>GGG</a:t>
            </a:r>
            <a:endParaRPr lang="en-US" altLang="en-US" sz="1200">
              <a:solidFill>
                <a:schemeClr val="accent2"/>
              </a:solidFill>
              <a:latin typeface="Lucida Console" panose="020B0609040504020204" pitchFamily="49" charset="0"/>
            </a:endParaRPr>
          </a:p>
        </p:txBody>
      </p:sp>
      <p:sp>
        <p:nvSpPr>
          <p:cNvPr id="11282" name="Text Box 18">
            <a:extLst>
              <a:ext uri="{FF2B5EF4-FFF2-40B4-BE49-F238E27FC236}">
                <a16:creationId xmlns:a16="http://schemas.microsoft.com/office/drawing/2014/main" xmlns="" id="{77115BAD-1489-48FB-B8FE-CA9EC9DC6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973763"/>
            <a:ext cx="1638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1200" b="1">
                <a:latin typeface="Lucida Console" panose="020B0609040504020204" pitchFamily="49" charset="0"/>
              </a:rPr>
              <a:t>..|..|||.|..|||</a:t>
            </a:r>
            <a:endParaRPr lang="en-US" altLang="en-US" sz="1200">
              <a:latin typeface="Lucida Console" panose="020B0609040504020204" pitchFamily="49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xmlns="" id="{2BE67430-4907-4D05-8FB3-B6CDF4488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Depth First Search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xmlns="" id="{FA86D88E-AC3C-4281-92B8-E3A6FA599E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/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So we can search leaves</a:t>
            </a:r>
          </a:p>
          <a:p>
            <a:pPr eaLnBrk="1" hangingPunct="1">
              <a:lnSpc>
                <a:spcPct val="80000"/>
              </a:lnSpc>
            </a:pPr>
            <a:endParaRPr lang="en-US" altLang="en-US"/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How about searching all vertices of the tree?</a:t>
            </a:r>
          </a:p>
          <a:p>
            <a:pPr eaLnBrk="1" hangingPunct="1">
              <a:lnSpc>
                <a:spcPct val="80000"/>
              </a:lnSpc>
            </a:pPr>
            <a:endParaRPr lang="en-US" altLang="en-US"/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We can do this with a </a:t>
            </a:r>
            <a:r>
              <a:rPr lang="en-US" altLang="en-US" i="1"/>
              <a:t>depth first</a:t>
            </a:r>
            <a:r>
              <a:rPr lang="en-US" altLang="en-US"/>
              <a:t> search</a:t>
            </a:r>
          </a:p>
          <a:p>
            <a:pPr eaLnBrk="1" hangingPunct="1">
              <a:lnSpc>
                <a:spcPct val="80000"/>
              </a:lnSpc>
            </a:pPr>
            <a:endParaRPr lang="en-US" altLang="en-US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xmlns="" id="{21F59CF0-5766-4024-B56C-318EA611DC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Visit the Next Vertex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xmlns="" id="{59FD8903-81E3-41A3-BF6C-C374A1152A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39788" lvl="1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 u="sng">
                <a:latin typeface="Lucida Sans Unicode" panose="020B0602030504020204" pitchFamily="34" charset="0"/>
              </a:rPr>
              <a:t>NextVertex(</a:t>
            </a:r>
            <a:r>
              <a:rPr lang="en-US" altLang="en-US" sz="2400" b="1" u="sng">
                <a:latin typeface="Lucida Sans Unicode" panose="020B0602030504020204" pitchFamily="34" charset="0"/>
              </a:rPr>
              <a:t>a</a:t>
            </a:r>
            <a:r>
              <a:rPr lang="en-US" altLang="en-US" sz="2400" u="sng">
                <a:latin typeface="Lucida Sans Unicode" panose="020B0602030504020204" pitchFamily="34" charset="0"/>
              </a:rPr>
              <a:t>,</a:t>
            </a:r>
            <a:r>
              <a:rPr lang="en-US" altLang="en-US" sz="2400" b="1" i="1" u="sng">
                <a:latin typeface="Lucida Sans Unicode" panose="020B0602030504020204" pitchFamily="34" charset="0"/>
              </a:rPr>
              <a:t>i</a:t>
            </a:r>
            <a:r>
              <a:rPr lang="en-US" altLang="en-US" sz="2400" u="sng">
                <a:latin typeface="Lucida Sans Unicode" panose="020B0602030504020204" pitchFamily="34" charset="0"/>
              </a:rPr>
              <a:t>,</a:t>
            </a:r>
            <a:r>
              <a:rPr lang="en-US" altLang="en-US" sz="2400" i="1" u="sng">
                <a:latin typeface="Lucida Sans Unicode" panose="020B0602030504020204" pitchFamily="34" charset="0"/>
              </a:rPr>
              <a:t>L</a:t>
            </a:r>
            <a:r>
              <a:rPr lang="en-US" altLang="en-US" sz="2400" u="sng">
                <a:latin typeface="Lucida Sans Unicode" panose="020B0602030504020204" pitchFamily="34" charset="0"/>
              </a:rPr>
              <a:t>,</a:t>
            </a:r>
            <a:r>
              <a:rPr lang="en-US" altLang="en-US" sz="2400" b="1" i="1" u="sng">
                <a:latin typeface="Lucida Sans Unicode" panose="020B0602030504020204" pitchFamily="34" charset="0"/>
              </a:rPr>
              <a:t>k</a:t>
            </a:r>
            <a:r>
              <a:rPr lang="en-US" altLang="en-US" sz="2400" u="sng">
                <a:latin typeface="Lucida Sans Unicode" panose="020B0602030504020204" pitchFamily="34" charset="0"/>
              </a:rPr>
              <a:t>)</a:t>
            </a:r>
            <a:r>
              <a:rPr lang="en-US" altLang="en-US" sz="2400">
                <a:latin typeface="Lucida Sans Unicode" panose="020B0602030504020204" pitchFamily="34" charset="0"/>
              </a:rPr>
              <a:t>     // </a:t>
            </a:r>
            <a:r>
              <a:rPr lang="en-US" altLang="en-US" sz="2400" b="1">
                <a:latin typeface="Lucida Sans Unicode" panose="020B0602030504020204" pitchFamily="34" charset="0"/>
              </a:rPr>
              <a:t>a</a:t>
            </a:r>
            <a:r>
              <a:rPr lang="en-US" altLang="en-US" sz="2400">
                <a:latin typeface="Lucida Sans Unicode" panose="020B0602030504020204" pitchFamily="34" charset="0"/>
              </a:rPr>
              <a:t> : the array of digits</a:t>
            </a:r>
          </a:p>
          <a:p>
            <a:pPr marL="839788" lvl="1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>
                <a:latin typeface="Lucida Sans Unicode" panose="020B0602030504020204" pitchFamily="34" charset="0"/>
              </a:rPr>
              <a:t>  </a:t>
            </a:r>
            <a:r>
              <a:rPr lang="en-US" altLang="en-US" sz="2400" b="1">
                <a:latin typeface="Lucida Sans Unicode" panose="020B0602030504020204" pitchFamily="34" charset="0"/>
              </a:rPr>
              <a:t>if</a:t>
            </a:r>
            <a:r>
              <a:rPr lang="en-US" altLang="en-US" sz="2400">
                <a:latin typeface="Lucida Sans Unicode" panose="020B0602030504020204" pitchFamily="34" charset="0"/>
              </a:rPr>
              <a:t> </a:t>
            </a:r>
            <a:r>
              <a:rPr lang="en-US" altLang="en-US" sz="2400" b="1" i="1">
                <a:latin typeface="Lucida Sans Unicode" panose="020B0602030504020204" pitchFamily="34" charset="0"/>
              </a:rPr>
              <a:t>i</a:t>
            </a:r>
            <a:r>
              <a:rPr lang="en-US" altLang="en-US" sz="2400">
                <a:latin typeface="Lucida Sans Unicode" panose="020B0602030504020204" pitchFamily="34" charset="0"/>
              </a:rPr>
              <a:t> &lt; </a:t>
            </a:r>
            <a:r>
              <a:rPr lang="en-US" altLang="en-US" sz="2400" i="1">
                <a:latin typeface="Lucida Sans Unicode" panose="020B0602030504020204" pitchFamily="34" charset="0"/>
              </a:rPr>
              <a:t>L                    </a:t>
            </a:r>
            <a:r>
              <a:rPr lang="en-US" altLang="en-US" sz="2400">
                <a:latin typeface="Lucida Sans Unicode" panose="020B0602030504020204" pitchFamily="34" charset="0"/>
              </a:rPr>
              <a:t>// </a:t>
            </a:r>
            <a:r>
              <a:rPr lang="en-US" altLang="en-US" sz="2400" b="1" i="1">
                <a:latin typeface="Lucida Sans Unicode" panose="020B0602030504020204" pitchFamily="34" charset="0"/>
              </a:rPr>
              <a:t>i</a:t>
            </a:r>
            <a:r>
              <a:rPr lang="en-US" altLang="en-US" sz="2400">
                <a:latin typeface="Lucida Sans Unicode" panose="020B0602030504020204" pitchFamily="34" charset="0"/>
              </a:rPr>
              <a:t>  : prefix length</a:t>
            </a:r>
            <a:r>
              <a:rPr lang="en-US" altLang="en-US" sz="2400" i="1">
                <a:latin typeface="Lucida Sans Unicode" panose="020B0602030504020204" pitchFamily="34" charset="0"/>
              </a:rPr>
              <a:t> </a:t>
            </a:r>
          </a:p>
          <a:p>
            <a:pPr marL="839788" lvl="1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>
                <a:latin typeface="Lucida Sans Unicode" panose="020B0602030504020204" pitchFamily="34" charset="0"/>
              </a:rPr>
              <a:t>    </a:t>
            </a:r>
            <a:r>
              <a:rPr lang="en-US" altLang="en-US" sz="2400" i="1">
                <a:latin typeface="Lucida Sans Unicode" panose="020B0602030504020204" pitchFamily="34" charset="0"/>
              </a:rPr>
              <a:t>a </a:t>
            </a:r>
            <a:r>
              <a:rPr lang="en-US" altLang="en-US" sz="2400" i="1" baseline="-25000">
                <a:latin typeface="Lucida Sans Unicode" panose="020B0602030504020204" pitchFamily="34" charset="0"/>
              </a:rPr>
              <a:t>i</a:t>
            </a:r>
            <a:r>
              <a:rPr lang="en-US" altLang="en-US" sz="2400" baseline="-25000">
                <a:latin typeface="Lucida Sans Unicode" panose="020B0602030504020204" pitchFamily="34" charset="0"/>
              </a:rPr>
              <a:t>+</a:t>
            </a:r>
            <a:r>
              <a:rPr lang="en-US" altLang="en-US" sz="2400" i="1" baseline="-25000">
                <a:latin typeface="Lucida Sans Unicode" panose="020B0602030504020204" pitchFamily="34" charset="0"/>
              </a:rPr>
              <a:t>1</a:t>
            </a:r>
            <a:r>
              <a:rPr lang="en-US" altLang="en-US" sz="2400">
                <a:latin typeface="Lucida Sans Unicode" panose="020B0602030504020204" pitchFamily="34" charset="0"/>
              </a:rPr>
              <a:t> </a:t>
            </a:r>
            <a:r>
              <a:rPr lang="en-US" altLang="en-US" sz="2400">
                <a:latin typeface="Lucida Sans Unicode" panose="020B060203050402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2400">
                <a:latin typeface="Lucida Sans Unicode" panose="020B0602030504020204" pitchFamily="34" charset="0"/>
              </a:rPr>
              <a:t> 1               // </a:t>
            </a:r>
            <a:r>
              <a:rPr lang="en-US" altLang="en-US" sz="2400" i="1">
                <a:latin typeface="Lucida Sans Unicode" panose="020B0602030504020204" pitchFamily="34" charset="0"/>
              </a:rPr>
              <a:t>L</a:t>
            </a:r>
            <a:r>
              <a:rPr lang="en-US" altLang="en-US" sz="2400">
                <a:latin typeface="Lucida Sans Unicode" panose="020B0602030504020204" pitchFamily="34" charset="0"/>
              </a:rPr>
              <a:t>: max length</a:t>
            </a:r>
          </a:p>
          <a:p>
            <a:pPr marL="839788" lvl="1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>
                <a:latin typeface="Lucida Sans Unicode" panose="020B0602030504020204" pitchFamily="34" charset="0"/>
              </a:rPr>
              <a:t>    </a:t>
            </a:r>
            <a:r>
              <a:rPr lang="en-US" altLang="en-US" sz="2400" b="1">
                <a:latin typeface="Lucida Sans Unicode" panose="020B0602030504020204" pitchFamily="34" charset="0"/>
              </a:rPr>
              <a:t>return</a:t>
            </a:r>
            <a:r>
              <a:rPr lang="en-US" altLang="en-US" sz="2400">
                <a:latin typeface="Lucida Sans Unicode" panose="020B0602030504020204" pitchFamily="34" charset="0"/>
              </a:rPr>
              <a:t> ( </a:t>
            </a:r>
            <a:r>
              <a:rPr lang="en-US" altLang="en-US" sz="2400" b="1">
                <a:latin typeface="Lucida Sans Unicode" panose="020B0602030504020204" pitchFamily="34" charset="0"/>
              </a:rPr>
              <a:t>a</a:t>
            </a:r>
            <a:r>
              <a:rPr lang="en-US" altLang="en-US" sz="2400">
                <a:latin typeface="Lucida Sans Unicode" panose="020B0602030504020204" pitchFamily="34" charset="0"/>
              </a:rPr>
              <a:t>,</a:t>
            </a:r>
            <a:r>
              <a:rPr lang="en-US" altLang="en-US" sz="2400" b="1" i="1">
                <a:latin typeface="Lucida Sans Unicode" panose="020B0602030504020204" pitchFamily="34" charset="0"/>
              </a:rPr>
              <a:t>i</a:t>
            </a:r>
            <a:r>
              <a:rPr lang="en-US" altLang="en-US" sz="2400">
                <a:latin typeface="Lucida Sans Unicode" panose="020B0602030504020204" pitchFamily="34" charset="0"/>
              </a:rPr>
              <a:t>+</a:t>
            </a:r>
            <a:r>
              <a:rPr lang="en-US" altLang="en-US" sz="2400" i="1">
                <a:latin typeface="Lucida Sans Unicode" panose="020B0602030504020204" pitchFamily="34" charset="0"/>
              </a:rPr>
              <a:t>1</a:t>
            </a:r>
            <a:r>
              <a:rPr lang="en-US" altLang="en-US" sz="2400">
                <a:latin typeface="Lucida Sans Unicode" panose="020B0602030504020204" pitchFamily="34" charset="0"/>
              </a:rPr>
              <a:t>)       // </a:t>
            </a:r>
            <a:r>
              <a:rPr lang="en-US" altLang="en-US" sz="2400" b="1" i="1">
                <a:latin typeface="Lucida Sans Unicode" panose="020B0602030504020204" pitchFamily="34" charset="0"/>
              </a:rPr>
              <a:t>k</a:t>
            </a:r>
            <a:r>
              <a:rPr lang="en-US" altLang="en-US" sz="2400">
                <a:latin typeface="Lucida Sans Unicode" panose="020B0602030504020204" pitchFamily="34" charset="0"/>
              </a:rPr>
              <a:t> : max digit value</a:t>
            </a:r>
          </a:p>
          <a:p>
            <a:pPr marL="839788" lvl="1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>
                <a:latin typeface="Lucida Sans Unicode" panose="020B0602030504020204" pitchFamily="34" charset="0"/>
              </a:rPr>
              <a:t>  </a:t>
            </a:r>
            <a:r>
              <a:rPr lang="en-US" altLang="en-US" sz="2400" b="1">
                <a:latin typeface="Lucida Sans Unicode" panose="020B0602030504020204" pitchFamily="34" charset="0"/>
              </a:rPr>
              <a:t>else</a:t>
            </a:r>
          </a:p>
          <a:p>
            <a:pPr marL="839788" lvl="1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>
                <a:latin typeface="Lucida Sans Unicode" panose="020B0602030504020204" pitchFamily="34" charset="0"/>
              </a:rPr>
              <a:t>    </a:t>
            </a:r>
            <a:r>
              <a:rPr lang="en-US" altLang="en-US" sz="2400" b="1">
                <a:latin typeface="Lucida Sans Unicode" panose="020B0602030504020204" pitchFamily="34" charset="0"/>
              </a:rPr>
              <a:t>for</a:t>
            </a:r>
            <a:r>
              <a:rPr lang="en-US" altLang="en-US" sz="2400">
                <a:latin typeface="Lucida Sans Unicode" panose="020B0602030504020204" pitchFamily="34" charset="0"/>
              </a:rPr>
              <a:t> </a:t>
            </a:r>
            <a:r>
              <a:rPr lang="en-US" altLang="en-US" sz="2400" b="1" i="1">
                <a:latin typeface="Lucida Sans Unicode" panose="020B0602030504020204" pitchFamily="34" charset="0"/>
              </a:rPr>
              <a:t>j</a:t>
            </a:r>
            <a:r>
              <a:rPr lang="en-US" altLang="en-US" sz="2400">
                <a:latin typeface="Lucida Sans Unicode" panose="020B0602030504020204" pitchFamily="34" charset="0"/>
              </a:rPr>
              <a:t> </a:t>
            </a:r>
            <a:r>
              <a:rPr lang="en-US" altLang="en-US" sz="2400">
                <a:latin typeface="Lucida Sans Unicode" panose="020B060203050402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2400">
                <a:latin typeface="Lucida Sans Unicode" panose="020B0602030504020204" pitchFamily="34" charset="0"/>
              </a:rPr>
              <a:t> </a:t>
            </a:r>
            <a:r>
              <a:rPr lang="en-US" altLang="en-US" sz="2400" b="1" i="1">
                <a:latin typeface="Monotype Corsiva" panose="03010101010201010101" pitchFamily="66" charset="0"/>
              </a:rPr>
              <a:t>l</a:t>
            </a:r>
            <a:r>
              <a:rPr lang="en-US" altLang="en-US" sz="2400">
                <a:latin typeface="Lucida Sans Unicode" panose="020B0602030504020204" pitchFamily="34" charset="0"/>
              </a:rPr>
              <a:t>  to </a:t>
            </a:r>
            <a:r>
              <a:rPr lang="en-US" altLang="en-US" sz="2400" i="1">
                <a:latin typeface="Lucida Sans Unicode" panose="020B0602030504020204" pitchFamily="34" charset="0"/>
              </a:rPr>
              <a:t>1</a:t>
            </a:r>
          </a:p>
          <a:p>
            <a:pPr marL="839788" lvl="1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>
                <a:latin typeface="Lucida Sans Unicode" panose="020B0602030504020204" pitchFamily="34" charset="0"/>
              </a:rPr>
              <a:t>      </a:t>
            </a:r>
            <a:r>
              <a:rPr lang="en-US" altLang="en-US" sz="2400" b="1">
                <a:latin typeface="Lucida Sans Unicode" panose="020B0602030504020204" pitchFamily="34" charset="0"/>
              </a:rPr>
              <a:t>if</a:t>
            </a:r>
            <a:r>
              <a:rPr lang="en-US" altLang="en-US" sz="2400">
                <a:latin typeface="Lucida Sans Unicode" panose="020B0602030504020204" pitchFamily="34" charset="0"/>
              </a:rPr>
              <a:t> </a:t>
            </a:r>
            <a:r>
              <a:rPr lang="en-US" altLang="en-US" sz="2400" i="1">
                <a:latin typeface="Lucida Sans Unicode" panose="020B0602030504020204" pitchFamily="34" charset="0"/>
              </a:rPr>
              <a:t>a</a:t>
            </a:r>
            <a:r>
              <a:rPr lang="en-US" altLang="en-US" sz="2400" i="1" baseline="-25000">
                <a:latin typeface="Lucida Sans Unicode" panose="020B0602030504020204" pitchFamily="34" charset="0"/>
              </a:rPr>
              <a:t>j</a:t>
            </a:r>
            <a:r>
              <a:rPr lang="en-US" altLang="en-US" sz="2400">
                <a:latin typeface="Lucida Sans Unicode" panose="020B0602030504020204" pitchFamily="34" charset="0"/>
              </a:rPr>
              <a:t> &lt; </a:t>
            </a:r>
            <a:r>
              <a:rPr lang="en-US" altLang="en-US" sz="2400" b="1" i="1">
                <a:latin typeface="Lucida Sans Unicode" panose="020B0602030504020204" pitchFamily="34" charset="0"/>
              </a:rPr>
              <a:t>k</a:t>
            </a:r>
          </a:p>
          <a:p>
            <a:pPr marL="839788" lvl="1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>
                <a:latin typeface="Lucida Sans Unicode" panose="020B0602030504020204" pitchFamily="34" charset="0"/>
              </a:rPr>
              <a:t>        </a:t>
            </a:r>
            <a:r>
              <a:rPr lang="en-US" altLang="en-US" sz="2400" i="1">
                <a:latin typeface="Lucida Sans Unicode" panose="020B0602030504020204" pitchFamily="34" charset="0"/>
              </a:rPr>
              <a:t>a</a:t>
            </a:r>
            <a:r>
              <a:rPr lang="en-US" altLang="en-US" sz="2400" i="1" baseline="-25000">
                <a:latin typeface="Lucida Sans Unicode" panose="020B0602030504020204" pitchFamily="34" charset="0"/>
              </a:rPr>
              <a:t>j</a:t>
            </a:r>
            <a:r>
              <a:rPr lang="en-US" altLang="en-US" sz="2400">
                <a:latin typeface="Lucida Sans Unicode" panose="020B0602030504020204" pitchFamily="34" charset="0"/>
              </a:rPr>
              <a:t> </a:t>
            </a:r>
            <a:r>
              <a:rPr lang="en-US" altLang="en-US" sz="2400">
                <a:latin typeface="Lucida Sans Unicode" panose="020B060203050402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2400">
                <a:latin typeface="Lucida Sans Unicode" panose="020B0602030504020204" pitchFamily="34" charset="0"/>
              </a:rPr>
              <a:t> </a:t>
            </a:r>
            <a:r>
              <a:rPr lang="en-US" altLang="en-US" sz="2400" i="1">
                <a:latin typeface="Lucida Sans Unicode" panose="020B0602030504020204" pitchFamily="34" charset="0"/>
              </a:rPr>
              <a:t>a</a:t>
            </a:r>
            <a:r>
              <a:rPr lang="en-US" altLang="en-US" sz="2400" i="1" baseline="-25000">
                <a:latin typeface="Lucida Sans Unicode" panose="020B0602030504020204" pitchFamily="34" charset="0"/>
              </a:rPr>
              <a:t>j</a:t>
            </a:r>
            <a:r>
              <a:rPr lang="en-US" altLang="en-US" sz="2400">
                <a:latin typeface="Lucida Sans Unicode" panose="020B0602030504020204" pitchFamily="34" charset="0"/>
              </a:rPr>
              <a:t> +</a:t>
            </a:r>
            <a:r>
              <a:rPr lang="en-US" altLang="en-US" sz="2400" i="1">
                <a:latin typeface="Lucida Sans Unicode" panose="020B0602030504020204" pitchFamily="34" charset="0"/>
              </a:rPr>
              <a:t>1</a:t>
            </a:r>
          </a:p>
          <a:p>
            <a:pPr marL="839788" lvl="1" indent="-495300" algn="just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>
                <a:latin typeface="Lucida Sans Unicode" panose="020B0602030504020204" pitchFamily="34" charset="0"/>
              </a:rPr>
              <a:t>        </a:t>
            </a:r>
            <a:r>
              <a:rPr lang="en-US" altLang="en-US" sz="2400" b="1">
                <a:latin typeface="Lucida Sans Unicode" panose="020B0602030504020204" pitchFamily="34" charset="0"/>
              </a:rPr>
              <a:t>return</a:t>
            </a:r>
            <a:r>
              <a:rPr lang="en-US" altLang="en-US" sz="2400">
                <a:latin typeface="Lucida Sans Unicode" panose="020B0602030504020204" pitchFamily="34" charset="0"/>
              </a:rPr>
              <a:t>( </a:t>
            </a:r>
            <a:r>
              <a:rPr lang="en-US" altLang="en-US" sz="2400" b="1">
                <a:latin typeface="Lucida Sans Unicode" panose="020B0602030504020204" pitchFamily="34" charset="0"/>
              </a:rPr>
              <a:t>a</a:t>
            </a:r>
            <a:r>
              <a:rPr lang="en-US" altLang="en-US" sz="2400">
                <a:latin typeface="Lucida Sans Unicode" panose="020B0602030504020204" pitchFamily="34" charset="0"/>
              </a:rPr>
              <a:t>,</a:t>
            </a:r>
            <a:r>
              <a:rPr lang="en-US" altLang="en-US" sz="2400" b="1" i="1">
                <a:latin typeface="Lucida Sans Unicode" panose="020B0602030504020204" pitchFamily="34" charset="0"/>
              </a:rPr>
              <a:t>j </a:t>
            </a:r>
            <a:r>
              <a:rPr lang="en-US" altLang="en-US" sz="2400">
                <a:latin typeface="Lucida Sans Unicode" panose="020B0602030504020204" pitchFamily="34" charset="0"/>
              </a:rPr>
              <a:t>)</a:t>
            </a:r>
          </a:p>
          <a:p>
            <a:pPr marL="839788" lvl="1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>
                <a:latin typeface="Lucida Sans Unicode" panose="020B0602030504020204" pitchFamily="34" charset="0"/>
              </a:rPr>
              <a:t>  </a:t>
            </a:r>
            <a:r>
              <a:rPr lang="en-US" altLang="en-US" sz="2400" b="1">
                <a:latin typeface="Lucida Sans Unicode" panose="020B0602030504020204" pitchFamily="34" charset="0"/>
              </a:rPr>
              <a:t>return</a:t>
            </a:r>
            <a:r>
              <a:rPr lang="en-US" altLang="en-US" sz="2400">
                <a:latin typeface="Lucida Sans Unicode" panose="020B0602030504020204" pitchFamily="34" charset="0"/>
              </a:rPr>
              <a:t>(</a:t>
            </a:r>
            <a:r>
              <a:rPr lang="en-US" altLang="en-US" sz="2400" b="1">
                <a:latin typeface="Lucida Sans Unicode" panose="020B0602030504020204" pitchFamily="34" charset="0"/>
              </a:rPr>
              <a:t>a</a:t>
            </a:r>
            <a:r>
              <a:rPr lang="en-US" altLang="en-US" sz="2400">
                <a:latin typeface="Lucida Sans Unicode" panose="020B0602030504020204" pitchFamily="34" charset="0"/>
              </a:rPr>
              <a:t>,0)</a:t>
            </a:r>
          </a:p>
          <a:p>
            <a:pPr marL="571500" indent="-571500" eaLnBrk="1" hangingPunct="1">
              <a:lnSpc>
                <a:spcPct val="80000"/>
              </a:lnSpc>
            </a:pPr>
            <a:endParaRPr lang="en-US" altLang="en-US" sz="2400"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xmlns="" id="{58FD744C-5173-4F6C-9AE5-B8652A34D7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xmlns="" id="{57015E5E-4C89-4C86-863F-75CC7A0249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 sz="2400"/>
              <a:t>Moving to the next vertex: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    1-              2-              3-             4-</a:t>
            </a:r>
          </a:p>
          <a:p>
            <a:pPr eaLnBrk="1" hangingPunct="1">
              <a:buFontTx/>
              <a:buNone/>
            </a:pPr>
            <a:endParaRPr lang="en-US" altLang="en-US" sz="1600">
              <a:latin typeface="Courier New" panose="02070309020205020404" pitchFamily="49" charset="0"/>
            </a:endParaRPr>
          </a:p>
          <a:p>
            <a:pPr eaLnBrk="1" hangingPunct="1"/>
            <a:endParaRPr lang="en-US" altLang="en-US"/>
          </a:p>
          <a:p>
            <a:pPr algn="ctr"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11  12  13  14  21  22  23  24  31  32  33  34  41  42  43  44</a:t>
            </a:r>
          </a:p>
          <a:p>
            <a:pPr eaLnBrk="1" hangingPunct="1">
              <a:buFontTx/>
              <a:buNone/>
            </a:pPr>
            <a:endParaRPr lang="en-US" altLang="en-US" sz="180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endParaRPr lang="en-US" altLang="en-US" sz="1200">
              <a:latin typeface="Courier New" panose="02070309020205020404" pitchFamily="49" charset="0"/>
            </a:endParaRPr>
          </a:p>
        </p:txBody>
      </p:sp>
      <p:sp>
        <p:nvSpPr>
          <p:cNvPr id="88068" name="Oval 4">
            <a:extLst>
              <a:ext uri="{FF2B5EF4-FFF2-40B4-BE49-F238E27FC236}">
                <a16:creationId xmlns:a16="http://schemas.microsoft.com/office/drawing/2014/main" xmlns="" id="{6407F679-DD33-4479-A68D-902AB2D56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69" name="Oval 5">
            <a:extLst>
              <a:ext uri="{FF2B5EF4-FFF2-40B4-BE49-F238E27FC236}">
                <a16:creationId xmlns:a16="http://schemas.microsoft.com/office/drawing/2014/main" xmlns="" id="{7FF0F4C2-747E-478C-A6AF-9344231A5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70" name="Oval 6">
            <a:extLst>
              <a:ext uri="{FF2B5EF4-FFF2-40B4-BE49-F238E27FC236}">
                <a16:creationId xmlns:a16="http://schemas.microsoft.com/office/drawing/2014/main" xmlns="" id="{C43105B8-74B3-448D-B9E0-F50543A43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71" name="Oval 7">
            <a:extLst>
              <a:ext uri="{FF2B5EF4-FFF2-40B4-BE49-F238E27FC236}">
                <a16:creationId xmlns:a16="http://schemas.microsoft.com/office/drawing/2014/main" xmlns="" id="{F39EE28C-57C5-4BFC-8728-596AC871B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72" name="Oval 8">
            <a:extLst>
              <a:ext uri="{FF2B5EF4-FFF2-40B4-BE49-F238E27FC236}">
                <a16:creationId xmlns:a16="http://schemas.microsoft.com/office/drawing/2014/main" xmlns="" id="{EB192EE3-B0CF-42B2-AC9A-BDB37A01B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73" name="Oval 9">
            <a:extLst>
              <a:ext uri="{FF2B5EF4-FFF2-40B4-BE49-F238E27FC236}">
                <a16:creationId xmlns:a16="http://schemas.microsoft.com/office/drawing/2014/main" xmlns="" id="{DC60B1CE-AEF4-44B7-949F-1FFA0D56F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000099"/>
              </a:solidFill>
            </a:endParaRPr>
          </a:p>
        </p:txBody>
      </p:sp>
      <p:sp>
        <p:nvSpPr>
          <p:cNvPr id="88074" name="Oval 10">
            <a:extLst>
              <a:ext uri="{FF2B5EF4-FFF2-40B4-BE49-F238E27FC236}">
                <a16:creationId xmlns:a16="http://schemas.microsoft.com/office/drawing/2014/main" xmlns="" id="{FDC4A1E8-23E2-451D-A9A9-F1A4169E8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75" name="Oval 11">
            <a:extLst>
              <a:ext uri="{FF2B5EF4-FFF2-40B4-BE49-F238E27FC236}">
                <a16:creationId xmlns:a16="http://schemas.microsoft.com/office/drawing/2014/main" xmlns="" id="{696C0D30-AC7D-40D3-B7CC-19ED7735D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76" name="Oval 12">
            <a:extLst>
              <a:ext uri="{FF2B5EF4-FFF2-40B4-BE49-F238E27FC236}">
                <a16:creationId xmlns:a16="http://schemas.microsoft.com/office/drawing/2014/main" xmlns="" id="{04050449-351D-474D-9BC6-0B909BB7F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77" name="Oval 13">
            <a:extLst>
              <a:ext uri="{FF2B5EF4-FFF2-40B4-BE49-F238E27FC236}">
                <a16:creationId xmlns:a16="http://schemas.microsoft.com/office/drawing/2014/main" xmlns="" id="{D3D4C096-1706-4C70-A214-6B4E41241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78" name="Oval 14">
            <a:extLst>
              <a:ext uri="{FF2B5EF4-FFF2-40B4-BE49-F238E27FC236}">
                <a16:creationId xmlns:a16="http://schemas.microsoft.com/office/drawing/2014/main" xmlns="" id="{3B30E66B-4C45-400D-A9C3-38913E305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79" name="Oval 15">
            <a:extLst>
              <a:ext uri="{FF2B5EF4-FFF2-40B4-BE49-F238E27FC236}">
                <a16:creationId xmlns:a16="http://schemas.microsoft.com/office/drawing/2014/main" xmlns="" id="{2072AF36-13F9-4804-B05A-982522855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80" name="Oval 16">
            <a:extLst>
              <a:ext uri="{FF2B5EF4-FFF2-40B4-BE49-F238E27FC236}">
                <a16:creationId xmlns:a16="http://schemas.microsoft.com/office/drawing/2014/main" xmlns="" id="{4E0DBCDC-8A06-4315-8F2A-B93DB261A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81" name="Oval 17">
            <a:extLst>
              <a:ext uri="{FF2B5EF4-FFF2-40B4-BE49-F238E27FC236}">
                <a16:creationId xmlns:a16="http://schemas.microsoft.com/office/drawing/2014/main" xmlns="" id="{974359D6-D71A-4D14-ADAE-172065B81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82" name="Oval 18">
            <a:extLst>
              <a:ext uri="{FF2B5EF4-FFF2-40B4-BE49-F238E27FC236}">
                <a16:creationId xmlns:a16="http://schemas.microsoft.com/office/drawing/2014/main" xmlns="" id="{C5A2C8AA-FCB8-4C9D-8A00-1575C1875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83" name="Oval 19">
            <a:extLst>
              <a:ext uri="{FF2B5EF4-FFF2-40B4-BE49-F238E27FC236}">
                <a16:creationId xmlns:a16="http://schemas.microsoft.com/office/drawing/2014/main" xmlns="" id="{3EB14B19-24A3-4ACD-809C-CE0A481FF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84" name="Oval 20">
            <a:extLst>
              <a:ext uri="{FF2B5EF4-FFF2-40B4-BE49-F238E27FC236}">
                <a16:creationId xmlns:a16="http://schemas.microsoft.com/office/drawing/2014/main" xmlns="" id="{122E207A-E087-41BE-92C0-31177F5DC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191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85" name="Oval 21">
            <a:extLst>
              <a:ext uri="{FF2B5EF4-FFF2-40B4-BE49-F238E27FC236}">
                <a16:creationId xmlns:a16="http://schemas.microsoft.com/office/drawing/2014/main" xmlns="" id="{E542B0A5-DF25-49F8-B5C7-74C5B6745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91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86" name="Oval 22">
            <a:extLst>
              <a:ext uri="{FF2B5EF4-FFF2-40B4-BE49-F238E27FC236}">
                <a16:creationId xmlns:a16="http://schemas.microsoft.com/office/drawing/2014/main" xmlns="" id="{6A359C09-8F08-4EB9-8C45-856B67A1E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191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87" name="Oval 23">
            <a:extLst>
              <a:ext uri="{FF2B5EF4-FFF2-40B4-BE49-F238E27FC236}">
                <a16:creationId xmlns:a16="http://schemas.microsoft.com/office/drawing/2014/main" xmlns="" id="{F18B3C2B-E8E9-4270-A7C4-4D9473B33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191000"/>
            <a:ext cx="381000" cy="304800"/>
          </a:xfrm>
          <a:prstGeom prst="ellipse">
            <a:avLst/>
          </a:prstGeom>
          <a:noFill/>
          <a:ln w="38100" algn="ctr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88" name="Line 24">
            <a:extLst>
              <a:ext uri="{FF2B5EF4-FFF2-40B4-BE49-F238E27FC236}">
                <a16:creationId xmlns:a16="http://schemas.microsoft.com/office/drawing/2014/main" xmlns="" id="{883E5B3F-1F62-4FA6-8679-F3BAD344C8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9" name="Line 25">
            <a:extLst>
              <a:ext uri="{FF2B5EF4-FFF2-40B4-BE49-F238E27FC236}">
                <a16:creationId xmlns:a16="http://schemas.microsoft.com/office/drawing/2014/main" xmlns="" id="{AC67BADB-5FF3-496E-8C0E-F01C820316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71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0" name="Line 26">
            <a:extLst>
              <a:ext uri="{FF2B5EF4-FFF2-40B4-BE49-F238E27FC236}">
                <a16:creationId xmlns:a16="http://schemas.microsoft.com/office/drawing/2014/main" xmlns="" id="{461748A2-E9ED-4788-ACF6-9CF6F6C925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1" name="Line 27">
            <a:extLst>
              <a:ext uri="{FF2B5EF4-FFF2-40B4-BE49-F238E27FC236}">
                <a16:creationId xmlns:a16="http://schemas.microsoft.com/office/drawing/2014/main" xmlns="" id="{DF463861-A3CE-4370-8FD1-1E931B1F1D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2" name="Line 28">
            <a:extLst>
              <a:ext uri="{FF2B5EF4-FFF2-40B4-BE49-F238E27FC236}">
                <a16:creationId xmlns:a16="http://schemas.microsoft.com/office/drawing/2014/main" xmlns="" id="{6B413BF7-DBBB-4FB8-8899-CBDFC65463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3" name="Line 29">
            <a:extLst>
              <a:ext uri="{FF2B5EF4-FFF2-40B4-BE49-F238E27FC236}">
                <a16:creationId xmlns:a16="http://schemas.microsoft.com/office/drawing/2014/main" xmlns="" id="{7688EE88-5AF1-4FA6-B477-96B1C10348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4" name="Line 30">
            <a:extLst>
              <a:ext uri="{FF2B5EF4-FFF2-40B4-BE49-F238E27FC236}">
                <a16:creationId xmlns:a16="http://schemas.microsoft.com/office/drawing/2014/main" xmlns="" id="{B278AFD3-FA23-4573-826D-373A1C2B220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5" name="Line 31">
            <a:extLst>
              <a:ext uri="{FF2B5EF4-FFF2-40B4-BE49-F238E27FC236}">
                <a16:creationId xmlns:a16="http://schemas.microsoft.com/office/drawing/2014/main" xmlns="" id="{E4293A91-F898-4981-9D6B-1BD64B674A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6" name="Line 32">
            <a:extLst>
              <a:ext uri="{FF2B5EF4-FFF2-40B4-BE49-F238E27FC236}">
                <a16:creationId xmlns:a16="http://schemas.microsoft.com/office/drawing/2014/main" xmlns="" id="{1ABF8F8F-4A62-41E8-9895-7B342F703D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7" name="Line 33">
            <a:extLst>
              <a:ext uri="{FF2B5EF4-FFF2-40B4-BE49-F238E27FC236}">
                <a16:creationId xmlns:a16="http://schemas.microsoft.com/office/drawing/2014/main" xmlns="" id="{BB223FDE-63C4-4376-8341-F89CAAF14D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8" name="Line 34">
            <a:extLst>
              <a:ext uri="{FF2B5EF4-FFF2-40B4-BE49-F238E27FC236}">
                <a16:creationId xmlns:a16="http://schemas.microsoft.com/office/drawing/2014/main" xmlns="" id="{BBE3E241-BCBA-413B-A7A8-16E42E2F7B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9" name="Line 35">
            <a:extLst>
              <a:ext uri="{FF2B5EF4-FFF2-40B4-BE49-F238E27FC236}">
                <a16:creationId xmlns:a16="http://schemas.microsoft.com/office/drawing/2014/main" xmlns="" id="{C17D6B0F-A8F0-4662-9113-63FC357F24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00" name="Line 36">
            <a:extLst>
              <a:ext uri="{FF2B5EF4-FFF2-40B4-BE49-F238E27FC236}">
                <a16:creationId xmlns:a16="http://schemas.microsoft.com/office/drawing/2014/main" xmlns="" id="{1620290C-AE7E-45A1-AEFF-D8F01539F5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56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01" name="Line 37">
            <a:extLst>
              <a:ext uri="{FF2B5EF4-FFF2-40B4-BE49-F238E27FC236}">
                <a16:creationId xmlns:a16="http://schemas.microsoft.com/office/drawing/2014/main" xmlns="" id="{1526B314-5421-4401-B0CD-7C96F0771E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02" name="Line 38">
            <a:extLst>
              <a:ext uri="{FF2B5EF4-FFF2-40B4-BE49-F238E27FC236}">
                <a16:creationId xmlns:a16="http://schemas.microsoft.com/office/drawing/2014/main" xmlns="" id="{14356D68-F559-42AA-9067-1CC43F5FB8F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03" name="Line 39">
            <a:extLst>
              <a:ext uri="{FF2B5EF4-FFF2-40B4-BE49-F238E27FC236}">
                <a16:creationId xmlns:a16="http://schemas.microsoft.com/office/drawing/2014/main" xmlns="" id="{DEAC2173-75A2-47A7-9E6C-0CE4E495C63C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04" name="Text Box 40">
            <a:extLst>
              <a:ext uri="{FF2B5EF4-FFF2-40B4-BE49-F238E27FC236}">
                <a16:creationId xmlns:a16="http://schemas.microsoft.com/office/drawing/2014/main" xmlns="" id="{D1E23233-856D-4FC2-BEF7-2FB8E9E3E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81940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urier New" panose="02070309020205020404" pitchFamily="49" charset="0"/>
              </a:rPr>
              <a:t>--</a:t>
            </a:r>
          </a:p>
        </p:txBody>
      </p:sp>
      <p:sp>
        <p:nvSpPr>
          <p:cNvPr id="88105" name="Oval 41">
            <a:extLst>
              <a:ext uri="{FF2B5EF4-FFF2-40B4-BE49-F238E27FC236}">
                <a16:creationId xmlns:a16="http://schemas.microsoft.com/office/drawing/2014/main" xmlns="" id="{F8C0E581-BE59-4404-9BFD-1D12C55A2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8194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106" name="Line 42">
            <a:extLst>
              <a:ext uri="{FF2B5EF4-FFF2-40B4-BE49-F238E27FC236}">
                <a16:creationId xmlns:a16="http://schemas.microsoft.com/office/drawing/2014/main" xmlns="" id="{BADB436C-182A-440A-89F4-93F6647FA0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6400" y="3048000"/>
            <a:ext cx="2743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07" name="Line 43">
            <a:extLst>
              <a:ext uri="{FF2B5EF4-FFF2-40B4-BE49-F238E27FC236}">
                <a16:creationId xmlns:a16="http://schemas.microsoft.com/office/drawing/2014/main" xmlns="" id="{9C097206-B60E-43F8-BA3E-56EC304B7A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312420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08" name="Line 44">
            <a:extLst>
              <a:ext uri="{FF2B5EF4-FFF2-40B4-BE49-F238E27FC236}">
                <a16:creationId xmlns:a16="http://schemas.microsoft.com/office/drawing/2014/main" xmlns="" id="{49C5C608-89B1-45C4-A9B9-B3C99B261C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312420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09" name="Line 45">
            <a:extLst>
              <a:ext uri="{FF2B5EF4-FFF2-40B4-BE49-F238E27FC236}">
                <a16:creationId xmlns:a16="http://schemas.microsoft.com/office/drawing/2014/main" xmlns="" id="{0629A302-B7AA-41FA-BC01-728019180FD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048000"/>
            <a:ext cx="2514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10" name="Text Box 56">
            <a:extLst>
              <a:ext uri="{FF2B5EF4-FFF2-40B4-BE49-F238E27FC236}">
                <a16:creationId xmlns:a16="http://schemas.microsoft.com/office/drawing/2014/main" xmlns="" id="{33B04865-6792-4ED7-AD55-3872E93A8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6670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099"/>
                </a:solidFill>
              </a:rPr>
              <a:t>Current Location</a:t>
            </a:r>
          </a:p>
        </p:txBody>
      </p:sp>
      <p:sp>
        <p:nvSpPr>
          <p:cNvPr id="88111" name="Line 57">
            <a:extLst>
              <a:ext uri="{FF2B5EF4-FFF2-40B4-BE49-F238E27FC236}">
                <a16:creationId xmlns:a16="http://schemas.microsoft.com/office/drawing/2014/main" xmlns="" id="{F0261D22-42B3-488B-A391-10B1BDC8B4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048000"/>
            <a:ext cx="685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xmlns="" id="{F98B1CA9-E5D6-4200-BA41-B8E353C16A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xmlns="" id="{18A7184F-5847-4A25-AD20-E34AE1950F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 sz="2400"/>
              <a:t>Moving to the next vertices: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    1-              2-              3-             4-</a:t>
            </a:r>
          </a:p>
          <a:p>
            <a:pPr eaLnBrk="1" hangingPunct="1">
              <a:buFontTx/>
              <a:buNone/>
            </a:pPr>
            <a:endParaRPr lang="en-US" altLang="en-US" sz="1600">
              <a:latin typeface="Courier New" panose="02070309020205020404" pitchFamily="49" charset="0"/>
            </a:endParaRPr>
          </a:p>
          <a:p>
            <a:pPr eaLnBrk="1" hangingPunct="1"/>
            <a:endParaRPr lang="en-US" altLang="en-US"/>
          </a:p>
          <a:p>
            <a:pPr algn="ctr"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11  12  13  14  21  22  23  24  31  32  33  34  41  42  43  44</a:t>
            </a:r>
          </a:p>
          <a:p>
            <a:pPr eaLnBrk="1" hangingPunct="1">
              <a:buFontTx/>
              <a:buNone/>
            </a:pPr>
            <a:endParaRPr lang="en-US" altLang="en-US" sz="180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endParaRPr lang="en-US" altLang="en-US" sz="1200">
              <a:latin typeface="Courier New" panose="02070309020205020404" pitchFamily="49" charset="0"/>
            </a:endParaRPr>
          </a:p>
        </p:txBody>
      </p:sp>
      <p:sp>
        <p:nvSpPr>
          <p:cNvPr id="89092" name="Oval 4">
            <a:extLst>
              <a:ext uri="{FF2B5EF4-FFF2-40B4-BE49-F238E27FC236}">
                <a16:creationId xmlns:a16="http://schemas.microsoft.com/office/drawing/2014/main" xmlns="" id="{246447DC-3F56-4706-9BD4-1182DBBC9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093" name="Oval 5">
            <a:extLst>
              <a:ext uri="{FF2B5EF4-FFF2-40B4-BE49-F238E27FC236}">
                <a16:creationId xmlns:a16="http://schemas.microsoft.com/office/drawing/2014/main" xmlns="" id="{E340B7F8-ED7C-45D5-BD11-BFD5B507D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094" name="Oval 6">
            <a:extLst>
              <a:ext uri="{FF2B5EF4-FFF2-40B4-BE49-F238E27FC236}">
                <a16:creationId xmlns:a16="http://schemas.microsoft.com/office/drawing/2014/main" xmlns="" id="{3119534E-E23D-4820-B1CA-F0F59FD92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095" name="Oval 7">
            <a:extLst>
              <a:ext uri="{FF2B5EF4-FFF2-40B4-BE49-F238E27FC236}">
                <a16:creationId xmlns:a16="http://schemas.microsoft.com/office/drawing/2014/main" xmlns="" id="{ABECCF72-D9D6-4AC8-BCA1-5C71E4550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096" name="Oval 8">
            <a:extLst>
              <a:ext uri="{FF2B5EF4-FFF2-40B4-BE49-F238E27FC236}">
                <a16:creationId xmlns:a16="http://schemas.microsoft.com/office/drawing/2014/main" xmlns="" id="{E227A495-CEA5-43B8-90D2-69B74F840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097" name="Oval 9">
            <a:extLst>
              <a:ext uri="{FF2B5EF4-FFF2-40B4-BE49-F238E27FC236}">
                <a16:creationId xmlns:a16="http://schemas.microsoft.com/office/drawing/2014/main" xmlns="" id="{6D7944E5-4059-4A99-815E-D49735A50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000099"/>
              </a:solidFill>
            </a:endParaRPr>
          </a:p>
        </p:txBody>
      </p:sp>
      <p:sp>
        <p:nvSpPr>
          <p:cNvPr id="89098" name="Oval 10">
            <a:extLst>
              <a:ext uri="{FF2B5EF4-FFF2-40B4-BE49-F238E27FC236}">
                <a16:creationId xmlns:a16="http://schemas.microsoft.com/office/drawing/2014/main" xmlns="" id="{2F485ED9-9EF5-4E93-BA7D-A465C8C51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099" name="Oval 11">
            <a:extLst>
              <a:ext uri="{FF2B5EF4-FFF2-40B4-BE49-F238E27FC236}">
                <a16:creationId xmlns:a16="http://schemas.microsoft.com/office/drawing/2014/main" xmlns="" id="{A7A95C2C-3B41-43BA-85B3-F41D67DAB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00" name="Oval 12">
            <a:extLst>
              <a:ext uri="{FF2B5EF4-FFF2-40B4-BE49-F238E27FC236}">
                <a16:creationId xmlns:a16="http://schemas.microsoft.com/office/drawing/2014/main" xmlns="" id="{622F1000-53CE-4A42-BAFF-45421A97F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01" name="Oval 13">
            <a:extLst>
              <a:ext uri="{FF2B5EF4-FFF2-40B4-BE49-F238E27FC236}">
                <a16:creationId xmlns:a16="http://schemas.microsoft.com/office/drawing/2014/main" xmlns="" id="{5242DBAB-0D99-45C4-94A3-D11AD7FF9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02" name="Oval 14">
            <a:extLst>
              <a:ext uri="{FF2B5EF4-FFF2-40B4-BE49-F238E27FC236}">
                <a16:creationId xmlns:a16="http://schemas.microsoft.com/office/drawing/2014/main" xmlns="" id="{83E2862A-BF12-4F74-8C72-1CBA5A24E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03" name="Oval 15">
            <a:extLst>
              <a:ext uri="{FF2B5EF4-FFF2-40B4-BE49-F238E27FC236}">
                <a16:creationId xmlns:a16="http://schemas.microsoft.com/office/drawing/2014/main" xmlns="" id="{94058882-56A4-4361-B5F1-0A06C3A88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04" name="Oval 16">
            <a:extLst>
              <a:ext uri="{FF2B5EF4-FFF2-40B4-BE49-F238E27FC236}">
                <a16:creationId xmlns:a16="http://schemas.microsoft.com/office/drawing/2014/main" xmlns="" id="{2F05B211-D33E-46A1-AFD6-A77B58EE8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05" name="Oval 17">
            <a:extLst>
              <a:ext uri="{FF2B5EF4-FFF2-40B4-BE49-F238E27FC236}">
                <a16:creationId xmlns:a16="http://schemas.microsoft.com/office/drawing/2014/main" xmlns="" id="{AD95EF8B-47BF-4204-91FF-D98E9FFD7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06" name="Oval 18">
            <a:extLst>
              <a:ext uri="{FF2B5EF4-FFF2-40B4-BE49-F238E27FC236}">
                <a16:creationId xmlns:a16="http://schemas.microsoft.com/office/drawing/2014/main" xmlns="" id="{214B9B56-B6E2-40B8-815B-1CD0C020A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07" name="Oval 19">
            <a:extLst>
              <a:ext uri="{FF2B5EF4-FFF2-40B4-BE49-F238E27FC236}">
                <a16:creationId xmlns:a16="http://schemas.microsoft.com/office/drawing/2014/main" xmlns="" id="{95FCEF0E-7415-4CBD-BF0B-2F7267D4D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08" name="Oval 20">
            <a:extLst>
              <a:ext uri="{FF2B5EF4-FFF2-40B4-BE49-F238E27FC236}">
                <a16:creationId xmlns:a16="http://schemas.microsoft.com/office/drawing/2014/main" xmlns="" id="{DF08AD8A-4F49-4946-9894-792C58356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191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09" name="Oval 21">
            <a:extLst>
              <a:ext uri="{FF2B5EF4-FFF2-40B4-BE49-F238E27FC236}">
                <a16:creationId xmlns:a16="http://schemas.microsoft.com/office/drawing/2014/main" xmlns="" id="{C3E691EE-6ECA-4017-AF3C-8542CD836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91000"/>
            <a:ext cx="381000" cy="304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10" name="Oval 22">
            <a:extLst>
              <a:ext uri="{FF2B5EF4-FFF2-40B4-BE49-F238E27FC236}">
                <a16:creationId xmlns:a16="http://schemas.microsoft.com/office/drawing/2014/main" xmlns="" id="{7F7F8A04-A647-4370-BB81-38D25A284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191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11" name="Oval 23">
            <a:extLst>
              <a:ext uri="{FF2B5EF4-FFF2-40B4-BE49-F238E27FC236}">
                <a16:creationId xmlns:a16="http://schemas.microsoft.com/office/drawing/2014/main" xmlns="" id="{81C721AD-29A6-42E4-B215-2BA1E022C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191000"/>
            <a:ext cx="381000" cy="304800"/>
          </a:xfrm>
          <a:prstGeom prst="ellips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12" name="Line 24">
            <a:extLst>
              <a:ext uri="{FF2B5EF4-FFF2-40B4-BE49-F238E27FC236}">
                <a16:creationId xmlns:a16="http://schemas.microsoft.com/office/drawing/2014/main" xmlns="" id="{BF0E13AD-B25F-4470-8FAC-BBDC9688D3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13" name="Line 25">
            <a:extLst>
              <a:ext uri="{FF2B5EF4-FFF2-40B4-BE49-F238E27FC236}">
                <a16:creationId xmlns:a16="http://schemas.microsoft.com/office/drawing/2014/main" xmlns="" id="{0CD950AF-3658-444D-A2C6-252AC017FA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71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14" name="Line 26">
            <a:extLst>
              <a:ext uri="{FF2B5EF4-FFF2-40B4-BE49-F238E27FC236}">
                <a16:creationId xmlns:a16="http://schemas.microsoft.com/office/drawing/2014/main" xmlns="" id="{A7002ACB-9FAA-400D-A896-0D1E8E3CCE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15" name="Line 27">
            <a:extLst>
              <a:ext uri="{FF2B5EF4-FFF2-40B4-BE49-F238E27FC236}">
                <a16:creationId xmlns:a16="http://schemas.microsoft.com/office/drawing/2014/main" xmlns="" id="{55504477-B9D2-4F3E-85F8-FD034BC82F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16" name="Line 28">
            <a:extLst>
              <a:ext uri="{FF2B5EF4-FFF2-40B4-BE49-F238E27FC236}">
                <a16:creationId xmlns:a16="http://schemas.microsoft.com/office/drawing/2014/main" xmlns="" id="{A2E5C95D-6D47-4772-A319-E8F8625D25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17" name="Line 29">
            <a:extLst>
              <a:ext uri="{FF2B5EF4-FFF2-40B4-BE49-F238E27FC236}">
                <a16:creationId xmlns:a16="http://schemas.microsoft.com/office/drawing/2014/main" xmlns="" id="{C8B761B5-3FB8-4F0C-93A9-BC5E96FECA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18" name="Line 30">
            <a:extLst>
              <a:ext uri="{FF2B5EF4-FFF2-40B4-BE49-F238E27FC236}">
                <a16:creationId xmlns:a16="http://schemas.microsoft.com/office/drawing/2014/main" xmlns="" id="{09AE0B5E-89DB-4977-A5F3-7C2086E5FD3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19" name="Line 31">
            <a:extLst>
              <a:ext uri="{FF2B5EF4-FFF2-40B4-BE49-F238E27FC236}">
                <a16:creationId xmlns:a16="http://schemas.microsoft.com/office/drawing/2014/main" xmlns="" id="{2B1530B6-59F6-4DB1-82BD-F0121B9A14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20" name="Line 32">
            <a:extLst>
              <a:ext uri="{FF2B5EF4-FFF2-40B4-BE49-F238E27FC236}">
                <a16:creationId xmlns:a16="http://schemas.microsoft.com/office/drawing/2014/main" xmlns="" id="{16CB34E0-C813-4555-AD70-1F58F38712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21" name="Line 33">
            <a:extLst>
              <a:ext uri="{FF2B5EF4-FFF2-40B4-BE49-F238E27FC236}">
                <a16:creationId xmlns:a16="http://schemas.microsoft.com/office/drawing/2014/main" xmlns="" id="{ED2069AC-2104-4D6C-9D22-11B2AE4F89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22" name="Line 34">
            <a:extLst>
              <a:ext uri="{FF2B5EF4-FFF2-40B4-BE49-F238E27FC236}">
                <a16:creationId xmlns:a16="http://schemas.microsoft.com/office/drawing/2014/main" xmlns="" id="{0D765928-141E-4305-8B59-D7A3A90A0C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23" name="Line 35">
            <a:extLst>
              <a:ext uri="{FF2B5EF4-FFF2-40B4-BE49-F238E27FC236}">
                <a16:creationId xmlns:a16="http://schemas.microsoft.com/office/drawing/2014/main" xmlns="" id="{9FEF448E-9E17-424C-AA52-C614A9D8F2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24" name="Line 36">
            <a:extLst>
              <a:ext uri="{FF2B5EF4-FFF2-40B4-BE49-F238E27FC236}">
                <a16:creationId xmlns:a16="http://schemas.microsoft.com/office/drawing/2014/main" xmlns="" id="{F80939B9-AB0D-4A76-852A-C44DC32CFC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56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25" name="Line 37">
            <a:extLst>
              <a:ext uri="{FF2B5EF4-FFF2-40B4-BE49-F238E27FC236}">
                <a16:creationId xmlns:a16="http://schemas.microsoft.com/office/drawing/2014/main" xmlns="" id="{1BFEA3D1-930B-47F8-BB94-30D9C2CF3B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26" name="Line 38">
            <a:extLst>
              <a:ext uri="{FF2B5EF4-FFF2-40B4-BE49-F238E27FC236}">
                <a16:creationId xmlns:a16="http://schemas.microsoft.com/office/drawing/2014/main" xmlns="" id="{E48FA6E0-F885-4A75-A4A1-DED3F1444788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27" name="Line 39">
            <a:extLst>
              <a:ext uri="{FF2B5EF4-FFF2-40B4-BE49-F238E27FC236}">
                <a16:creationId xmlns:a16="http://schemas.microsoft.com/office/drawing/2014/main" xmlns="" id="{77491A12-0F0B-4E75-BE86-E1A7A564B93C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28" name="Text Box 40">
            <a:extLst>
              <a:ext uri="{FF2B5EF4-FFF2-40B4-BE49-F238E27FC236}">
                <a16:creationId xmlns:a16="http://schemas.microsoft.com/office/drawing/2014/main" xmlns="" id="{F3238DCC-731D-4FA5-851C-1B8435D20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81940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urier New" panose="02070309020205020404" pitchFamily="49" charset="0"/>
              </a:rPr>
              <a:t>--</a:t>
            </a:r>
          </a:p>
        </p:txBody>
      </p:sp>
      <p:sp>
        <p:nvSpPr>
          <p:cNvPr id="89129" name="Oval 41">
            <a:extLst>
              <a:ext uri="{FF2B5EF4-FFF2-40B4-BE49-F238E27FC236}">
                <a16:creationId xmlns:a16="http://schemas.microsoft.com/office/drawing/2014/main" xmlns="" id="{DCBDA026-B928-406B-84D8-17B5CCCBA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8194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30" name="Line 42">
            <a:extLst>
              <a:ext uri="{FF2B5EF4-FFF2-40B4-BE49-F238E27FC236}">
                <a16:creationId xmlns:a16="http://schemas.microsoft.com/office/drawing/2014/main" xmlns="" id="{8FA69AB3-B8B3-483E-A1EC-D5D7602E11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6400" y="3048000"/>
            <a:ext cx="2743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31" name="Line 43">
            <a:extLst>
              <a:ext uri="{FF2B5EF4-FFF2-40B4-BE49-F238E27FC236}">
                <a16:creationId xmlns:a16="http://schemas.microsoft.com/office/drawing/2014/main" xmlns="" id="{E03DED5E-0616-423F-92A6-FF1094DD88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312420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32" name="Line 44">
            <a:extLst>
              <a:ext uri="{FF2B5EF4-FFF2-40B4-BE49-F238E27FC236}">
                <a16:creationId xmlns:a16="http://schemas.microsoft.com/office/drawing/2014/main" xmlns="" id="{F0B915EF-1D8C-47B3-B45D-489CDF3E83E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312420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33" name="Line 45">
            <a:extLst>
              <a:ext uri="{FF2B5EF4-FFF2-40B4-BE49-F238E27FC236}">
                <a16:creationId xmlns:a16="http://schemas.microsoft.com/office/drawing/2014/main" xmlns="" id="{3E38E7A5-6A7D-43D4-BCDF-E3F78161E41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048000"/>
            <a:ext cx="2514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34" name="AutoShape 46">
            <a:extLst>
              <a:ext uri="{FF2B5EF4-FFF2-40B4-BE49-F238E27FC236}">
                <a16:creationId xmlns:a16="http://schemas.microsoft.com/office/drawing/2014/main" xmlns="" id="{84C6642C-BADC-454D-AF06-04C685FE2F9F}"/>
              </a:ext>
            </a:extLst>
          </p:cNvPr>
          <p:cNvSpPr>
            <a:spLocks noChangeArrowheads="1"/>
          </p:cNvSpPr>
          <p:nvPr/>
        </p:nvSpPr>
        <p:spPr bwMode="auto">
          <a:xfrm rot="2050954">
            <a:off x="2438400" y="3810000"/>
            <a:ext cx="609600" cy="1752600"/>
          </a:xfrm>
          <a:prstGeom prst="curvedRightArrow">
            <a:avLst>
              <a:gd name="adj1" fmla="val 40064"/>
              <a:gd name="adj2" fmla="val 97590"/>
              <a:gd name="adj3" fmla="val 634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35" name="AutoShape 47">
            <a:extLst>
              <a:ext uri="{FF2B5EF4-FFF2-40B4-BE49-F238E27FC236}">
                <a16:creationId xmlns:a16="http://schemas.microsoft.com/office/drawing/2014/main" xmlns="" id="{3D40EAB9-AFA5-4FE8-8064-B6F9BD6EB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715000"/>
            <a:ext cx="533400" cy="152400"/>
          </a:xfrm>
          <a:prstGeom prst="curvedUpArrow">
            <a:avLst>
              <a:gd name="adj1" fmla="val 70000"/>
              <a:gd name="adj2" fmla="val 14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36" name="AutoShape 48">
            <a:extLst>
              <a:ext uri="{FF2B5EF4-FFF2-40B4-BE49-F238E27FC236}">
                <a16:creationId xmlns:a16="http://schemas.microsoft.com/office/drawing/2014/main" xmlns="" id="{48C59C4D-9266-44B7-A9E6-DB5A979C6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715000"/>
            <a:ext cx="533400" cy="152400"/>
          </a:xfrm>
          <a:prstGeom prst="curvedUpArrow">
            <a:avLst>
              <a:gd name="adj1" fmla="val 70000"/>
              <a:gd name="adj2" fmla="val 14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37" name="AutoShape 49">
            <a:extLst>
              <a:ext uri="{FF2B5EF4-FFF2-40B4-BE49-F238E27FC236}">
                <a16:creationId xmlns:a16="http://schemas.microsoft.com/office/drawing/2014/main" xmlns="" id="{6131F223-F5CE-4BDF-8042-026AACE38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715000"/>
            <a:ext cx="533400" cy="152400"/>
          </a:xfrm>
          <a:prstGeom prst="curvedUpArrow">
            <a:avLst>
              <a:gd name="adj1" fmla="val 70000"/>
              <a:gd name="adj2" fmla="val 14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38" name="AutoShape 50">
            <a:extLst>
              <a:ext uri="{FF2B5EF4-FFF2-40B4-BE49-F238E27FC236}">
                <a16:creationId xmlns:a16="http://schemas.microsoft.com/office/drawing/2014/main" xmlns="" id="{55B5F9D2-65C5-48BE-95E5-39E430AC017D}"/>
              </a:ext>
            </a:extLst>
          </p:cNvPr>
          <p:cNvSpPr>
            <a:spLocks noChangeArrowheads="1"/>
          </p:cNvSpPr>
          <p:nvPr/>
        </p:nvSpPr>
        <p:spPr bwMode="auto">
          <a:xfrm rot="-2848264">
            <a:off x="3771900" y="4229100"/>
            <a:ext cx="1828800" cy="533400"/>
          </a:xfrm>
          <a:prstGeom prst="curvedDownArrow">
            <a:avLst>
              <a:gd name="adj1" fmla="val 24603"/>
              <a:gd name="adj2" fmla="val 93175"/>
              <a:gd name="adj3" fmla="val 537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39" name="Text Box 51">
            <a:extLst>
              <a:ext uri="{FF2B5EF4-FFF2-40B4-BE49-F238E27FC236}">
                <a16:creationId xmlns:a16="http://schemas.microsoft.com/office/drawing/2014/main" xmlns="" id="{F52DF04B-BF85-4B5A-9FD7-4562B4DDA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209800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</a:rPr>
              <a:t>Location after 5 next vertex moves</a:t>
            </a:r>
          </a:p>
        </p:txBody>
      </p:sp>
      <p:sp>
        <p:nvSpPr>
          <p:cNvPr id="89140" name="Line 52">
            <a:extLst>
              <a:ext uri="{FF2B5EF4-FFF2-40B4-BE49-F238E27FC236}">
                <a16:creationId xmlns:a16="http://schemas.microsoft.com/office/drawing/2014/main" xmlns="" id="{D70E90B1-73B3-4F68-888D-328C1E04BC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8800" y="2819400"/>
            <a:ext cx="685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xmlns="" id="{47150FE1-600D-4247-868B-B53DC5D042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Bypass Move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xmlns="" id="{7FBF2EE7-6AD3-4509-AFCC-317792C370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229600" cy="4530725"/>
          </a:xfrm>
        </p:spPr>
        <p:txBody>
          <a:bodyPr/>
          <a:lstStyle/>
          <a:p>
            <a:pPr marL="571500" indent="-571500" eaLnBrk="1" hangingPunct="1"/>
            <a:r>
              <a:rPr lang="en-US" altLang="en-US"/>
              <a:t>Given a prefix (internal vertex), find next vertex after skipping all its children</a:t>
            </a:r>
          </a:p>
          <a:p>
            <a:pPr marL="571500" indent="-571500" eaLnBrk="1" hangingPunct="1"/>
            <a:endParaRPr lang="en-US" altLang="en-US" sz="1500"/>
          </a:p>
          <a:p>
            <a:pPr marL="571500" indent="-571500" eaLnBrk="1" hangingPunct="1">
              <a:buFontTx/>
              <a:buAutoNum type="arabicPeriod"/>
            </a:pPr>
            <a:r>
              <a:rPr lang="en-US" altLang="en-US" sz="2600">
                <a:latin typeface="Lucida Sans Unicode" panose="020B0602030504020204" pitchFamily="34" charset="0"/>
              </a:rPr>
              <a:t>	</a:t>
            </a:r>
            <a:r>
              <a:rPr lang="en-US" altLang="en-US" sz="2600" u="sng">
                <a:latin typeface="Lucida Sans Unicode" panose="020B0602030504020204" pitchFamily="34" charset="0"/>
              </a:rPr>
              <a:t>Bypass(</a:t>
            </a:r>
            <a:r>
              <a:rPr lang="en-US" altLang="en-US" sz="2600" b="1" u="sng">
                <a:latin typeface="Lucida Sans Unicode" panose="020B0602030504020204" pitchFamily="34" charset="0"/>
              </a:rPr>
              <a:t>a</a:t>
            </a:r>
            <a:r>
              <a:rPr lang="en-US" altLang="en-US" sz="2600" u="sng">
                <a:latin typeface="Lucida Sans Unicode" panose="020B0602030504020204" pitchFamily="34" charset="0"/>
              </a:rPr>
              <a:t>,</a:t>
            </a:r>
            <a:r>
              <a:rPr lang="en-US" altLang="en-US" sz="2600" b="1" i="1" u="sng">
                <a:latin typeface="Lucida Sans Unicode" panose="020B0602030504020204" pitchFamily="34" charset="0"/>
              </a:rPr>
              <a:t>i</a:t>
            </a:r>
            <a:r>
              <a:rPr lang="en-US" altLang="en-US" sz="2600" u="sng">
                <a:latin typeface="Lucida Sans Unicode" panose="020B0602030504020204" pitchFamily="34" charset="0"/>
              </a:rPr>
              <a:t>,</a:t>
            </a:r>
            <a:r>
              <a:rPr lang="en-US" altLang="en-US" sz="2600" i="1" u="sng">
                <a:latin typeface="Lucida Sans Unicode" panose="020B0602030504020204" pitchFamily="34" charset="0"/>
              </a:rPr>
              <a:t>L</a:t>
            </a:r>
            <a:r>
              <a:rPr lang="en-US" altLang="en-US" sz="2600" u="sng">
                <a:latin typeface="Lucida Sans Unicode" panose="020B0602030504020204" pitchFamily="34" charset="0"/>
              </a:rPr>
              <a:t>,</a:t>
            </a:r>
            <a:r>
              <a:rPr lang="en-US" altLang="en-US" sz="2600" b="1" i="1" u="sng">
                <a:latin typeface="Lucida Sans Unicode" panose="020B0602030504020204" pitchFamily="34" charset="0"/>
              </a:rPr>
              <a:t>k</a:t>
            </a:r>
            <a:r>
              <a:rPr lang="en-US" altLang="en-US" sz="2600" u="sng">
                <a:latin typeface="Lucida Sans Unicode" panose="020B0602030504020204" pitchFamily="34" charset="0"/>
              </a:rPr>
              <a:t>)</a:t>
            </a:r>
            <a:r>
              <a:rPr lang="en-US" altLang="en-US" sz="2600">
                <a:latin typeface="Lucida Sans Unicode" panose="020B0602030504020204" pitchFamily="34" charset="0"/>
              </a:rPr>
              <a:t>     // </a:t>
            </a:r>
            <a:r>
              <a:rPr lang="en-US" altLang="en-US" sz="2600" b="1">
                <a:latin typeface="Lucida Sans Unicode" panose="020B0602030504020204" pitchFamily="34" charset="0"/>
              </a:rPr>
              <a:t>a</a:t>
            </a:r>
            <a:r>
              <a:rPr lang="en-US" altLang="en-US" sz="2600">
                <a:latin typeface="Lucida Sans Unicode" panose="020B0602030504020204" pitchFamily="34" charset="0"/>
              </a:rPr>
              <a:t>: array of digits</a:t>
            </a:r>
          </a:p>
          <a:p>
            <a:pPr marL="571500" indent="-571500" eaLnBrk="1" hangingPunct="1">
              <a:buFontTx/>
              <a:buAutoNum type="arabicPeriod"/>
            </a:pPr>
            <a:r>
              <a:rPr lang="en-US" altLang="en-US" sz="2600">
                <a:latin typeface="Lucida Sans Unicode" panose="020B0602030504020204" pitchFamily="34" charset="0"/>
              </a:rPr>
              <a:t>	</a:t>
            </a:r>
            <a:r>
              <a:rPr lang="en-US" altLang="en-US" sz="2600" b="1">
                <a:latin typeface="Lucida Sans Unicode" panose="020B0602030504020204" pitchFamily="34" charset="0"/>
              </a:rPr>
              <a:t>for</a:t>
            </a:r>
            <a:r>
              <a:rPr lang="en-US" altLang="en-US" sz="2600">
                <a:latin typeface="Lucida Sans Unicode" panose="020B0602030504020204" pitchFamily="34" charset="0"/>
              </a:rPr>
              <a:t> </a:t>
            </a:r>
            <a:r>
              <a:rPr lang="en-US" altLang="en-US" sz="2600" b="1" i="1">
                <a:latin typeface="Lucida Sans Unicode" panose="020B0602030504020204" pitchFamily="34" charset="0"/>
              </a:rPr>
              <a:t>j</a:t>
            </a:r>
            <a:r>
              <a:rPr lang="en-US" altLang="en-US" sz="2600">
                <a:latin typeface="Lucida Sans Unicode" panose="020B0602030504020204" pitchFamily="34" charset="0"/>
              </a:rPr>
              <a:t> </a:t>
            </a:r>
            <a:r>
              <a:rPr lang="en-US" altLang="en-US" sz="2400">
                <a:latin typeface="Lucida Sans Unicode" panose="020B060203050402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2600">
                <a:latin typeface="Lucida Sans Unicode" panose="020B0602030504020204" pitchFamily="34" charset="0"/>
              </a:rPr>
              <a:t> </a:t>
            </a:r>
            <a:r>
              <a:rPr lang="en-US" altLang="en-US" sz="2600" i="1">
                <a:latin typeface="Lucida Sans Unicode" panose="020B0602030504020204" pitchFamily="34" charset="0"/>
              </a:rPr>
              <a:t>i</a:t>
            </a:r>
            <a:r>
              <a:rPr lang="en-US" altLang="en-US" sz="2600">
                <a:latin typeface="Lucida Sans Unicode" panose="020B0602030504020204" pitchFamily="34" charset="0"/>
              </a:rPr>
              <a:t> to </a:t>
            </a:r>
            <a:r>
              <a:rPr lang="en-US" altLang="en-US" sz="2600" i="1">
                <a:latin typeface="Lucida Sans Unicode" panose="020B0602030504020204" pitchFamily="34" charset="0"/>
              </a:rPr>
              <a:t>1</a:t>
            </a:r>
            <a:r>
              <a:rPr lang="en-US" altLang="en-US" sz="2600">
                <a:latin typeface="Lucida Sans Unicode" panose="020B0602030504020204" pitchFamily="34" charset="0"/>
              </a:rPr>
              <a:t>     // </a:t>
            </a:r>
            <a:r>
              <a:rPr lang="en-US" altLang="en-US" sz="2600" b="1" i="1">
                <a:latin typeface="Lucida Sans Unicode" panose="020B0602030504020204" pitchFamily="34" charset="0"/>
              </a:rPr>
              <a:t>i</a:t>
            </a:r>
            <a:r>
              <a:rPr lang="en-US" altLang="en-US" sz="2600">
                <a:latin typeface="Lucida Sans Unicode" panose="020B0602030504020204" pitchFamily="34" charset="0"/>
              </a:rPr>
              <a:t> : prefix length</a:t>
            </a:r>
          </a:p>
          <a:p>
            <a:pPr marL="571500" indent="-571500" eaLnBrk="1" hangingPunct="1">
              <a:buFontTx/>
              <a:buAutoNum type="arabicPeriod"/>
            </a:pPr>
            <a:r>
              <a:rPr lang="en-US" altLang="en-US" sz="2600">
                <a:latin typeface="Lucida Sans Unicode" panose="020B0602030504020204" pitchFamily="34" charset="0"/>
              </a:rPr>
              <a:t>        </a:t>
            </a:r>
            <a:r>
              <a:rPr lang="en-US" altLang="en-US" sz="2600" b="1">
                <a:latin typeface="Lucida Sans Unicode" panose="020B0602030504020204" pitchFamily="34" charset="0"/>
              </a:rPr>
              <a:t>if</a:t>
            </a:r>
            <a:r>
              <a:rPr lang="en-US" altLang="en-US" sz="2600">
                <a:latin typeface="Lucida Sans Unicode" panose="020B0602030504020204" pitchFamily="34" charset="0"/>
              </a:rPr>
              <a:t> </a:t>
            </a:r>
            <a:r>
              <a:rPr lang="en-US" altLang="en-US" sz="2600" i="1">
                <a:latin typeface="Lucida Sans Unicode" panose="020B0602030504020204" pitchFamily="34" charset="0"/>
              </a:rPr>
              <a:t>a</a:t>
            </a:r>
            <a:r>
              <a:rPr lang="en-US" altLang="en-US" sz="2600" i="1" baseline="-25000">
                <a:latin typeface="Lucida Sans Unicode" panose="020B0602030504020204" pitchFamily="34" charset="0"/>
              </a:rPr>
              <a:t>j</a:t>
            </a:r>
            <a:r>
              <a:rPr lang="en-US" altLang="en-US" sz="2600">
                <a:latin typeface="Lucida Sans Unicode" panose="020B0602030504020204" pitchFamily="34" charset="0"/>
              </a:rPr>
              <a:t> &lt; </a:t>
            </a:r>
            <a:r>
              <a:rPr lang="en-US" altLang="en-US" sz="2600" b="1" i="1">
                <a:latin typeface="Lucida Sans Unicode" panose="020B0602030504020204" pitchFamily="34" charset="0"/>
              </a:rPr>
              <a:t>k</a:t>
            </a:r>
            <a:r>
              <a:rPr lang="en-US" altLang="en-US" sz="2600" i="1">
                <a:latin typeface="Lucida Sans Unicode" panose="020B0602030504020204" pitchFamily="34" charset="0"/>
              </a:rPr>
              <a:t>         </a:t>
            </a:r>
            <a:r>
              <a:rPr lang="en-US" altLang="en-US" sz="2600">
                <a:latin typeface="Lucida Sans Unicode" panose="020B0602030504020204" pitchFamily="34" charset="0"/>
              </a:rPr>
              <a:t>// </a:t>
            </a:r>
            <a:r>
              <a:rPr lang="en-US" altLang="en-US" sz="2600" i="1">
                <a:latin typeface="Lucida Sans Unicode" panose="020B0602030504020204" pitchFamily="34" charset="0"/>
              </a:rPr>
              <a:t>L</a:t>
            </a:r>
            <a:r>
              <a:rPr lang="en-US" altLang="en-US" sz="2600">
                <a:latin typeface="Lucida Sans Unicode" panose="020B0602030504020204" pitchFamily="34" charset="0"/>
              </a:rPr>
              <a:t>: maximum length</a:t>
            </a:r>
          </a:p>
          <a:p>
            <a:pPr marL="571500" indent="-571500" eaLnBrk="1" hangingPunct="1">
              <a:buFontTx/>
              <a:buAutoNum type="arabicPeriod"/>
            </a:pPr>
            <a:r>
              <a:rPr lang="en-US" altLang="en-US" sz="2600">
                <a:latin typeface="Lucida Sans Unicode" panose="020B0602030504020204" pitchFamily="34" charset="0"/>
              </a:rPr>
              <a:t>           </a:t>
            </a:r>
            <a:r>
              <a:rPr lang="en-US" altLang="en-US" sz="2600" i="1">
                <a:latin typeface="Lucida Sans Unicode" panose="020B0602030504020204" pitchFamily="34" charset="0"/>
              </a:rPr>
              <a:t>a</a:t>
            </a:r>
            <a:r>
              <a:rPr lang="en-US" altLang="en-US" sz="2600" i="1" baseline="-25000">
                <a:latin typeface="Lucida Sans Unicode" panose="020B0602030504020204" pitchFamily="34" charset="0"/>
              </a:rPr>
              <a:t>j</a:t>
            </a:r>
            <a:r>
              <a:rPr lang="en-US" altLang="en-US" sz="2600">
                <a:latin typeface="Lucida Sans Unicode" panose="020B0602030504020204" pitchFamily="34" charset="0"/>
              </a:rPr>
              <a:t> </a:t>
            </a:r>
            <a:r>
              <a:rPr lang="en-US" altLang="en-US" sz="2400">
                <a:latin typeface="Lucida Sans Unicode" panose="020B060203050402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2600">
                <a:latin typeface="Lucida Sans Unicode" panose="020B0602030504020204" pitchFamily="34" charset="0"/>
              </a:rPr>
              <a:t> </a:t>
            </a:r>
            <a:r>
              <a:rPr lang="en-US" altLang="en-US" sz="2600" i="1">
                <a:latin typeface="Lucida Sans Unicode" panose="020B0602030504020204" pitchFamily="34" charset="0"/>
              </a:rPr>
              <a:t>a</a:t>
            </a:r>
            <a:r>
              <a:rPr lang="en-US" altLang="en-US" sz="2600" i="1" baseline="-25000">
                <a:latin typeface="Lucida Sans Unicode" panose="020B0602030504020204" pitchFamily="34" charset="0"/>
              </a:rPr>
              <a:t>j</a:t>
            </a:r>
            <a:r>
              <a:rPr lang="en-US" altLang="en-US" sz="2600">
                <a:latin typeface="Lucida Sans Unicode" panose="020B0602030504020204" pitchFamily="34" charset="0"/>
              </a:rPr>
              <a:t> +</a:t>
            </a:r>
            <a:r>
              <a:rPr lang="en-US" altLang="en-US" sz="2600" i="1">
                <a:latin typeface="Lucida Sans Unicode" panose="020B0602030504020204" pitchFamily="34" charset="0"/>
              </a:rPr>
              <a:t>1</a:t>
            </a:r>
            <a:r>
              <a:rPr lang="en-US" altLang="en-US" sz="2600">
                <a:latin typeface="Lucida Sans Unicode" panose="020B0602030504020204" pitchFamily="34" charset="0"/>
              </a:rPr>
              <a:t>   </a:t>
            </a:r>
            <a:r>
              <a:rPr lang="en-US" altLang="en-US" sz="2400">
                <a:latin typeface="Lucida Sans Unicode" panose="020B0602030504020204" pitchFamily="34" charset="0"/>
              </a:rPr>
              <a:t>// </a:t>
            </a:r>
            <a:r>
              <a:rPr lang="en-US" altLang="en-US" sz="2400" b="1" i="1">
                <a:latin typeface="Lucida Sans Unicode" panose="020B0602030504020204" pitchFamily="34" charset="0"/>
              </a:rPr>
              <a:t>k</a:t>
            </a:r>
            <a:r>
              <a:rPr lang="en-US" altLang="en-US" sz="2400">
                <a:latin typeface="Lucida Sans Unicode" panose="020B0602030504020204" pitchFamily="34" charset="0"/>
              </a:rPr>
              <a:t> : max digit value</a:t>
            </a:r>
            <a:endParaRPr lang="en-US" altLang="en-US" sz="2600">
              <a:latin typeface="Lucida Sans Unicode" panose="020B0602030504020204" pitchFamily="34" charset="0"/>
            </a:endParaRPr>
          </a:p>
          <a:p>
            <a:pPr marL="571500" indent="-571500" eaLnBrk="1" hangingPunct="1">
              <a:buFontTx/>
              <a:buAutoNum type="arabicPeriod"/>
            </a:pPr>
            <a:r>
              <a:rPr lang="en-US" altLang="en-US" sz="2600">
                <a:latin typeface="Lucida Sans Unicode" panose="020B0602030504020204" pitchFamily="34" charset="0"/>
              </a:rPr>
              <a:t>           </a:t>
            </a:r>
            <a:r>
              <a:rPr lang="en-US" altLang="en-US" sz="2600" b="1">
                <a:latin typeface="Lucida Sans Unicode" panose="020B0602030504020204" pitchFamily="34" charset="0"/>
              </a:rPr>
              <a:t>return</a:t>
            </a:r>
            <a:r>
              <a:rPr lang="en-US" altLang="en-US" sz="2600">
                <a:latin typeface="Lucida Sans Unicode" panose="020B0602030504020204" pitchFamily="34" charset="0"/>
              </a:rPr>
              <a:t>(</a:t>
            </a:r>
            <a:r>
              <a:rPr lang="en-US" altLang="en-US" sz="2600" b="1">
                <a:latin typeface="Lucida Sans Unicode" panose="020B0602030504020204" pitchFamily="34" charset="0"/>
              </a:rPr>
              <a:t>a</a:t>
            </a:r>
            <a:r>
              <a:rPr lang="en-US" altLang="en-US" sz="2600">
                <a:latin typeface="Lucida Sans Unicode" panose="020B0602030504020204" pitchFamily="34" charset="0"/>
              </a:rPr>
              <a:t>,</a:t>
            </a:r>
            <a:r>
              <a:rPr lang="en-US" altLang="en-US" sz="2600" b="1" i="1">
                <a:latin typeface="Lucida Sans Unicode" panose="020B0602030504020204" pitchFamily="34" charset="0"/>
              </a:rPr>
              <a:t>j</a:t>
            </a:r>
            <a:r>
              <a:rPr lang="en-US" altLang="en-US" sz="2600">
                <a:latin typeface="Lucida Sans Unicode" panose="020B0602030504020204" pitchFamily="34" charset="0"/>
              </a:rPr>
              <a:t>)</a:t>
            </a:r>
          </a:p>
          <a:p>
            <a:pPr marL="571500" indent="-571500" eaLnBrk="1" hangingPunct="1">
              <a:buFontTx/>
              <a:buAutoNum type="arabicPeriod"/>
            </a:pPr>
            <a:r>
              <a:rPr lang="en-US" altLang="en-US" sz="2600">
                <a:latin typeface="Lucida Sans Unicode" panose="020B0602030504020204" pitchFamily="34" charset="0"/>
              </a:rPr>
              <a:t>   </a:t>
            </a:r>
            <a:r>
              <a:rPr lang="en-US" altLang="en-US" sz="2600" b="1">
                <a:latin typeface="Lucida Sans Unicode" panose="020B0602030504020204" pitchFamily="34" charset="0"/>
              </a:rPr>
              <a:t>return</a:t>
            </a:r>
            <a:r>
              <a:rPr lang="en-US" altLang="en-US" sz="2600">
                <a:latin typeface="Lucida Sans Unicode" panose="020B0602030504020204" pitchFamily="34" charset="0"/>
              </a:rPr>
              <a:t>(</a:t>
            </a:r>
            <a:r>
              <a:rPr lang="en-US" altLang="en-US" sz="2600" b="1">
                <a:latin typeface="Lucida Sans Unicode" panose="020B0602030504020204" pitchFamily="34" charset="0"/>
              </a:rPr>
              <a:t>a</a:t>
            </a:r>
            <a:r>
              <a:rPr lang="en-US" altLang="en-US" sz="2600">
                <a:latin typeface="Lucida Sans Unicode" panose="020B0602030504020204" pitchFamily="34" charset="0"/>
              </a:rPr>
              <a:t>,0)</a:t>
            </a:r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xmlns="" id="{82DAC214-C9FB-4881-891B-45E72A86A4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Bypass Move: Example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xmlns="" id="{EFA4BC43-29F6-470E-8039-831F118A9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 sz="2400"/>
              <a:t>Bypassing the descendants of “2-”: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    1-              2-              3-             4-</a:t>
            </a:r>
          </a:p>
          <a:p>
            <a:pPr eaLnBrk="1" hangingPunct="1">
              <a:buFontTx/>
              <a:buNone/>
            </a:pPr>
            <a:endParaRPr lang="en-US" altLang="en-US" sz="1600">
              <a:latin typeface="Courier New" panose="02070309020205020404" pitchFamily="49" charset="0"/>
            </a:endParaRPr>
          </a:p>
          <a:p>
            <a:pPr eaLnBrk="1" hangingPunct="1"/>
            <a:endParaRPr lang="en-US" altLang="en-US"/>
          </a:p>
          <a:p>
            <a:pPr algn="ctr"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11  12  13  14  21  22  23  24  31  32  33  34  41  42  43  44</a:t>
            </a:r>
          </a:p>
          <a:p>
            <a:pPr eaLnBrk="1" hangingPunct="1">
              <a:buFontTx/>
              <a:buNone/>
            </a:pPr>
            <a:endParaRPr lang="en-US" altLang="en-US" sz="180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endParaRPr lang="en-US" altLang="en-US" sz="1200">
              <a:latin typeface="Courier New" panose="02070309020205020404" pitchFamily="49" charset="0"/>
            </a:endParaRPr>
          </a:p>
        </p:txBody>
      </p:sp>
      <p:sp>
        <p:nvSpPr>
          <p:cNvPr id="91140" name="Oval 4">
            <a:extLst>
              <a:ext uri="{FF2B5EF4-FFF2-40B4-BE49-F238E27FC236}">
                <a16:creationId xmlns:a16="http://schemas.microsoft.com/office/drawing/2014/main" xmlns="" id="{153A27D1-CD7F-41A5-A929-9051B3A66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41" name="Oval 5">
            <a:extLst>
              <a:ext uri="{FF2B5EF4-FFF2-40B4-BE49-F238E27FC236}">
                <a16:creationId xmlns:a16="http://schemas.microsoft.com/office/drawing/2014/main" xmlns="" id="{0C41E678-2489-42AD-8A09-F3D22D0F9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42" name="Oval 6">
            <a:extLst>
              <a:ext uri="{FF2B5EF4-FFF2-40B4-BE49-F238E27FC236}">
                <a16:creationId xmlns:a16="http://schemas.microsoft.com/office/drawing/2014/main" xmlns="" id="{76C13297-FEC5-48F5-8584-A85313E94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43" name="Oval 7">
            <a:extLst>
              <a:ext uri="{FF2B5EF4-FFF2-40B4-BE49-F238E27FC236}">
                <a16:creationId xmlns:a16="http://schemas.microsoft.com/office/drawing/2014/main" xmlns="" id="{8BF3DBF1-8AE8-4842-9C1B-D60B455F7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44" name="Oval 8">
            <a:extLst>
              <a:ext uri="{FF2B5EF4-FFF2-40B4-BE49-F238E27FC236}">
                <a16:creationId xmlns:a16="http://schemas.microsoft.com/office/drawing/2014/main" xmlns="" id="{FC6EB4C6-705A-42A6-AFA7-4872FA559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45" name="Oval 9">
            <a:extLst>
              <a:ext uri="{FF2B5EF4-FFF2-40B4-BE49-F238E27FC236}">
                <a16:creationId xmlns:a16="http://schemas.microsoft.com/office/drawing/2014/main" xmlns="" id="{A066C57F-BF10-4065-B438-B2802D5B1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000099"/>
              </a:solidFill>
            </a:endParaRPr>
          </a:p>
        </p:txBody>
      </p:sp>
      <p:sp>
        <p:nvSpPr>
          <p:cNvPr id="91146" name="Oval 10">
            <a:extLst>
              <a:ext uri="{FF2B5EF4-FFF2-40B4-BE49-F238E27FC236}">
                <a16:creationId xmlns:a16="http://schemas.microsoft.com/office/drawing/2014/main" xmlns="" id="{F57F8D4D-EF82-4855-BEE4-7F19FD7B7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47" name="Oval 11">
            <a:extLst>
              <a:ext uri="{FF2B5EF4-FFF2-40B4-BE49-F238E27FC236}">
                <a16:creationId xmlns:a16="http://schemas.microsoft.com/office/drawing/2014/main" xmlns="" id="{2525508A-05CD-403B-84EA-ED9EFFBC7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48" name="Oval 12">
            <a:extLst>
              <a:ext uri="{FF2B5EF4-FFF2-40B4-BE49-F238E27FC236}">
                <a16:creationId xmlns:a16="http://schemas.microsoft.com/office/drawing/2014/main" xmlns="" id="{FD80F5B1-3FEC-424F-968A-4AA52B3F9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49" name="Oval 13">
            <a:extLst>
              <a:ext uri="{FF2B5EF4-FFF2-40B4-BE49-F238E27FC236}">
                <a16:creationId xmlns:a16="http://schemas.microsoft.com/office/drawing/2014/main" xmlns="" id="{1D147373-BC1A-4198-940F-9709E864C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50" name="Oval 14">
            <a:extLst>
              <a:ext uri="{FF2B5EF4-FFF2-40B4-BE49-F238E27FC236}">
                <a16:creationId xmlns:a16="http://schemas.microsoft.com/office/drawing/2014/main" xmlns="" id="{1006EC36-26F8-4DC4-A4BD-558FD6567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51" name="Oval 15">
            <a:extLst>
              <a:ext uri="{FF2B5EF4-FFF2-40B4-BE49-F238E27FC236}">
                <a16:creationId xmlns:a16="http://schemas.microsoft.com/office/drawing/2014/main" xmlns="" id="{E9057941-C061-4FD9-ABBC-F65DCFC07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52" name="Oval 16">
            <a:extLst>
              <a:ext uri="{FF2B5EF4-FFF2-40B4-BE49-F238E27FC236}">
                <a16:creationId xmlns:a16="http://schemas.microsoft.com/office/drawing/2014/main" xmlns="" id="{DBD92105-BB14-473D-B11D-DCE4EFAFA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53" name="Oval 17">
            <a:extLst>
              <a:ext uri="{FF2B5EF4-FFF2-40B4-BE49-F238E27FC236}">
                <a16:creationId xmlns:a16="http://schemas.microsoft.com/office/drawing/2014/main" xmlns="" id="{1289A2ED-EAE2-42AE-A41E-170D5729E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54" name="Oval 18">
            <a:extLst>
              <a:ext uri="{FF2B5EF4-FFF2-40B4-BE49-F238E27FC236}">
                <a16:creationId xmlns:a16="http://schemas.microsoft.com/office/drawing/2014/main" xmlns="" id="{2FF7AA6E-DB4B-4085-B85E-C8E0A9C9D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55" name="Oval 19">
            <a:extLst>
              <a:ext uri="{FF2B5EF4-FFF2-40B4-BE49-F238E27FC236}">
                <a16:creationId xmlns:a16="http://schemas.microsoft.com/office/drawing/2014/main" xmlns="" id="{45F78090-4826-452D-84D1-EB6A828D1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56" name="Oval 20">
            <a:extLst>
              <a:ext uri="{FF2B5EF4-FFF2-40B4-BE49-F238E27FC236}">
                <a16:creationId xmlns:a16="http://schemas.microsoft.com/office/drawing/2014/main" xmlns="" id="{8F73BF57-DE75-4B7E-9805-4B3379FD5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191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57" name="Oval 21">
            <a:extLst>
              <a:ext uri="{FF2B5EF4-FFF2-40B4-BE49-F238E27FC236}">
                <a16:creationId xmlns:a16="http://schemas.microsoft.com/office/drawing/2014/main" xmlns="" id="{0AB419BF-7D13-478D-9C91-0B4B9786D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91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58" name="Oval 22">
            <a:extLst>
              <a:ext uri="{FF2B5EF4-FFF2-40B4-BE49-F238E27FC236}">
                <a16:creationId xmlns:a16="http://schemas.microsoft.com/office/drawing/2014/main" xmlns="" id="{65280A9A-645A-475A-AEE9-44CE46420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191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59" name="Oval 23">
            <a:extLst>
              <a:ext uri="{FF2B5EF4-FFF2-40B4-BE49-F238E27FC236}">
                <a16:creationId xmlns:a16="http://schemas.microsoft.com/office/drawing/2014/main" xmlns="" id="{50BF93C0-521E-4042-9178-DCE3F56BF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191000"/>
            <a:ext cx="381000" cy="304800"/>
          </a:xfrm>
          <a:prstGeom prst="ellipse">
            <a:avLst/>
          </a:prstGeom>
          <a:noFill/>
          <a:ln w="38100" algn="ctr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60" name="Line 24">
            <a:extLst>
              <a:ext uri="{FF2B5EF4-FFF2-40B4-BE49-F238E27FC236}">
                <a16:creationId xmlns:a16="http://schemas.microsoft.com/office/drawing/2014/main" xmlns="" id="{F8981E34-C90D-4F8E-9F46-39AD488FDA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1" name="Line 25">
            <a:extLst>
              <a:ext uri="{FF2B5EF4-FFF2-40B4-BE49-F238E27FC236}">
                <a16:creationId xmlns:a16="http://schemas.microsoft.com/office/drawing/2014/main" xmlns="" id="{0F293934-9DBA-4D7F-8303-0845CA1E02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71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2" name="Line 26">
            <a:extLst>
              <a:ext uri="{FF2B5EF4-FFF2-40B4-BE49-F238E27FC236}">
                <a16:creationId xmlns:a16="http://schemas.microsoft.com/office/drawing/2014/main" xmlns="" id="{206732BE-C44A-4AEC-A1B6-03FD271925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3" name="Line 27">
            <a:extLst>
              <a:ext uri="{FF2B5EF4-FFF2-40B4-BE49-F238E27FC236}">
                <a16:creationId xmlns:a16="http://schemas.microsoft.com/office/drawing/2014/main" xmlns="" id="{5D26024A-636E-4483-B85B-62D4E4BC8E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4" name="Line 28">
            <a:extLst>
              <a:ext uri="{FF2B5EF4-FFF2-40B4-BE49-F238E27FC236}">
                <a16:creationId xmlns:a16="http://schemas.microsoft.com/office/drawing/2014/main" xmlns="" id="{C4FA391F-E52C-48DA-BD1C-2FF96DB0B0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5" name="Line 29">
            <a:extLst>
              <a:ext uri="{FF2B5EF4-FFF2-40B4-BE49-F238E27FC236}">
                <a16:creationId xmlns:a16="http://schemas.microsoft.com/office/drawing/2014/main" xmlns="" id="{07D75A44-6C51-4DC5-8ED3-98CBFC1617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6" name="Line 30">
            <a:extLst>
              <a:ext uri="{FF2B5EF4-FFF2-40B4-BE49-F238E27FC236}">
                <a16:creationId xmlns:a16="http://schemas.microsoft.com/office/drawing/2014/main" xmlns="" id="{E6053CFB-4A09-49BE-A3E0-F9B39BA98EB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7" name="Line 31">
            <a:extLst>
              <a:ext uri="{FF2B5EF4-FFF2-40B4-BE49-F238E27FC236}">
                <a16:creationId xmlns:a16="http://schemas.microsoft.com/office/drawing/2014/main" xmlns="" id="{8734AD88-7017-4C1E-ACD8-9844352CFC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8" name="Line 32">
            <a:extLst>
              <a:ext uri="{FF2B5EF4-FFF2-40B4-BE49-F238E27FC236}">
                <a16:creationId xmlns:a16="http://schemas.microsoft.com/office/drawing/2014/main" xmlns="" id="{09516672-29D0-49F9-B035-72AD8C6182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9" name="Line 33">
            <a:extLst>
              <a:ext uri="{FF2B5EF4-FFF2-40B4-BE49-F238E27FC236}">
                <a16:creationId xmlns:a16="http://schemas.microsoft.com/office/drawing/2014/main" xmlns="" id="{EC01E9B5-F47F-4FAE-BE40-4DB5131320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70" name="Line 34">
            <a:extLst>
              <a:ext uri="{FF2B5EF4-FFF2-40B4-BE49-F238E27FC236}">
                <a16:creationId xmlns:a16="http://schemas.microsoft.com/office/drawing/2014/main" xmlns="" id="{EDD9FBF3-2540-4074-97DC-5AB98BDD7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71" name="Line 35">
            <a:extLst>
              <a:ext uri="{FF2B5EF4-FFF2-40B4-BE49-F238E27FC236}">
                <a16:creationId xmlns:a16="http://schemas.microsoft.com/office/drawing/2014/main" xmlns="" id="{613BA972-5E6C-435C-A069-8C5DC24BF6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72" name="Line 36">
            <a:extLst>
              <a:ext uri="{FF2B5EF4-FFF2-40B4-BE49-F238E27FC236}">
                <a16:creationId xmlns:a16="http://schemas.microsoft.com/office/drawing/2014/main" xmlns="" id="{4E92244C-6A93-4C81-BE91-356EFF5D28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56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73" name="Line 37">
            <a:extLst>
              <a:ext uri="{FF2B5EF4-FFF2-40B4-BE49-F238E27FC236}">
                <a16:creationId xmlns:a16="http://schemas.microsoft.com/office/drawing/2014/main" xmlns="" id="{BA1E18F4-CF62-4D2A-B878-D4FDAB632E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74" name="Line 38">
            <a:extLst>
              <a:ext uri="{FF2B5EF4-FFF2-40B4-BE49-F238E27FC236}">
                <a16:creationId xmlns:a16="http://schemas.microsoft.com/office/drawing/2014/main" xmlns="" id="{E20746BB-2C3A-4837-BF19-E5206CA73EDB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75" name="Line 39">
            <a:extLst>
              <a:ext uri="{FF2B5EF4-FFF2-40B4-BE49-F238E27FC236}">
                <a16:creationId xmlns:a16="http://schemas.microsoft.com/office/drawing/2014/main" xmlns="" id="{D6CEE88C-3550-4F0C-8900-5363C9F2C7A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76" name="Text Box 40">
            <a:extLst>
              <a:ext uri="{FF2B5EF4-FFF2-40B4-BE49-F238E27FC236}">
                <a16:creationId xmlns:a16="http://schemas.microsoft.com/office/drawing/2014/main" xmlns="" id="{826A19B2-FE57-4F3E-BF70-D78C4C2F9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81940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urier New" panose="02070309020205020404" pitchFamily="49" charset="0"/>
              </a:rPr>
              <a:t>--</a:t>
            </a:r>
          </a:p>
        </p:txBody>
      </p:sp>
      <p:sp>
        <p:nvSpPr>
          <p:cNvPr id="91177" name="Oval 41">
            <a:extLst>
              <a:ext uri="{FF2B5EF4-FFF2-40B4-BE49-F238E27FC236}">
                <a16:creationId xmlns:a16="http://schemas.microsoft.com/office/drawing/2014/main" xmlns="" id="{6593B367-0AB0-4845-AE21-B6F7AEB00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8194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78" name="Line 42">
            <a:extLst>
              <a:ext uri="{FF2B5EF4-FFF2-40B4-BE49-F238E27FC236}">
                <a16:creationId xmlns:a16="http://schemas.microsoft.com/office/drawing/2014/main" xmlns="" id="{7184E95D-3365-4B81-BFEC-20A1EBE4F4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6400" y="3048000"/>
            <a:ext cx="2743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79" name="Line 43">
            <a:extLst>
              <a:ext uri="{FF2B5EF4-FFF2-40B4-BE49-F238E27FC236}">
                <a16:creationId xmlns:a16="http://schemas.microsoft.com/office/drawing/2014/main" xmlns="" id="{878EBFA1-AEFF-40CE-8350-FE272AF15C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312420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80" name="Line 44">
            <a:extLst>
              <a:ext uri="{FF2B5EF4-FFF2-40B4-BE49-F238E27FC236}">
                <a16:creationId xmlns:a16="http://schemas.microsoft.com/office/drawing/2014/main" xmlns="" id="{DC699FC3-6BD7-42E7-A376-EAC95EB402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312420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81" name="Line 45">
            <a:extLst>
              <a:ext uri="{FF2B5EF4-FFF2-40B4-BE49-F238E27FC236}">
                <a16:creationId xmlns:a16="http://schemas.microsoft.com/office/drawing/2014/main" xmlns="" id="{D75012FA-D551-437D-9433-59B313D38B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048000"/>
            <a:ext cx="2514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82" name="Text Box 46">
            <a:extLst>
              <a:ext uri="{FF2B5EF4-FFF2-40B4-BE49-F238E27FC236}">
                <a16:creationId xmlns:a16="http://schemas.microsoft.com/office/drawing/2014/main" xmlns="" id="{96FF14D5-D25F-4A84-8BEC-19B155D64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6670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099"/>
                </a:solidFill>
              </a:rPr>
              <a:t>Current Location</a:t>
            </a:r>
          </a:p>
        </p:txBody>
      </p:sp>
      <p:sp>
        <p:nvSpPr>
          <p:cNvPr id="91183" name="Line 47">
            <a:extLst>
              <a:ext uri="{FF2B5EF4-FFF2-40B4-BE49-F238E27FC236}">
                <a16:creationId xmlns:a16="http://schemas.microsoft.com/office/drawing/2014/main" xmlns="" id="{C15C6DEE-D2A4-4F51-ABCC-D5F4F8E7CD9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048000"/>
            <a:ext cx="685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xmlns="" id="{F86C2E95-05C2-442D-B3BD-283A02C093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xmlns="" id="{C9DDF7CE-57CA-4E70-BAAA-1A44B8AE9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 sz="2400"/>
              <a:t>Bypassing the descendants of “2-”: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       1-              2-              3-             4-</a:t>
            </a:r>
          </a:p>
          <a:p>
            <a:pPr eaLnBrk="1" hangingPunct="1">
              <a:buFontTx/>
              <a:buNone/>
            </a:pPr>
            <a:endParaRPr lang="en-US" altLang="en-US" sz="1600">
              <a:latin typeface="Courier New" panose="02070309020205020404" pitchFamily="49" charset="0"/>
            </a:endParaRPr>
          </a:p>
          <a:p>
            <a:pPr eaLnBrk="1" hangingPunct="1"/>
            <a:endParaRPr lang="en-US" altLang="en-US"/>
          </a:p>
          <a:p>
            <a:pPr algn="ctr" eaLnBrk="1" hangingPunct="1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11  12  13  14  21  22  23  24  31  32  33  34  41  42  43  44</a:t>
            </a:r>
          </a:p>
          <a:p>
            <a:pPr eaLnBrk="1" hangingPunct="1">
              <a:buFontTx/>
              <a:buNone/>
            </a:pPr>
            <a:endParaRPr lang="en-US" altLang="en-US" sz="1800">
              <a:latin typeface="Courier New" panose="02070309020205020404" pitchFamily="49" charset="0"/>
            </a:endParaRPr>
          </a:p>
          <a:p>
            <a:pPr eaLnBrk="1" hangingPunct="1">
              <a:buFontTx/>
              <a:buNone/>
            </a:pPr>
            <a:endParaRPr lang="en-US" altLang="en-US" sz="1200">
              <a:latin typeface="Courier New" panose="02070309020205020404" pitchFamily="49" charset="0"/>
            </a:endParaRPr>
          </a:p>
        </p:txBody>
      </p:sp>
      <p:sp>
        <p:nvSpPr>
          <p:cNvPr id="92164" name="Oval 4">
            <a:extLst>
              <a:ext uri="{FF2B5EF4-FFF2-40B4-BE49-F238E27FC236}">
                <a16:creationId xmlns:a16="http://schemas.microsoft.com/office/drawing/2014/main" xmlns="" id="{D16AB684-15EB-4AC4-85F1-65809DFB8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65" name="Oval 5">
            <a:extLst>
              <a:ext uri="{FF2B5EF4-FFF2-40B4-BE49-F238E27FC236}">
                <a16:creationId xmlns:a16="http://schemas.microsoft.com/office/drawing/2014/main" xmlns="" id="{6531B179-1FB2-4E6B-963D-8C1939E23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66" name="Oval 6">
            <a:extLst>
              <a:ext uri="{FF2B5EF4-FFF2-40B4-BE49-F238E27FC236}">
                <a16:creationId xmlns:a16="http://schemas.microsoft.com/office/drawing/2014/main" xmlns="" id="{B1647153-AB22-4481-80A9-B53A2C012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67" name="Oval 7">
            <a:extLst>
              <a:ext uri="{FF2B5EF4-FFF2-40B4-BE49-F238E27FC236}">
                <a16:creationId xmlns:a16="http://schemas.microsoft.com/office/drawing/2014/main" xmlns="" id="{6F9AD129-2407-4D07-B928-B32C13060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68" name="Oval 8">
            <a:extLst>
              <a:ext uri="{FF2B5EF4-FFF2-40B4-BE49-F238E27FC236}">
                <a16:creationId xmlns:a16="http://schemas.microsoft.com/office/drawing/2014/main" xmlns="" id="{42DD75E7-7275-418C-A23F-56CE7CCE5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69" name="Oval 9">
            <a:extLst>
              <a:ext uri="{FF2B5EF4-FFF2-40B4-BE49-F238E27FC236}">
                <a16:creationId xmlns:a16="http://schemas.microsoft.com/office/drawing/2014/main" xmlns="" id="{06026C0B-BB72-4AD4-A615-A4D80FFCB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000099"/>
              </a:solidFill>
            </a:endParaRPr>
          </a:p>
        </p:txBody>
      </p:sp>
      <p:sp>
        <p:nvSpPr>
          <p:cNvPr id="92170" name="Oval 10">
            <a:extLst>
              <a:ext uri="{FF2B5EF4-FFF2-40B4-BE49-F238E27FC236}">
                <a16:creationId xmlns:a16="http://schemas.microsoft.com/office/drawing/2014/main" xmlns="" id="{80BD755E-CAA9-40B4-910A-EABB85E8F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71" name="Oval 11">
            <a:extLst>
              <a:ext uri="{FF2B5EF4-FFF2-40B4-BE49-F238E27FC236}">
                <a16:creationId xmlns:a16="http://schemas.microsoft.com/office/drawing/2014/main" xmlns="" id="{B554F8F7-19AC-4008-8065-8114D4EB9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72" name="Oval 12">
            <a:extLst>
              <a:ext uri="{FF2B5EF4-FFF2-40B4-BE49-F238E27FC236}">
                <a16:creationId xmlns:a16="http://schemas.microsoft.com/office/drawing/2014/main" xmlns="" id="{BF0FE3E0-F8C5-46E5-A44C-1FB49DFC3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73" name="Oval 13">
            <a:extLst>
              <a:ext uri="{FF2B5EF4-FFF2-40B4-BE49-F238E27FC236}">
                <a16:creationId xmlns:a16="http://schemas.microsoft.com/office/drawing/2014/main" xmlns="" id="{A5901518-CEA4-4D21-862C-49A714BAB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74" name="Oval 14">
            <a:extLst>
              <a:ext uri="{FF2B5EF4-FFF2-40B4-BE49-F238E27FC236}">
                <a16:creationId xmlns:a16="http://schemas.microsoft.com/office/drawing/2014/main" xmlns="" id="{38F7ABAB-16C7-4C97-9A59-CDA9BF881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75" name="Oval 15">
            <a:extLst>
              <a:ext uri="{FF2B5EF4-FFF2-40B4-BE49-F238E27FC236}">
                <a16:creationId xmlns:a16="http://schemas.microsoft.com/office/drawing/2014/main" xmlns="" id="{639A2228-BB58-4FE7-B690-1A128D982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76" name="Oval 16">
            <a:extLst>
              <a:ext uri="{FF2B5EF4-FFF2-40B4-BE49-F238E27FC236}">
                <a16:creationId xmlns:a16="http://schemas.microsoft.com/office/drawing/2014/main" xmlns="" id="{474CE6E2-B3FA-4AC7-BB6D-D8A124C52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77" name="Oval 17">
            <a:extLst>
              <a:ext uri="{FF2B5EF4-FFF2-40B4-BE49-F238E27FC236}">
                <a16:creationId xmlns:a16="http://schemas.microsoft.com/office/drawing/2014/main" xmlns="" id="{2650B62B-943B-4B1B-B076-CE3D6D66B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78" name="Oval 18">
            <a:extLst>
              <a:ext uri="{FF2B5EF4-FFF2-40B4-BE49-F238E27FC236}">
                <a16:creationId xmlns:a16="http://schemas.microsoft.com/office/drawing/2014/main" xmlns="" id="{114FEB2A-DBDB-44CC-82C1-2E6EEF763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79" name="Oval 19">
            <a:extLst>
              <a:ext uri="{FF2B5EF4-FFF2-40B4-BE49-F238E27FC236}">
                <a16:creationId xmlns:a16="http://schemas.microsoft.com/office/drawing/2014/main" xmlns="" id="{7E369BB7-DC2E-45A0-B365-A8951592B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334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80" name="Oval 20">
            <a:extLst>
              <a:ext uri="{FF2B5EF4-FFF2-40B4-BE49-F238E27FC236}">
                <a16:creationId xmlns:a16="http://schemas.microsoft.com/office/drawing/2014/main" xmlns="" id="{DCD75277-9091-4C2C-8C8A-3F5DAD3BB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191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81" name="Oval 21">
            <a:extLst>
              <a:ext uri="{FF2B5EF4-FFF2-40B4-BE49-F238E27FC236}">
                <a16:creationId xmlns:a16="http://schemas.microsoft.com/office/drawing/2014/main" xmlns="" id="{8DC196C3-F61E-4B8F-B719-2224ACC9C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91000"/>
            <a:ext cx="381000" cy="304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82" name="Oval 22">
            <a:extLst>
              <a:ext uri="{FF2B5EF4-FFF2-40B4-BE49-F238E27FC236}">
                <a16:creationId xmlns:a16="http://schemas.microsoft.com/office/drawing/2014/main" xmlns="" id="{636686E7-EB98-4E77-80A3-3DFB23E84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1910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83" name="Oval 23">
            <a:extLst>
              <a:ext uri="{FF2B5EF4-FFF2-40B4-BE49-F238E27FC236}">
                <a16:creationId xmlns:a16="http://schemas.microsoft.com/office/drawing/2014/main" xmlns="" id="{E479E242-8FC2-4E8E-B162-1DCCBE8FA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191000"/>
            <a:ext cx="381000" cy="304800"/>
          </a:xfrm>
          <a:prstGeom prst="ellipse">
            <a:avLst/>
          </a:prstGeom>
          <a:noFill/>
          <a:ln w="38100" algn="ctr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84" name="Line 24">
            <a:extLst>
              <a:ext uri="{FF2B5EF4-FFF2-40B4-BE49-F238E27FC236}">
                <a16:creationId xmlns:a16="http://schemas.microsoft.com/office/drawing/2014/main" xmlns="" id="{19045081-D4BE-48E1-83EE-4163FA290B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5" name="Line 25">
            <a:extLst>
              <a:ext uri="{FF2B5EF4-FFF2-40B4-BE49-F238E27FC236}">
                <a16:creationId xmlns:a16="http://schemas.microsoft.com/office/drawing/2014/main" xmlns="" id="{9F49B7A9-8B3B-4ACD-8E55-62B4ED56BC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71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6" name="Line 26">
            <a:extLst>
              <a:ext uri="{FF2B5EF4-FFF2-40B4-BE49-F238E27FC236}">
                <a16:creationId xmlns:a16="http://schemas.microsoft.com/office/drawing/2014/main" xmlns="" id="{972ADFC6-A030-49FE-85F9-D00689DC67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7" name="Line 27">
            <a:extLst>
              <a:ext uri="{FF2B5EF4-FFF2-40B4-BE49-F238E27FC236}">
                <a16:creationId xmlns:a16="http://schemas.microsoft.com/office/drawing/2014/main" xmlns="" id="{30C7C61D-81CC-47B7-A4D6-E686968893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8" name="Line 28">
            <a:extLst>
              <a:ext uri="{FF2B5EF4-FFF2-40B4-BE49-F238E27FC236}">
                <a16:creationId xmlns:a16="http://schemas.microsoft.com/office/drawing/2014/main" xmlns="" id="{0F3BCC3E-5514-45F4-98F9-ED5E39D12C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9" name="Line 29">
            <a:extLst>
              <a:ext uri="{FF2B5EF4-FFF2-40B4-BE49-F238E27FC236}">
                <a16:creationId xmlns:a16="http://schemas.microsoft.com/office/drawing/2014/main" xmlns="" id="{253D21E0-9CD5-458E-B328-FFAA9854B9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0" name="Line 30">
            <a:extLst>
              <a:ext uri="{FF2B5EF4-FFF2-40B4-BE49-F238E27FC236}">
                <a16:creationId xmlns:a16="http://schemas.microsoft.com/office/drawing/2014/main" xmlns="" id="{3258BDEE-42DA-4EA5-B268-D345348A63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1" name="Line 31">
            <a:extLst>
              <a:ext uri="{FF2B5EF4-FFF2-40B4-BE49-F238E27FC236}">
                <a16:creationId xmlns:a16="http://schemas.microsoft.com/office/drawing/2014/main" xmlns="" id="{5BB42602-EF8A-4297-B5FC-E1FC92A76C9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2" name="Line 32">
            <a:extLst>
              <a:ext uri="{FF2B5EF4-FFF2-40B4-BE49-F238E27FC236}">
                <a16:creationId xmlns:a16="http://schemas.microsoft.com/office/drawing/2014/main" xmlns="" id="{73B5228F-5A80-4511-B7E9-E83042D8B1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3" name="Line 33">
            <a:extLst>
              <a:ext uri="{FF2B5EF4-FFF2-40B4-BE49-F238E27FC236}">
                <a16:creationId xmlns:a16="http://schemas.microsoft.com/office/drawing/2014/main" xmlns="" id="{6D93F086-106A-4D4E-9CBA-6B6C51A519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4" name="Line 34">
            <a:extLst>
              <a:ext uri="{FF2B5EF4-FFF2-40B4-BE49-F238E27FC236}">
                <a16:creationId xmlns:a16="http://schemas.microsoft.com/office/drawing/2014/main" xmlns="" id="{7DB1E30D-F780-4CF1-A44A-910B031E89C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5" name="Line 35">
            <a:extLst>
              <a:ext uri="{FF2B5EF4-FFF2-40B4-BE49-F238E27FC236}">
                <a16:creationId xmlns:a16="http://schemas.microsoft.com/office/drawing/2014/main" xmlns="" id="{F67D7618-42E0-4FDD-8939-4033161E7A1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6" name="Line 36">
            <a:extLst>
              <a:ext uri="{FF2B5EF4-FFF2-40B4-BE49-F238E27FC236}">
                <a16:creationId xmlns:a16="http://schemas.microsoft.com/office/drawing/2014/main" xmlns="" id="{97158BA9-107B-4315-B265-942DD7589D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56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7" name="Line 37">
            <a:extLst>
              <a:ext uri="{FF2B5EF4-FFF2-40B4-BE49-F238E27FC236}">
                <a16:creationId xmlns:a16="http://schemas.microsoft.com/office/drawing/2014/main" xmlns="" id="{799ACEB9-9BCE-42A2-99C9-B119B3A9DB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8" name="Line 38">
            <a:extLst>
              <a:ext uri="{FF2B5EF4-FFF2-40B4-BE49-F238E27FC236}">
                <a16:creationId xmlns:a16="http://schemas.microsoft.com/office/drawing/2014/main" xmlns="" id="{274C0047-165C-417A-ABBA-2EB3AB276807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44958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9" name="Line 39">
            <a:extLst>
              <a:ext uri="{FF2B5EF4-FFF2-40B4-BE49-F238E27FC236}">
                <a16:creationId xmlns:a16="http://schemas.microsoft.com/office/drawing/2014/main" xmlns="" id="{103CDE49-6D67-4C0B-B0E9-4DFB4D89980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44196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0" name="Text Box 40">
            <a:extLst>
              <a:ext uri="{FF2B5EF4-FFF2-40B4-BE49-F238E27FC236}">
                <a16:creationId xmlns:a16="http://schemas.microsoft.com/office/drawing/2014/main" xmlns="" id="{F9206A1D-A0EA-4A09-A8EC-7E6271156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81940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urier New" panose="02070309020205020404" pitchFamily="49" charset="0"/>
              </a:rPr>
              <a:t>--</a:t>
            </a:r>
          </a:p>
        </p:txBody>
      </p:sp>
      <p:sp>
        <p:nvSpPr>
          <p:cNvPr id="92201" name="Oval 41">
            <a:extLst>
              <a:ext uri="{FF2B5EF4-FFF2-40B4-BE49-F238E27FC236}">
                <a16:creationId xmlns:a16="http://schemas.microsoft.com/office/drawing/2014/main" xmlns="" id="{86047A06-20EF-4A2C-8B52-A88B08EAF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819400"/>
            <a:ext cx="381000" cy="3048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02" name="Line 42">
            <a:extLst>
              <a:ext uri="{FF2B5EF4-FFF2-40B4-BE49-F238E27FC236}">
                <a16:creationId xmlns:a16="http://schemas.microsoft.com/office/drawing/2014/main" xmlns="" id="{AFC8F3BF-B4CD-4025-A172-5F0C88F800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6400" y="3048000"/>
            <a:ext cx="2743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3" name="Line 43">
            <a:extLst>
              <a:ext uri="{FF2B5EF4-FFF2-40B4-BE49-F238E27FC236}">
                <a16:creationId xmlns:a16="http://schemas.microsoft.com/office/drawing/2014/main" xmlns="" id="{96920127-B03E-452C-8735-59F352CFFB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312420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4" name="Line 44">
            <a:extLst>
              <a:ext uri="{FF2B5EF4-FFF2-40B4-BE49-F238E27FC236}">
                <a16:creationId xmlns:a16="http://schemas.microsoft.com/office/drawing/2014/main" xmlns="" id="{62F671FF-E8D0-4A31-93C8-29FC6F3460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312420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5" name="Line 45">
            <a:extLst>
              <a:ext uri="{FF2B5EF4-FFF2-40B4-BE49-F238E27FC236}">
                <a16:creationId xmlns:a16="http://schemas.microsoft.com/office/drawing/2014/main" xmlns="" id="{4BE18E8B-A3F1-4FF0-A58E-CFA4CF7330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048000"/>
            <a:ext cx="2514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6" name="Text Box 46">
            <a:extLst>
              <a:ext uri="{FF2B5EF4-FFF2-40B4-BE49-F238E27FC236}">
                <a16:creationId xmlns:a16="http://schemas.microsoft.com/office/drawing/2014/main" xmlns="" id="{81857F71-F148-45D0-B146-CA30442CE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6670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</a:rPr>
              <a:t>Next Location</a:t>
            </a:r>
          </a:p>
        </p:txBody>
      </p:sp>
      <p:sp>
        <p:nvSpPr>
          <p:cNvPr id="92207" name="Line 47">
            <a:extLst>
              <a:ext uri="{FF2B5EF4-FFF2-40B4-BE49-F238E27FC236}">
                <a16:creationId xmlns:a16="http://schemas.microsoft.com/office/drawing/2014/main" xmlns="" id="{629C25B1-357B-4EB0-9A06-8F010F4BFB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048000"/>
            <a:ext cx="2514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8" name="AutoShape 48">
            <a:extLst>
              <a:ext uri="{FF2B5EF4-FFF2-40B4-BE49-F238E27FC236}">
                <a16:creationId xmlns:a16="http://schemas.microsoft.com/office/drawing/2014/main" xmlns="" id="{C1446398-A84A-4148-BC98-9B72E3BE1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572000"/>
            <a:ext cx="2438400" cy="533400"/>
          </a:xfrm>
          <a:prstGeom prst="curvedUpArrow">
            <a:avLst>
              <a:gd name="adj1" fmla="val 48974"/>
              <a:gd name="adj2" fmla="val 140402"/>
              <a:gd name="adj3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xmlns="" id="{3BA9F8A0-0C08-493E-84A0-BCFAFADBB7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Revisiting Brute Force Search 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xmlns="" id="{C80C9C8B-B778-439A-B321-9AEF6258E2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Now that we have method for navigating the tree, lets look again at BruteForceMotifSearch</a:t>
            </a:r>
          </a:p>
        </p:txBody>
      </p: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xmlns="" id="{C24ED0B3-E9A9-493A-8303-3759B2CA01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Revisiting BruteForceMotifSearch</a:t>
            </a:r>
            <a:endParaRPr lang="en-US" altLang="en-US" sz="2600"/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xmlns="" id="{4B0AFB41-7A3F-4EEF-AFB7-93B132EAA5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 eaLnBrk="1" hangingPunct="1">
              <a:lnSpc>
                <a:spcPct val="90000"/>
              </a:lnSpc>
            </a:pPr>
            <a:endParaRPr lang="en-US" altLang="en-US" sz="2100"/>
          </a:p>
          <a:p>
            <a:pPr marL="571500" indent="-5715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100">
                <a:latin typeface="Lucida Sans Unicode" panose="020B0602030504020204" pitchFamily="34" charset="0"/>
              </a:rPr>
              <a:t>	</a:t>
            </a:r>
            <a:r>
              <a:rPr lang="en-US" altLang="en-US" sz="2600" u="sng">
                <a:latin typeface="Lucida Sans Unicode" panose="020B0602030504020204" pitchFamily="34" charset="0"/>
              </a:rPr>
              <a:t>BruteForceMotifSearchAgain</a:t>
            </a:r>
            <a:r>
              <a:rPr lang="en-US" altLang="en-US" sz="2600" i="1" u="sng">
                <a:latin typeface="Lucida Sans Unicode" panose="020B0602030504020204" pitchFamily="34" charset="0"/>
              </a:rPr>
              <a:t>(</a:t>
            </a:r>
            <a:r>
              <a:rPr lang="en-US" altLang="en-US" sz="2600" b="1" i="1" u="sng">
                <a:latin typeface="Lucida Sans Unicode" panose="020B0602030504020204" pitchFamily="34" charset="0"/>
              </a:rPr>
              <a:t>DNA</a:t>
            </a:r>
            <a:r>
              <a:rPr lang="en-US" altLang="en-US" sz="2600" i="1" u="sng">
                <a:latin typeface="Lucida Sans Unicode" panose="020B0602030504020204" pitchFamily="34" charset="0"/>
              </a:rPr>
              <a:t>, </a:t>
            </a:r>
            <a:r>
              <a:rPr lang="en-US" altLang="en-US" sz="2600" b="1" i="1" u="sng">
                <a:latin typeface="Lucida Sans Unicode" panose="020B0602030504020204" pitchFamily="34" charset="0"/>
              </a:rPr>
              <a:t>t</a:t>
            </a:r>
            <a:r>
              <a:rPr lang="en-US" altLang="en-US" sz="2600" i="1" u="sng">
                <a:latin typeface="Lucida Sans Unicode" panose="020B0602030504020204" pitchFamily="34" charset="0"/>
              </a:rPr>
              <a:t>, </a:t>
            </a:r>
            <a:r>
              <a:rPr lang="en-US" altLang="en-US" sz="2600" b="1" i="1" u="sng">
                <a:latin typeface="Lucida Sans Unicode" panose="020B0602030504020204" pitchFamily="34" charset="0"/>
              </a:rPr>
              <a:t>n</a:t>
            </a:r>
            <a:r>
              <a:rPr lang="en-US" altLang="en-US" sz="2600" i="1" u="sng">
                <a:latin typeface="Lucida Sans Unicode" panose="020B0602030504020204" pitchFamily="34" charset="0"/>
              </a:rPr>
              <a:t>, </a:t>
            </a:r>
            <a:r>
              <a:rPr lang="en-US" altLang="en-US" sz="2600" b="1" i="1" u="sng">
                <a:latin typeface="Monotype Corsiva" panose="03010101010201010101" pitchFamily="66" charset="0"/>
              </a:rPr>
              <a:t>l</a:t>
            </a:r>
            <a:r>
              <a:rPr lang="en-US" altLang="en-US" sz="2600" i="1" u="sng">
                <a:latin typeface="Lucida Sans Unicode" panose="020B0602030504020204" pitchFamily="34" charset="0"/>
              </a:rPr>
              <a:t>)</a:t>
            </a:r>
          </a:p>
          <a:p>
            <a:pPr marL="571500" indent="-5715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600">
                <a:latin typeface="Lucida Sans Unicode" panose="020B0602030504020204" pitchFamily="34" charset="0"/>
              </a:rPr>
              <a:t>	</a:t>
            </a:r>
            <a:r>
              <a:rPr lang="en-US" altLang="en-US" sz="2600" b="1">
                <a:latin typeface="Lucida Sans Unicode" panose="020B0602030504020204" pitchFamily="34" charset="0"/>
              </a:rPr>
              <a:t>s </a:t>
            </a:r>
            <a:r>
              <a:rPr lang="en-US" altLang="en-US" sz="2600">
                <a:latin typeface="Lucida Sans Unicode" panose="020B0602030504020204" pitchFamily="34" charset="0"/>
                <a:sym typeface="Wingdings" panose="05000000000000000000" pitchFamily="2" charset="2"/>
              </a:rPr>
              <a:t> (1,1,…, 1)</a:t>
            </a:r>
            <a:endParaRPr lang="en-US" altLang="en-US" sz="2600" b="1">
              <a:latin typeface="Lucida Sans Unicode" panose="020B0602030504020204" pitchFamily="34" charset="0"/>
            </a:endParaRPr>
          </a:p>
          <a:p>
            <a:pPr marL="571500" indent="-5715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600">
                <a:latin typeface="Lucida Sans Unicode" panose="020B0602030504020204" pitchFamily="34" charset="0"/>
              </a:rPr>
              <a:t>	</a:t>
            </a:r>
            <a:r>
              <a:rPr lang="en-US" altLang="en-US" sz="2600" b="1" i="1">
                <a:latin typeface="Lucida Sans Unicode" panose="020B0602030504020204" pitchFamily="34" charset="0"/>
              </a:rPr>
              <a:t>bestScore</a:t>
            </a:r>
            <a:r>
              <a:rPr lang="en-US" altLang="en-US" sz="2600">
                <a:latin typeface="Lucida Sans Unicode" panose="020B0602030504020204" pitchFamily="34" charset="0"/>
              </a:rPr>
              <a:t> </a:t>
            </a:r>
            <a:r>
              <a:rPr lang="en-US" altLang="en-US" sz="2600">
                <a:latin typeface="Lucida Sans Unicode" panose="020B060203050402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2600">
                <a:latin typeface="Lucida Sans Unicode" panose="020B0602030504020204" pitchFamily="34" charset="0"/>
              </a:rPr>
              <a:t> </a:t>
            </a:r>
            <a:r>
              <a:rPr lang="en-US" altLang="en-US" sz="2600" i="1">
                <a:latin typeface="Lucida Sans Unicode" panose="020B0602030504020204" pitchFamily="34" charset="0"/>
              </a:rPr>
              <a:t>Score</a:t>
            </a:r>
            <a:r>
              <a:rPr lang="en-US" altLang="en-US" sz="2600">
                <a:latin typeface="Lucida Sans Unicode" panose="020B0602030504020204" pitchFamily="34" charset="0"/>
              </a:rPr>
              <a:t>(s,</a:t>
            </a:r>
            <a:r>
              <a:rPr lang="en-US" altLang="en-US" sz="2600" b="1" i="1">
                <a:latin typeface="Lucida Sans Unicode" panose="020B0602030504020204" pitchFamily="34" charset="0"/>
              </a:rPr>
              <a:t>DNA</a:t>
            </a:r>
            <a:r>
              <a:rPr lang="en-US" altLang="en-US" sz="2600">
                <a:latin typeface="Lucida Sans Unicode" panose="020B0602030504020204" pitchFamily="34" charset="0"/>
              </a:rPr>
              <a:t>)</a:t>
            </a:r>
          </a:p>
          <a:p>
            <a:pPr marL="571500" indent="-5715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600" i="1">
                <a:latin typeface="Lucida Sans Unicode" panose="020B0602030504020204" pitchFamily="34" charset="0"/>
              </a:rPr>
              <a:t>	</a:t>
            </a:r>
            <a:r>
              <a:rPr lang="en-US" altLang="en-US" sz="2600" b="1">
                <a:latin typeface="Lucida Sans Unicode" panose="020B0602030504020204" pitchFamily="34" charset="0"/>
              </a:rPr>
              <a:t>while</a:t>
            </a:r>
            <a:r>
              <a:rPr lang="en-US" altLang="en-US" sz="2600">
                <a:latin typeface="Lucida Sans Unicode" panose="020B0602030504020204" pitchFamily="34" charset="0"/>
              </a:rPr>
              <a:t> forever</a:t>
            </a:r>
            <a:endParaRPr lang="en-US" altLang="en-US" sz="2600" b="1" i="1">
              <a:latin typeface="Lucida Sans Unicode" panose="020B0602030504020204" pitchFamily="34" charset="0"/>
            </a:endParaRPr>
          </a:p>
          <a:p>
            <a:pPr marL="571500" indent="-5715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600">
                <a:latin typeface="Lucida Sans Unicode" panose="020B0602030504020204" pitchFamily="34" charset="0"/>
              </a:rPr>
              <a:t>		</a:t>
            </a:r>
            <a:r>
              <a:rPr lang="en-US" altLang="en-US" sz="2600" b="1">
                <a:latin typeface="Lucida Sans Unicode" panose="020B0602030504020204" pitchFamily="34" charset="0"/>
              </a:rPr>
              <a:t>s</a:t>
            </a:r>
            <a:r>
              <a:rPr lang="en-US" altLang="en-US" sz="2600">
                <a:latin typeface="Lucida Sans Unicode" panose="020B0602030504020204" pitchFamily="34" charset="0"/>
              </a:rPr>
              <a:t> </a:t>
            </a:r>
            <a:r>
              <a:rPr lang="en-US" altLang="en-US" sz="2600">
                <a:latin typeface="Lucida Sans Unicode" panose="020B060203050402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2600">
                <a:latin typeface="Lucida Sans Unicode" panose="020B0602030504020204" pitchFamily="34" charset="0"/>
              </a:rPr>
              <a:t>  NextLeaf (</a:t>
            </a:r>
            <a:r>
              <a:rPr lang="en-US" altLang="en-US" sz="2600" b="1">
                <a:latin typeface="Lucida Sans Unicode" panose="020B0602030504020204" pitchFamily="34" charset="0"/>
              </a:rPr>
              <a:t>s</a:t>
            </a:r>
            <a:r>
              <a:rPr lang="en-US" altLang="en-US" sz="2600">
                <a:latin typeface="Lucida Sans Unicode" panose="020B0602030504020204" pitchFamily="34" charset="0"/>
              </a:rPr>
              <a:t>, </a:t>
            </a:r>
            <a:r>
              <a:rPr lang="en-US" altLang="en-US" sz="2600" b="1" i="1">
                <a:latin typeface="Lucida Sans Unicode" panose="020B0602030504020204" pitchFamily="34" charset="0"/>
              </a:rPr>
              <a:t>t</a:t>
            </a:r>
            <a:r>
              <a:rPr lang="en-US" altLang="en-US" sz="2600">
                <a:latin typeface="Lucida Sans Unicode" panose="020B0602030504020204" pitchFamily="34" charset="0"/>
              </a:rPr>
              <a:t>, </a:t>
            </a:r>
            <a:r>
              <a:rPr lang="en-US" altLang="en-US" sz="2600" b="1" i="1">
                <a:latin typeface="Lucida Sans Unicode" panose="020B0602030504020204" pitchFamily="34" charset="0"/>
              </a:rPr>
              <a:t>n</a:t>
            </a:r>
            <a:r>
              <a:rPr lang="en-US" altLang="en-US" sz="2600">
                <a:latin typeface="Lucida Sans Unicode" panose="020B0602030504020204" pitchFamily="34" charset="0"/>
              </a:rPr>
              <a:t>-</a:t>
            </a:r>
            <a:r>
              <a:rPr lang="en-US" altLang="en-US" sz="2600" b="1" i="1">
                <a:latin typeface="Monotype Corsiva" panose="03010101010201010101" pitchFamily="66" charset="0"/>
              </a:rPr>
              <a:t>l</a:t>
            </a:r>
            <a:r>
              <a:rPr lang="en-US" altLang="en-US" sz="2600">
                <a:latin typeface="Lucida Sans Unicode" panose="020B0602030504020204" pitchFamily="34" charset="0"/>
              </a:rPr>
              <a:t>+</a:t>
            </a:r>
            <a:r>
              <a:rPr lang="en-US" altLang="en-US" sz="2600" i="1">
                <a:latin typeface="Lucida Sans Unicode" panose="020B0602030504020204" pitchFamily="34" charset="0"/>
              </a:rPr>
              <a:t>1</a:t>
            </a:r>
            <a:r>
              <a:rPr lang="en-US" altLang="en-US" sz="2600">
                <a:latin typeface="Lucida Sans Unicode" panose="020B0602030504020204" pitchFamily="34" charset="0"/>
              </a:rPr>
              <a:t>)</a:t>
            </a:r>
          </a:p>
          <a:p>
            <a:pPr marL="571500" indent="-5715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600">
                <a:latin typeface="Lucida Sans Unicode" panose="020B0602030504020204" pitchFamily="34" charset="0"/>
              </a:rPr>
              <a:t>		</a:t>
            </a:r>
            <a:r>
              <a:rPr lang="en-US" altLang="en-US" sz="2600" b="1">
                <a:latin typeface="Lucida Sans Unicode" panose="020B0602030504020204" pitchFamily="34" charset="0"/>
              </a:rPr>
              <a:t>if</a:t>
            </a:r>
            <a:r>
              <a:rPr lang="en-US" altLang="en-US" sz="2600">
                <a:latin typeface="Lucida Sans Unicode" panose="020B0602030504020204" pitchFamily="34" charset="0"/>
              </a:rPr>
              <a:t> (</a:t>
            </a:r>
            <a:r>
              <a:rPr lang="en-US" altLang="en-US" sz="2600" i="1">
                <a:latin typeface="Lucida Sans Unicode" panose="020B0602030504020204" pitchFamily="34" charset="0"/>
              </a:rPr>
              <a:t>Score</a:t>
            </a:r>
            <a:r>
              <a:rPr lang="en-US" altLang="en-US" sz="2600">
                <a:latin typeface="Lucida Sans Unicode" panose="020B0602030504020204" pitchFamily="34" charset="0"/>
              </a:rPr>
              <a:t>(</a:t>
            </a:r>
            <a:r>
              <a:rPr lang="en-US" altLang="en-US" sz="2600" b="1">
                <a:latin typeface="Lucida Sans Unicode" panose="020B0602030504020204" pitchFamily="34" charset="0"/>
              </a:rPr>
              <a:t>s</a:t>
            </a:r>
            <a:r>
              <a:rPr lang="en-US" altLang="en-US" sz="2600">
                <a:latin typeface="Lucida Sans Unicode" panose="020B0602030504020204" pitchFamily="34" charset="0"/>
              </a:rPr>
              <a:t>,</a:t>
            </a:r>
            <a:r>
              <a:rPr lang="en-US" altLang="en-US" sz="2600" b="1" i="1">
                <a:latin typeface="Lucida Sans Unicode" panose="020B0602030504020204" pitchFamily="34" charset="0"/>
              </a:rPr>
              <a:t>DNA</a:t>
            </a:r>
            <a:r>
              <a:rPr lang="en-US" altLang="en-US" sz="2600">
                <a:latin typeface="Lucida Sans Unicode" panose="020B0602030504020204" pitchFamily="34" charset="0"/>
              </a:rPr>
              <a:t>) &gt; </a:t>
            </a:r>
            <a:r>
              <a:rPr lang="en-US" altLang="en-US" sz="2600" b="1" i="1">
                <a:latin typeface="Lucida Sans Unicode" panose="020B0602030504020204" pitchFamily="34" charset="0"/>
              </a:rPr>
              <a:t>bestScore</a:t>
            </a:r>
            <a:r>
              <a:rPr lang="en-US" altLang="en-US" sz="2600">
                <a:latin typeface="Lucida Sans Unicode" panose="020B0602030504020204" pitchFamily="34" charset="0"/>
              </a:rPr>
              <a:t>)</a:t>
            </a:r>
          </a:p>
          <a:p>
            <a:pPr marL="571500" indent="-5715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600">
                <a:latin typeface="Lucida Sans Unicode" panose="020B0602030504020204" pitchFamily="34" charset="0"/>
              </a:rPr>
              <a:t>			</a:t>
            </a:r>
            <a:r>
              <a:rPr lang="en-US" altLang="en-US" sz="2600" b="1" i="1">
                <a:latin typeface="Lucida Sans Unicode" panose="020B0602030504020204" pitchFamily="34" charset="0"/>
              </a:rPr>
              <a:t>bestScore</a:t>
            </a:r>
            <a:r>
              <a:rPr lang="en-US" altLang="en-US" sz="2600">
                <a:latin typeface="Lucida Sans Unicode" panose="020B0602030504020204" pitchFamily="34" charset="0"/>
              </a:rPr>
              <a:t> </a:t>
            </a:r>
            <a:r>
              <a:rPr lang="en-US" altLang="en-US" sz="2600">
                <a:latin typeface="Lucida Sans Unicode" panose="020B0602030504020204" pitchFamily="34" charset="0"/>
                <a:sym typeface="Wingdings" panose="05000000000000000000" pitchFamily="2" charset="2"/>
              </a:rPr>
              <a:t> </a:t>
            </a:r>
            <a:r>
              <a:rPr lang="en-US" altLang="en-US" sz="2600" i="1">
                <a:latin typeface="Lucida Sans Unicode" panose="020B0602030504020204" pitchFamily="34" charset="0"/>
                <a:sym typeface="Wingdings" panose="05000000000000000000" pitchFamily="2" charset="2"/>
              </a:rPr>
              <a:t>S</a:t>
            </a:r>
            <a:r>
              <a:rPr lang="en-US" altLang="en-US" sz="2600" b="1" i="1">
                <a:latin typeface="Lucida Sans Unicode" panose="020B0602030504020204" pitchFamily="34" charset="0"/>
                <a:sym typeface="Wingdings" panose="05000000000000000000" pitchFamily="2" charset="2"/>
              </a:rPr>
              <a:t>core</a:t>
            </a:r>
            <a:r>
              <a:rPr lang="en-US" altLang="en-US" sz="2600">
                <a:latin typeface="Lucida Sans Unicode" panose="020B0602030504020204" pitchFamily="34" charset="0"/>
                <a:sym typeface="Wingdings" panose="05000000000000000000" pitchFamily="2" charset="2"/>
              </a:rPr>
              <a:t>(</a:t>
            </a:r>
            <a:r>
              <a:rPr lang="en-US" altLang="en-US" sz="2600" b="1">
                <a:latin typeface="Lucida Sans Unicode" panose="020B0602030504020204" pitchFamily="34" charset="0"/>
                <a:sym typeface="Wingdings" panose="05000000000000000000" pitchFamily="2" charset="2"/>
              </a:rPr>
              <a:t>s,</a:t>
            </a:r>
            <a:r>
              <a:rPr lang="en-US" altLang="en-US" sz="2600" b="1" i="1">
                <a:latin typeface="Lucida Sans Unicode" panose="020B0602030504020204" pitchFamily="34" charset="0"/>
                <a:sym typeface="Wingdings" panose="05000000000000000000" pitchFamily="2" charset="2"/>
              </a:rPr>
              <a:t>DNA</a:t>
            </a:r>
            <a:r>
              <a:rPr lang="en-US" altLang="en-US" sz="2600">
                <a:latin typeface="Lucida Sans Unicode" panose="020B0602030504020204" pitchFamily="34" charset="0"/>
                <a:sym typeface="Wingdings" panose="05000000000000000000" pitchFamily="2" charset="2"/>
              </a:rPr>
              <a:t>)</a:t>
            </a:r>
          </a:p>
          <a:p>
            <a:pPr marL="571500" indent="-5715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600">
                <a:latin typeface="Lucida Sans Unicode" panose="020B0602030504020204" pitchFamily="34" charset="0"/>
                <a:sym typeface="Wingdings" panose="05000000000000000000" pitchFamily="2" charset="2"/>
              </a:rPr>
              <a:t>			</a:t>
            </a:r>
            <a:r>
              <a:rPr lang="en-US" altLang="en-US" sz="2600" b="1" i="1">
                <a:latin typeface="Lucida Sans Unicode" panose="020B0602030504020204" pitchFamily="34" charset="0"/>
                <a:sym typeface="Wingdings" panose="05000000000000000000" pitchFamily="2" charset="2"/>
              </a:rPr>
              <a:t>bestMotif</a:t>
            </a:r>
            <a:r>
              <a:rPr lang="en-US" altLang="en-US" sz="2600">
                <a:latin typeface="Lucida Sans Unicode" panose="020B0602030504020204" pitchFamily="34" charset="0"/>
                <a:sym typeface="Wingdings" panose="05000000000000000000" pitchFamily="2" charset="2"/>
              </a:rPr>
              <a:t>  </a:t>
            </a:r>
            <a:r>
              <a:rPr lang="en-US" altLang="en-US" sz="2600">
                <a:latin typeface="Lucida Sans Unicode" panose="020B0602030504020204" pitchFamily="34" charset="0"/>
              </a:rPr>
              <a:t>(</a:t>
            </a:r>
            <a:r>
              <a:rPr lang="en-US" altLang="en-US" sz="2600" i="1">
                <a:latin typeface="Lucida Sans Unicode" panose="020B0602030504020204" pitchFamily="34" charset="0"/>
              </a:rPr>
              <a:t>s</a:t>
            </a:r>
            <a:r>
              <a:rPr lang="en-US" altLang="en-US" sz="2600" i="1" baseline="-25000">
                <a:latin typeface="Lucida Sans Unicode" panose="020B0602030504020204" pitchFamily="34" charset="0"/>
              </a:rPr>
              <a:t>1</a:t>
            </a:r>
            <a:r>
              <a:rPr lang="en-US" altLang="en-US" sz="2600" i="1">
                <a:latin typeface="Lucida Sans Unicode" panose="020B0602030504020204" pitchFamily="34" charset="0"/>
              </a:rPr>
              <a:t>,s</a:t>
            </a:r>
            <a:r>
              <a:rPr lang="en-US" altLang="en-US" sz="2600" i="1" baseline="-25000">
                <a:latin typeface="Lucida Sans Unicode" panose="020B0602030504020204" pitchFamily="34" charset="0"/>
              </a:rPr>
              <a:t>2</a:t>
            </a:r>
            <a:r>
              <a:rPr lang="en-US" altLang="en-US" sz="2600" i="1">
                <a:latin typeface="Lucida Sans Unicode" panose="020B0602030504020204" pitchFamily="34" charset="0"/>
              </a:rPr>
              <a:t>, . . . , s</a:t>
            </a:r>
            <a:r>
              <a:rPr lang="en-US" altLang="en-US" sz="2600" i="1" baseline="-25000">
                <a:latin typeface="Lucida Sans Unicode" panose="020B0602030504020204" pitchFamily="34" charset="0"/>
              </a:rPr>
              <a:t>t</a:t>
            </a:r>
            <a:r>
              <a:rPr lang="en-US" altLang="en-US" sz="2600">
                <a:latin typeface="Lucida Sans Unicode" panose="020B0602030504020204" pitchFamily="34" charset="0"/>
              </a:rPr>
              <a:t>) </a:t>
            </a:r>
            <a:endParaRPr lang="en-US" altLang="en-US" sz="2600" b="1">
              <a:latin typeface="Lucida Sans Unicode" panose="020B0602030504020204" pitchFamily="34" charset="0"/>
              <a:sym typeface="Wingdings" panose="05000000000000000000" pitchFamily="2" charset="2"/>
            </a:endParaRPr>
          </a:p>
          <a:p>
            <a:pPr marL="571500" indent="-5715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600">
                <a:latin typeface="Lucida Sans Unicode" panose="020B0602030504020204" pitchFamily="34" charset="0"/>
                <a:sym typeface="Wingdings" panose="05000000000000000000" pitchFamily="2" charset="2"/>
              </a:rPr>
              <a:t>	</a:t>
            </a:r>
            <a:r>
              <a:rPr lang="en-US" altLang="en-US" sz="2600" b="1">
                <a:latin typeface="Lucida Sans Unicode" panose="020B0602030504020204" pitchFamily="34" charset="0"/>
                <a:sym typeface="Wingdings" panose="05000000000000000000" pitchFamily="2" charset="2"/>
              </a:rPr>
              <a:t>return</a:t>
            </a:r>
            <a:r>
              <a:rPr lang="en-US" altLang="en-US" sz="2600">
                <a:latin typeface="Lucida Sans Unicode" panose="020B0602030504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600" b="1" i="1">
                <a:latin typeface="Lucida Sans Unicode" panose="020B0602030504020204" pitchFamily="34" charset="0"/>
                <a:sym typeface="Wingdings" panose="05000000000000000000" pitchFamily="2" charset="2"/>
              </a:rPr>
              <a:t>bestMotif</a:t>
            </a:r>
          </a:p>
          <a:p>
            <a:pPr marL="571500" indent="-571500" eaLnBrk="1" hangingPunct="1">
              <a:lnSpc>
                <a:spcPct val="90000"/>
              </a:lnSpc>
              <a:buFontTx/>
              <a:buNone/>
            </a:pPr>
            <a:endParaRPr lang="en-US" altLang="en-US" sz="2600" i="1"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xmlns="" id="{757D884E-FE5D-4961-8E95-684644E67A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Can We Do Better in Motif Search?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xmlns="" id="{72EC53EC-F6A4-44AE-A503-DBAEA23B38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/>
              <a:t>Vector </a:t>
            </a:r>
            <a:r>
              <a:rPr lang="en-US" altLang="en-US" sz="2600" b="1"/>
              <a:t>s </a:t>
            </a:r>
            <a:r>
              <a:rPr lang="en-US" altLang="en-US" sz="2600"/>
              <a:t>= (</a:t>
            </a:r>
            <a:r>
              <a:rPr lang="en-US" altLang="en-US" sz="2600" i="1"/>
              <a:t>s</a:t>
            </a:r>
            <a:r>
              <a:rPr lang="en-US" altLang="en-US" sz="2600" baseline="-25000"/>
              <a:t>1</a:t>
            </a:r>
            <a:r>
              <a:rPr lang="en-US" altLang="en-US" sz="2600"/>
              <a:t>, </a:t>
            </a:r>
            <a:r>
              <a:rPr lang="en-US" altLang="en-US" sz="2600" i="1"/>
              <a:t>s</a:t>
            </a:r>
            <a:r>
              <a:rPr lang="en-US" altLang="en-US" sz="2600" baseline="-25000"/>
              <a:t>2</a:t>
            </a:r>
            <a:r>
              <a:rPr lang="en-US" altLang="en-US" sz="2600"/>
              <a:t>, …,</a:t>
            </a:r>
            <a:r>
              <a:rPr lang="en-US" altLang="en-US" sz="2600" i="1"/>
              <a:t>s</a:t>
            </a:r>
            <a:r>
              <a:rPr lang="en-US" altLang="en-US" sz="2600" i="1" baseline="-25000"/>
              <a:t>t</a:t>
            </a:r>
            <a:r>
              <a:rPr lang="en-US" altLang="en-US" sz="2600"/>
              <a:t>) may already have a weak profile from the first </a:t>
            </a:r>
            <a:r>
              <a:rPr lang="en-US" altLang="en-US" sz="2600" i="1"/>
              <a:t>i</a:t>
            </a:r>
            <a:r>
              <a:rPr lang="en-US" altLang="en-US" sz="2600"/>
              <a:t> instances (</a:t>
            </a:r>
            <a:r>
              <a:rPr lang="en-US" altLang="en-US" sz="2600" i="1"/>
              <a:t>s</a:t>
            </a:r>
            <a:r>
              <a:rPr lang="en-US" altLang="en-US" sz="2600" baseline="-25000"/>
              <a:t>1</a:t>
            </a:r>
            <a:r>
              <a:rPr lang="en-US" altLang="en-US" sz="2600"/>
              <a:t>, </a:t>
            </a:r>
            <a:r>
              <a:rPr lang="en-US" altLang="en-US" sz="2600" i="1"/>
              <a:t>s</a:t>
            </a:r>
            <a:r>
              <a:rPr lang="en-US" altLang="en-US" sz="2600" baseline="-25000"/>
              <a:t>2</a:t>
            </a:r>
            <a:r>
              <a:rPr lang="en-US" altLang="en-US" sz="2600"/>
              <a:t>, …,</a:t>
            </a:r>
            <a:r>
              <a:rPr lang="en-US" altLang="en-US" sz="2600" i="1"/>
              <a:t>s</a:t>
            </a:r>
            <a:r>
              <a:rPr lang="en-US" altLang="en-US" sz="2600" i="1" baseline="-25000"/>
              <a:t>i</a:t>
            </a:r>
            <a:r>
              <a:rPr lang="en-US" altLang="en-US" sz="2600"/>
              <a:t>) = </a:t>
            </a:r>
            <a:r>
              <a:rPr lang="en-US" altLang="en-US" sz="2600">
                <a:solidFill>
                  <a:srgbClr val="FF3300"/>
                </a:solidFill>
              </a:rPr>
              <a:t>(</a:t>
            </a:r>
            <a:r>
              <a:rPr lang="en-US" altLang="en-US" sz="2600" b="1" i="1">
                <a:solidFill>
                  <a:srgbClr val="FF3300"/>
                </a:solidFill>
              </a:rPr>
              <a:t>s, i</a:t>
            </a:r>
            <a:r>
              <a:rPr lang="en-US" altLang="en-US" sz="2600">
                <a:solidFill>
                  <a:srgbClr val="FF330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Every new instance may add at most </a:t>
            </a:r>
            <a:r>
              <a:rPr lang="en-US" altLang="en-US" b="1" i="1">
                <a:latin typeface="Monotype Corsiva" panose="03010101010201010101" pitchFamily="66" charset="0"/>
              </a:rPr>
              <a:t>l</a:t>
            </a:r>
            <a:r>
              <a:rPr lang="en-US" altLang="en-US" i="1"/>
              <a:t>  </a:t>
            </a:r>
            <a:r>
              <a:rPr lang="en-US" altLang="en-US" sz="2600"/>
              <a:t>to </a:t>
            </a:r>
            <a:r>
              <a:rPr lang="en-US" altLang="en-US"/>
              <a:t>Score</a:t>
            </a:r>
            <a:endParaRPr lang="en-US" altLang="en-US" sz="2600"/>
          </a:p>
          <a:p>
            <a:pPr eaLnBrk="1" hangingPunct="1">
              <a:lnSpc>
                <a:spcPct val="90000"/>
              </a:lnSpc>
            </a:pPr>
            <a:r>
              <a:rPr lang="en-US" altLang="en-US" sz="2600" u="sng"/>
              <a:t>Optimism</a:t>
            </a:r>
            <a:r>
              <a:rPr lang="en-US" altLang="en-US" sz="2600"/>
              <a:t>: If all subsequent  </a:t>
            </a:r>
            <a:r>
              <a:rPr lang="en-US" altLang="en-US" sz="2600" i="1"/>
              <a:t>t-i</a:t>
            </a:r>
            <a:r>
              <a:rPr lang="en-US" altLang="en-US" sz="2600"/>
              <a:t> instances (</a:t>
            </a:r>
            <a:r>
              <a:rPr lang="en-US" altLang="en-US" sz="2600" i="1"/>
              <a:t>s</a:t>
            </a:r>
            <a:r>
              <a:rPr lang="en-US" altLang="en-US" sz="2600" i="1" baseline="-25000"/>
              <a:t>i+1</a:t>
            </a:r>
            <a:r>
              <a:rPr lang="en-US" altLang="en-US" sz="2600"/>
              <a:t>, …</a:t>
            </a:r>
            <a:r>
              <a:rPr lang="en-US" altLang="en-US" sz="2600" i="1"/>
              <a:t>s</a:t>
            </a:r>
            <a:r>
              <a:rPr lang="en-US" altLang="en-US" sz="2600" i="1" baseline="-25000"/>
              <a:t>t</a:t>
            </a:r>
            <a:r>
              <a:rPr lang="en-US" altLang="en-US" sz="2600"/>
              <a:t>) add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chemeClr val="accent2"/>
                </a:solidFill>
                <a:latin typeface="Lucida Sans Unicode" panose="020B0602030504020204" pitchFamily="34" charset="0"/>
              </a:rPr>
              <a:t>             (</a:t>
            </a:r>
            <a:r>
              <a:rPr lang="en-US" altLang="en-US" b="1" i="1">
                <a:solidFill>
                  <a:schemeClr val="accent2"/>
                </a:solidFill>
                <a:latin typeface="Lucida Sans Unicode" panose="020B0602030504020204" pitchFamily="34" charset="0"/>
              </a:rPr>
              <a:t>t</a:t>
            </a:r>
            <a:r>
              <a:rPr lang="en-US" altLang="en-US">
                <a:solidFill>
                  <a:schemeClr val="accent2"/>
                </a:solidFill>
                <a:latin typeface="Lucida Sans Unicode" panose="020B0602030504020204" pitchFamily="34" charset="0"/>
              </a:rPr>
              <a:t> – </a:t>
            </a:r>
            <a:r>
              <a:rPr lang="en-US" altLang="en-US" b="1" i="1">
                <a:solidFill>
                  <a:schemeClr val="accent2"/>
                </a:solidFill>
                <a:latin typeface="Lucida Sans Unicode" panose="020B0602030504020204" pitchFamily="34" charset="0"/>
              </a:rPr>
              <a:t>i </a:t>
            </a:r>
            <a:r>
              <a:rPr lang="en-US" altLang="en-US">
                <a:solidFill>
                  <a:schemeClr val="accent2"/>
                </a:solidFill>
                <a:latin typeface="Lucida Sans Unicode" panose="020B0602030504020204" pitchFamily="34" charset="0"/>
              </a:rPr>
              <a:t>) * </a:t>
            </a:r>
            <a:r>
              <a:rPr lang="en-US" altLang="en-US" b="1" i="1">
                <a:solidFill>
                  <a:schemeClr val="accent2"/>
                </a:solidFill>
                <a:latin typeface="Monotype Corsiva" panose="03010101010201010101" pitchFamily="66" charset="0"/>
              </a:rPr>
              <a:t>l</a:t>
            </a:r>
            <a:r>
              <a:rPr lang="en-US" altLang="en-US" i="1"/>
              <a:t>   </a:t>
            </a:r>
            <a:r>
              <a:rPr lang="en-US" altLang="en-US"/>
              <a:t>to</a:t>
            </a:r>
            <a:r>
              <a:rPr lang="en-US" altLang="en-US" i="1"/>
              <a:t>  </a:t>
            </a:r>
            <a:r>
              <a:rPr lang="en-US" altLang="en-US">
                <a:latin typeface="Lucida Sans Unicode" panose="020B0602030504020204" pitchFamily="34" charset="0"/>
              </a:rPr>
              <a:t>Score(</a:t>
            </a:r>
            <a:r>
              <a:rPr lang="en-US" altLang="en-US" b="1">
                <a:latin typeface="Lucida Sans Unicode" panose="020B0602030504020204" pitchFamily="34" charset="0"/>
              </a:rPr>
              <a:t>s</a:t>
            </a:r>
            <a:r>
              <a:rPr lang="en-US" altLang="en-US" i="1">
                <a:latin typeface="Lucida Sans Unicode" panose="020B0602030504020204" pitchFamily="34" charset="0"/>
              </a:rPr>
              <a:t>,</a:t>
            </a:r>
            <a:r>
              <a:rPr lang="en-US" altLang="en-US" b="1" i="1">
                <a:latin typeface="Lucida Sans Unicode" panose="020B0602030504020204" pitchFamily="34" charset="0"/>
              </a:rPr>
              <a:t>i</a:t>
            </a:r>
            <a:r>
              <a:rPr lang="en-US" altLang="en-US" i="1">
                <a:latin typeface="Lucida Sans Unicode" panose="020B0602030504020204" pitchFamily="34" charset="0"/>
              </a:rPr>
              <a:t>,</a:t>
            </a:r>
            <a:r>
              <a:rPr lang="en-US" altLang="en-US" b="1" i="1">
                <a:latin typeface="Lucida Sans Unicode" panose="020B0602030504020204" pitchFamily="34" charset="0"/>
              </a:rPr>
              <a:t>DNA</a:t>
            </a:r>
            <a:r>
              <a:rPr lang="en-US" altLang="en-US">
                <a:latin typeface="Lucida Sans Unicode" panose="020B0602030504020204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If </a:t>
            </a:r>
            <a:r>
              <a:rPr lang="en-US" altLang="en-US" sz="2600">
                <a:solidFill>
                  <a:schemeClr val="accent2"/>
                </a:solidFill>
              </a:rPr>
              <a:t>Score(</a:t>
            </a:r>
            <a:r>
              <a:rPr lang="en-US" altLang="en-US" sz="2600" b="1">
                <a:solidFill>
                  <a:schemeClr val="accent2"/>
                </a:solidFill>
              </a:rPr>
              <a:t>s</a:t>
            </a:r>
            <a:r>
              <a:rPr lang="en-US" altLang="en-US" sz="2600">
                <a:solidFill>
                  <a:schemeClr val="accent2"/>
                </a:solidFill>
              </a:rPr>
              <a:t>,</a:t>
            </a:r>
            <a:r>
              <a:rPr lang="en-US" altLang="en-US" sz="2600" b="1" i="1">
                <a:solidFill>
                  <a:schemeClr val="accent2"/>
                </a:solidFill>
              </a:rPr>
              <a:t>i</a:t>
            </a:r>
            <a:r>
              <a:rPr lang="en-US" altLang="en-US" sz="2600">
                <a:solidFill>
                  <a:schemeClr val="accent2"/>
                </a:solidFill>
              </a:rPr>
              <a:t>,</a:t>
            </a:r>
            <a:r>
              <a:rPr lang="en-US" altLang="en-US" sz="2600" b="1" i="1">
                <a:solidFill>
                  <a:schemeClr val="accent2"/>
                </a:solidFill>
              </a:rPr>
              <a:t>DNA</a:t>
            </a:r>
            <a:r>
              <a:rPr lang="en-US" altLang="en-US" sz="2600">
                <a:solidFill>
                  <a:schemeClr val="accent2"/>
                </a:solidFill>
              </a:rPr>
              <a:t>) + (</a:t>
            </a:r>
            <a:r>
              <a:rPr lang="en-US" altLang="en-US" sz="2600" b="1" i="1">
                <a:solidFill>
                  <a:schemeClr val="accent2"/>
                </a:solidFill>
              </a:rPr>
              <a:t>t</a:t>
            </a:r>
            <a:r>
              <a:rPr lang="en-US" altLang="en-US" sz="2600">
                <a:solidFill>
                  <a:schemeClr val="accent2"/>
                </a:solidFill>
              </a:rPr>
              <a:t> – </a:t>
            </a:r>
            <a:r>
              <a:rPr lang="en-US" altLang="en-US" sz="2600" b="1" i="1">
                <a:solidFill>
                  <a:schemeClr val="accent2"/>
                </a:solidFill>
                <a:latin typeface="Lucida Sans Unicode" panose="020B0602030504020204" pitchFamily="34" charset="0"/>
              </a:rPr>
              <a:t>i</a:t>
            </a:r>
            <a:r>
              <a:rPr lang="en-US" altLang="en-US" sz="2600" b="1" i="1">
                <a:solidFill>
                  <a:schemeClr val="accent2"/>
                </a:solidFill>
              </a:rPr>
              <a:t> </a:t>
            </a:r>
            <a:r>
              <a:rPr lang="en-US" altLang="en-US" sz="2600">
                <a:solidFill>
                  <a:schemeClr val="accent2"/>
                </a:solidFill>
              </a:rPr>
              <a:t>) * </a:t>
            </a:r>
            <a:r>
              <a:rPr lang="en-US" altLang="en-US" sz="2600" b="1" i="1">
                <a:solidFill>
                  <a:schemeClr val="accent2"/>
                </a:solidFill>
                <a:latin typeface="Monotype Corsiva" panose="03010101010201010101" pitchFamily="66" charset="0"/>
              </a:rPr>
              <a:t>l</a:t>
            </a:r>
            <a:r>
              <a:rPr lang="en-US" altLang="en-US" sz="2600" i="1">
                <a:solidFill>
                  <a:schemeClr val="accent2"/>
                </a:solidFill>
              </a:rPr>
              <a:t>  &lt; </a:t>
            </a:r>
            <a:r>
              <a:rPr lang="en-US" altLang="en-US" sz="2600" b="1">
                <a:solidFill>
                  <a:schemeClr val="accent2"/>
                </a:solidFill>
                <a:latin typeface="Lucida Sans Unicode" panose="020B0602030504020204" pitchFamily="34" charset="0"/>
              </a:rPr>
              <a:t>BestScore</a:t>
            </a:r>
            <a:r>
              <a:rPr lang="en-US" altLang="en-US" sz="2600"/>
              <a:t>, it makes no sense to search the vertices of the subtree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Use </a:t>
            </a:r>
            <a:r>
              <a:rPr lang="en-US" altLang="en-US" b="1"/>
              <a:t>ByPass()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C2562804-41E4-4B4C-886E-7CB5AD327F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(Old) Challenging Problem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E9F45611-06D4-45A6-9F83-57130858C2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4343400"/>
          </a:xfrm>
        </p:spPr>
        <p:txBody>
          <a:bodyPr/>
          <a:lstStyle/>
          <a:p>
            <a:pPr marL="800100" lvl="1" indent="-339725" eaLnBrk="1" hangingPunct="1"/>
            <a:r>
              <a:rPr lang="en-US" altLang="en-US" dirty="0"/>
              <a:t>Find a motif in a sample of </a:t>
            </a:r>
          </a:p>
          <a:p>
            <a:pPr marL="800100" lvl="1" indent="-339725" eaLnBrk="1" hangingPunct="1">
              <a:buFontTx/>
              <a:buNone/>
            </a:pPr>
            <a:r>
              <a:rPr lang="en-US" altLang="en-US" dirty="0"/>
              <a:t>       -  20 “random” sequences (e.g. 600 </a:t>
            </a:r>
            <a:r>
              <a:rPr lang="en-US" altLang="en-US" dirty="0" err="1"/>
              <a:t>nt</a:t>
            </a:r>
            <a:r>
              <a:rPr lang="en-US" altLang="en-US" dirty="0"/>
              <a:t> long)</a:t>
            </a:r>
          </a:p>
          <a:p>
            <a:pPr marL="800100" lvl="1" indent="-339725" eaLnBrk="1" hangingPunct="1">
              <a:buFontTx/>
              <a:buNone/>
            </a:pPr>
            <a:r>
              <a:rPr lang="en-US" altLang="en-US" dirty="0"/>
              <a:t>       -  each sequence containing an implanted </a:t>
            </a:r>
          </a:p>
          <a:p>
            <a:pPr marL="800100" lvl="1" indent="-339725" eaLnBrk="1" hangingPunct="1">
              <a:buFontTx/>
              <a:buNone/>
            </a:pPr>
            <a:r>
              <a:rPr lang="en-US" altLang="en-US" dirty="0"/>
              <a:t>          pattern of length 15 (called </a:t>
            </a:r>
            <a:r>
              <a:rPr lang="en-US" altLang="en-US" b="1" dirty="0"/>
              <a:t>motif instance</a:t>
            </a:r>
            <a:r>
              <a:rPr lang="en-US" altLang="en-US" dirty="0"/>
              <a:t>)</a:t>
            </a:r>
          </a:p>
          <a:p>
            <a:pPr marL="800100" lvl="1" indent="-339725" eaLnBrk="1" hangingPunct="1">
              <a:buFontTx/>
              <a:buNone/>
            </a:pPr>
            <a:r>
              <a:rPr lang="en-US" altLang="en-US" dirty="0"/>
              <a:t>        - each pattern appearing with 4 mismatches </a:t>
            </a:r>
          </a:p>
          <a:p>
            <a:pPr marL="800100" lvl="1" indent="-339725" eaLnBrk="1" hangingPunct="1">
              <a:buFontTx/>
              <a:buNone/>
            </a:pPr>
            <a:r>
              <a:rPr lang="en-US" altLang="en-US" dirty="0"/>
              <a:t>          as  a (15,4)-motif instance</a:t>
            </a:r>
          </a:p>
          <a:p>
            <a:pPr marL="800100" lvl="1" indent="-339725" eaLnBrk="1" hangingPunct="1">
              <a:buFontTx/>
              <a:buNone/>
            </a:pPr>
            <a:r>
              <a:rPr lang="en-US" altLang="en-US" dirty="0"/>
              <a:t>      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xmlns="" id="{B792E648-425F-4116-B67F-FCC1DF5A78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9144000" cy="884238"/>
          </a:xfrm>
        </p:spPr>
        <p:txBody>
          <a:bodyPr/>
          <a:lstStyle/>
          <a:p>
            <a:pPr eaLnBrk="1" hangingPunct="1"/>
            <a:r>
              <a:rPr lang="en-US" altLang="en-US" sz="2800"/>
              <a:t>Branch-and-Bound Algorithm for Motif Search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xmlns="" id="{A27E47F3-29E6-46EA-995B-CDB1709B441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95800" cy="4530725"/>
          </a:xfrm>
        </p:spPr>
        <p:txBody>
          <a:bodyPr/>
          <a:lstStyle/>
          <a:p>
            <a:pPr eaLnBrk="1" hangingPunct="1"/>
            <a:r>
              <a:rPr lang="en-US" altLang="en-US" sz="2600"/>
              <a:t>Since each level of the tree goes deeper into the search, discarding a prefix discards all following branches</a:t>
            </a:r>
          </a:p>
          <a:p>
            <a:pPr eaLnBrk="1" hangingPunct="1"/>
            <a:endParaRPr lang="en-US" altLang="en-US" sz="2600"/>
          </a:p>
          <a:p>
            <a:pPr eaLnBrk="1" hangingPunct="1"/>
            <a:r>
              <a:rPr lang="en-US" altLang="en-US" sz="2600"/>
              <a:t>This saves us from looking at (</a:t>
            </a:r>
            <a:r>
              <a:rPr lang="en-US" altLang="en-US" sz="2600" b="1" i="1"/>
              <a:t>n</a:t>
            </a:r>
            <a:r>
              <a:rPr lang="en-US" altLang="en-US" sz="2600"/>
              <a:t>–</a:t>
            </a:r>
            <a:r>
              <a:rPr lang="en-US" altLang="en-US" sz="2600" b="1" i="1">
                <a:latin typeface="Monotype Corsiva" panose="03010101010201010101" pitchFamily="66" charset="0"/>
              </a:rPr>
              <a:t>l</a:t>
            </a:r>
            <a:r>
              <a:rPr lang="en-US" altLang="en-US" sz="2600"/>
              <a:t> +1)</a:t>
            </a:r>
            <a:r>
              <a:rPr lang="en-US" altLang="en-US" sz="2600" b="1" i="1" baseline="30000"/>
              <a:t>t-i</a:t>
            </a:r>
            <a:r>
              <a:rPr lang="en-US" altLang="en-US" sz="2600" baseline="30000"/>
              <a:t> </a:t>
            </a:r>
            <a:r>
              <a:rPr lang="en-US" altLang="en-US" sz="2600"/>
              <a:t>leaves</a:t>
            </a:r>
          </a:p>
          <a:p>
            <a:pPr lvl="1" eaLnBrk="1" hangingPunct="1"/>
            <a:r>
              <a:rPr lang="en-US" altLang="en-US" sz="2000"/>
              <a:t>Use </a:t>
            </a:r>
            <a:r>
              <a:rPr lang="en-US" altLang="en-US" sz="2400" b="1"/>
              <a:t>NextVertex()</a:t>
            </a:r>
            <a:r>
              <a:rPr lang="en-US" altLang="en-US" sz="2000"/>
              <a:t> and </a:t>
            </a:r>
            <a:r>
              <a:rPr lang="en-US" altLang="en-US" sz="2400" b="1"/>
              <a:t>By</a:t>
            </a:r>
            <a:r>
              <a:rPr lang="en-US" altLang="en-US" sz="2000" b="1"/>
              <a:t>Pass()</a:t>
            </a:r>
            <a:r>
              <a:rPr lang="en-US" altLang="en-US" sz="2000"/>
              <a:t> to navigate the tree</a:t>
            </a:r>
          </a:p>
          <a:p>
            <a:pPr eaLnBrk="1" hangingPunct="1"/>
            <a:endParaRPr lang="en-US" altLang="en-US" sz="2600"/>
          </a:p>
        </p:txBody>
      </p:sp>
      <p:graphicFrame>
        <p:nvGraphicFramePr>
          <p:cNvPr id="97284" name="Object 4">
            <a:extLst>
              <a:ext uri="{FF2B5EF4-FFF2-40B4-BE49-F238E27FC236}">
                <a16:creationId xmlns:a16="http://schemas.microsoft.com/office/drawing/2014/main" xmlns="" id="{DD49FE18-160B-44B4-A46D-2C599400B61A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4876800" y="1528763"/>
          <a:ext cx="3733800" cy="350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8" name="Bitmap Image" r:id="rId3" imgW="4571429" imgH="3962953" progId="Paint.Picture">
                  <p:embed/>
                </p:oleObj>
              </mc:Choice>
              <mc:Fallback>
                <p:oleObj name="Bitmap Image" r:id="rId3" imgW="4571429" imgH="3962953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528763"/>
                        <a:ext cx="3733800" cy="350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xmlns="" id="{5A30CE70-0102-46E3-B765-B7FF2250FD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Pseudocode for Branch-and-Bound Motif Search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xmlns="" id="{981B9A1B-D7D7-482C-9EB6-253F8ABEB5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30725"/>
          </a:xfrm>
        </p:spPr>
        <p:txBody>
          <a:bodyPr/>
          <a:lstStyle/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 u="sng"/>
              <a:t>BranchAndBoundMotifSearch(</a:t>
            </a:r>
            <a:r>
              <a:rPr lang="en-US" altLang="en-US" sz="1600" b="1" i="1" u="sng"/>
              <a:t>DNA</a:t>
            </a:r>
            <a:r>
              <a:rPr lang="en-US" altLang="en-US" sz="1600" i="1" u="sng"/>
              <a:t>,</a:t>
            </a:r>
            <a:r>
              <a:rPr lang="en-US" altLang="en-US" sz="1600" b="1" i="1" u="sng"/>
              <a:t>t</a:t>
            </a:r>
            <a:r>
              <a:rPr lang="en-US" altLang="en-US" sz="1600" i="1" u="sng"/>
              <a:t>,</a:t>
            </a:r>
            <a:r>
              <a:rPr lang="en-US" altLang="en-US" sz="1600" b="1" i="1" u="sng"/>
              <a:t>n</a:t>
            </a:r>
            <a:r>
              <a:rPr lang="en-US" altLang="en-US" sz="1600" i="1" u="sng"/>
              <a:t>,</a:t>
            </a:r>
            <a:r>
              <a:rPr lang="en-US" altLang="en-US" sz="1600" b="1" i="1" u="sng">
                <a:latin typeface="Monotype Corsiva" panose="03010101010201010101" pitchFamily="66" charset="0"/>
              </a:rPr>
              <a:t>l</a:t>
            </a:r>
            <a:r>
              <a:rPr lang="en-US" altLang="en-US" sz="1600" i="1" u="sng"/>
              <a:t>)</a:t>
            </a:r>
          </a:p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 b="1"/>
              <a:t>s</a:t>
            </a:r>
            <a:r>
              <a:rPr lang="en-US" altLang="en-US" sz="1600"/>
              <a:t> </a:t>
            </a:r>
            <a:r>
              <a:rPr lang="en-US" altLang="en-US" sz="1600">
                <a:sym typeface="Wingdings" panose="05000000000000000000" pitchFamily="2" charset="2"/>
              </a:rPr>
              <a:t></a:t>
            </a:r>
            <a:r>
              <a:rPr lang="en-US" altLang="en-US" sz="1600"/>
              <a:t> (1,…,1)     </a:t>
            </a:r>
            <a:r>
              <a:rPr lang="en-US" altLang="en-US" sz="1600">
                <a:solidFill>
                  <a:srgbClr val="000099"/>
                </a:solidFill>
              </a:rPr>
              <a:t>// the leftmost (or first) leaf of the search tree</a:t>
            </a:r>
          </a:p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 b="1" i="1"/>
              <a:t>bestScore</a:t>
            </a:r>
            <a:r>
              <a:rPr lang="en-US" altLang="en-US" sz="1600" i="1"/>
              <a:t> </a:t>
            </a:r>
            <a:r>
              <a:rPr lang="en-US" altLang="en-US" sz="1600">
                <a:sym typeface="Wingdings" panose="05000000000000000000" pitchFamily="2" charset="2"/>
              </a:rPr>
              <a:t></a:t>
            </a:r>
            <a:r>
              <a:rPr lang="en-US" altLang="en-US" sz="1600" i="1"/>
              <a:t> </a:t>
            </a:r>
            <a:r>
              <a:rPr lang="en-US" altLang="en-US" sz="1600"/>
              <a:t>0</a:t>
            </a:r>
          </a:p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 b="1" i="1"/>
              <a:t>i</a:t>
            </a:r>
            <a:r>
              <a:rPr lang="en-US" altLang="en-US" sz="1600" i="1"/>
              <a:t> </a:t>
            </a:r>
            <a:r>
              <a:rPr lang="en-US" altLang="en-US" sz="1600">
                <a:sym typeface="Wingdings" panose="05000000000000000000" pitchFamily="2" charset="2"/>
              </a:rPr>
              <a:t></a:t>
            </a:r>
            <a:r>
              <a:rPr lang="en-US" altLang="en-US" sz="1600"/>
              <a:t> 1       </a:t>
            </a:r>
            <a:r>
              <a:rPr lang="en-US" altLang="en-US" sz="1600">
                <a:solidFill>
                  <a:srgbClr val="000099"/>
                </a:solidFill>
              </a:rPr>
              <a:t>// (</a:t>
            </a:r>
            <a:r>
              <a:rPr lang="en-US" altLang="en-US" sz="1600" b="1">
                <a:solidFill>
                  <a:srgbClr val="000099"/>
                </a:solidFill>
              </a:rPr>
              <a:t>s,</a:t>
            </a:r>
            <a:r>
              <a:rPr lang="en-US" altLang="en-US" sz="1600">
                <a:solidFill>
                  <a:srgbClr val="000099"/>
                </a:solidFill>
              </a:rPr>
              <a:t>1) = (1) represents the first child of the root of the search tree</a:t>
            </a:r>
          </a:p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 b="1"/>
              <a:t>while</a:t>
            </a:r>
            <a:r>
              <a:rPr lang="en-US" altLang="en-US" sz="1600"/>
              <a:t> </a:t>
            </a:r>
            <a:r>
              <a:rPr lang="en-US" altLang="en-US" sz="1600" b="1" i="1"/>
              <a:t>i</a:t>
            </a:r>
            <a:r>
              <a:rPr lang="en-US" altLang="en-US" sz="1600" i="1"/>
              <a:t> &gt; </a:t>
            </a:r>
            <a:r>
              <a:rPr lang="en-US" altLang="en-US" sz="1600"/>
              <a:t>0</a:t>
            </a:r>
          </a:p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/>
              <a:t>	</a:t>
            </a:r>
            <a:r>
              <a:rPr lang="en-US" altLang="en-US" sz="1600" b="1"/>
              <a:t>if</a:t>
            </a:r>
            <a:r>
              <a:rPr lang="en-US" altLang="en-US" sz="1600"/>
              <a:t> </a:t>
            </a:r>
            <a:r>
              <a:rPr lang="en-US" altLang="en-US" sz="1600" b="1" i="1"/>
              <a:t>i</a:t>
            </a:r>
            <a:r>
              <a:rPr lang="en-US" altLang="en-US" sz="1600" i="1"/>
              <a:t> &lt; </a:t>
            </a:r>
            <a:r>
              <a:rPr lang="en-US" altLang="en-US" sz="1600" b="1" i="1"/>
              <a:t>t</a:t>
            </a:r>
          </a:p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 i="1"/>
              <a:t>		</a:t>
            </a:r>
            <a:r>
              <a:rPr lang="en-US" altLang="en-US" sz="1600" b="1" i="1"/>
              <a:t>optimisticScore</a:t>
            </a:r>
            <a:r>
              <a:rPr lang="en-US" altLang="en-US" sz="1600" i="1"/>
              <a:t> </a:t>
            </a:r>
            <a:r>
              <a:rPr lang="en-US" altLang="en-US" sz="1600">
                <a:sym typeface="Wingdings" panose="05000000000000000000" pitchFamily="2" charset="2"/>
              </a:rPr>
              <a:t></a:t>
            </a:r>
            <a:r>
              <a:rPr lang="en-US" altLang="en-US" sz="1600"/>
              <a:t> </a:t>
            </a:r>
            <a:r>
              <a:rPr lang="en-US" altLang="en-US" sz="1600" i="1"/>
              <a:t>Score(</a:t>
            </a:r>
            <a:r>
              <a:rPr lang="en-US" altLang="en-US" sz="1600" b="1"/>
              <a:t>s,</a:t>
            </a:r>
            <a:r>
              <a:rPr lang="en-US" altLang="en-US" sz="1600"/>
              <a:t> </a:t>
            </a:r>
            <a:r>
              <a:rPr lang="en-US" altLang="en-US" sz="1600" b="1" i="1"/>
              <a:t>i</a:t>
            </a:r>
            <a:r>
              <a:rPr lang="en-US" altLang="en-US" sz="1600" i="1"/>
              <a:t>, </a:t>
            </a:r>
            <a:r>
              <a:rPr lang="en-US" altLang="en-US" sz="1600" b="1" i="1"/>
              <a:t>DNA</a:t>
            </a:r>
            <a:r>
              <a:rPr lang="en-US" altLang="en-US" sz="1600"/>
              <a:t>) + (</a:t>
            </a:r>
            <a:r>
              <a:rPr lang="en-US" altLang="en-US" sz="1600" b="1" i="1"/>
              <a:t>t</a:t>
            </a:r>
            <a:r>
              <a:rPr lang="en-US" altLang="en-US" sz="1600" i="1"/>
              <a:t> – </a:t>
            </a:r>
            <a:r>
              <a:rPr lang="en-US" altLang="en-US" sz="1600" b="1" i="1"/>
              <a:t>i </a:t>
            </a:r>
            <a:r>
              <a:rPr lang="en-US" altLang="en-US" sz="1600" i="1"/>
              <a:t>)*</a:t>
            </a:r>
            <a:r>
              <a:rPr lang="en-US" altLang="en-US" sz="1600" b="1" i="1">
                <a:latin typeface="Monotype Corsiva" panose="03010101010201010101" pitchFamily="66" charset="0"/>
              </a:rPr>
              <a:t>l</a:t>
            </a:r>
          </a:p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/>
              <a:t>		</a:t>
            </a:r>
            <a:r>
              <a:rPr lang="en-US" altLang="en-US" sz="1600" b="1"/>
              <a:t>if</a:t>
            </a:r>
            <a:r>
              <a:rPr lang="en-US" altLang="en-US" sz="1600"/>
              <a:t> </a:t>
            </a:r>
            <a:r>
              <a:rPr lang="en-US" altLang="en-US" sz="1600" b="1" i="1"/>
              <a:t>optimisticScore</a:t>
            </a:r>
            <a:r>
              <a:rPr lang="en-US" altLang="en-US" sz="1600" i="1"/>
              <a:t> </a:t>
            </a:r>
            <a:r>
              <a:rPr lang="en-US" altLang="en-US" sz="1600"/>
              <a:t>&lt; </a:t>
            </a:r>
            <a:r>
              <a:rPr lang="en-US" altLang="en-US" sz="1600" b="1" i="1"/>
              <a:t>bestScore</a:t>
            </a:r>
          </a:p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/>
              <a:t>		   (</a:t>
            </a:r>
            <a:r>
              <a:rPr lang="en-US" altLang="en-US" sz="1600" b="1"/>
              <a:t>s</a:t>
            </a:r>
            <a:r>
              <a:rPr lang="en-US" altLang="en-US" sz="1600"/>
              <a:t>, </a:t>
            </a:r>
            <a:r>
              <a:rPr lang="en-US" altLang="en-US" sz="1600" b="1" i="1"/>
              <a:t>i</a:t>
            </a:r>
            <a:r>
              <a:rPr lang="en-US" altLang="en-US" sz="1600"/>
              <a:t>) </a:t>
            </a:r>
            <a:r>
              <a:rPr lang="en-US" altLang="en-US" sz="1600">
                <a:sym typeface="Wingdings" panose="05000000000000000000" pitchFamily="2" charset="2"/>
              </a:rPr>
              <a:t></a:t>
            </a:r>
            <a:r>
              <a:rPr lang="en-US" altLang="en-US" sz="1600"/>
              <a:t> </a:t>
            </a:r>
            <a:r>
              <a:rPr lang="en-US" altLang="en-US" sz="1600" b="1"/>
              <a:t>Bypass</a:t>
            </a:r>
            <a:r>
              <a:rPr lang="en-US" altLang="en-US" sz="1600"/>
              <a:t>(</a:t>
            </a:r>
            <a:r>
              <a:rPr lang="en-US" altLang="en-US" sz="1600" b="1"/>
              <a:t>s</a:t>
            </a:r>
            <a:r>
              <a:rPr lang="en-US" altLang="en-US" sz="1600"/>
              <a:t>,</a:t>
            </a:r>
            <a:r>
              <a:rPr lang="en-US" altLang="en-US" sz="1600" b="1" i="1"/>
              <a:t>i</a:t>
            </a:r>
            <a:r>
              <a:rPr lang="en-US" altLang="en-US" sz="1600" i="1"/>
              <a:t>,</a:t>
            </a:r>
            <a:r>
              <a:rPr lang="en-US" altLang="en-US" sz="1600" b="1" i="1"/>
              <a:t>t,</a:t>
            </a:r>
            <a:r>
              <a:rPr lang="en-US" altLang="en-US" sz="1600" i="1"/>
              <a:t> </a:t>
            </a:r>
            <a:r>
              <a:rPr lang="en-US" altLang="en-US" sz="1600" b="1" i="1"/>
              <a:t>n</a:t>
            </a:r>
            <a:r>
              <a:rPr lang="en-US" altLang="en-US" sz="1600" i="1"/>
              <a:t>-</a:t>
            </a:r>
            <a:r>
              <a:rPr lang="en-US" altLang="en-US" sz="1600" b="1" i="1">
                <a:latin typeface="Monotype Corsiva" panose="03010101010201010101" pitchFamily="66" charset="0"/>
              </a:rPr>
              <a:t>l </a:t>
            </a:r>
            <a:r>
              <a:rPr lang="en-US" altLang="en-US" sz="1600" i="1"/>
              <a:t>+</a:t>
            </a:r>
            <a:r>
              <a:rPr lang="en-US" altLang="en-US" sz="1600"/>
              <a:t>1)</a:t>
            </a:r>
          </a:p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/>
              <a:t>		else </a:t>
            </a:r>
          </a:p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/>
              <a:t>		   (</a:t>
            </a:r>
            <a:r>
              <a:rPr lang="en-US" altLang="en-US" sz="1600" b="1"/>
              <a:t>s</a:t>
            </a:r>
            <a:r>
              <a:rPr lang="en-US" altLang="en-US" sz="1600"/>
              <a:t>, </a:t>
            </a:r>
            <a:r>
              <a:rPr lang="en-US" altLang="en-US" sz="1600" b="1" i="1"/>
              <a:t>i</a:t>
            </a:r>
            <a:r>
              <a:rPr lang="en-US" altLang="en-US" sz="1600"/>
              <a:t>)</a:t>
            </a:r>
            <a:r>
              <a:rPr lang="en-US" altLang="en-US" sz="1600" i="1"/>
              <a:t> </a:t>
            </a:r>
            <a:r>
              <a:rPr lang="en-US" altLang="en-US" sz="1600">
                <a:sym typeface="Wingdings" panose="05000000000000000000" pitchFamily="2" charset="2"/>
              </a:rPr>
              <a:t></a:t>
            </a:r>
            <a:r>
              <a:rPr lang="en-US" altLang="en-US" sz="1600"/>
              <a:t> </a:t>
            </a:r>
            <a:r>
              <a:rPr lang="en-US" altLang="en-US" sz="1600" b="1"/>
              <a:t>NextVertex</a:t>
            </a:r>
            <a:r>
              <a:rPr lang="en-US" altLang="en-US" sz="1600"/>
              <a:t>(</a:t>
            </a:r>
            <a:r>
              <a:rPr lang="en-US" altLang="en-US" sz="1600" b="1"/>
              <a:t>s</a:t>
            </a:r>
            <a:r>
              <a:rPr lang="en-US" altLang="en-US" sz="1600"/>
              <a:t>,</a:t>
            </a:r>
            <a:r>
              <a:rPr lang="en-US" altLang="en-US" sz="1600" b="1" i="1"/>
              <a:t>i</a:t>
            </a:r>
            <a:r>
              <a:rPr lang="en-US" altLang="en-US" sz="1600" i="1"/>
              <a:t>,</a:t>
            </a:r>
            <a:r>
              <a:rPr lang="en-US" altLang="en-US" sz="1600" b="1" i="1"/>
              <a:t>t,n</a:t>
            </a:r>
            <a:r>
              <a:rPr lang="en-US" altLang="en-US" sz="1600" i="1"/>
              <a:t>-</a:t>
            </a:r>
            <a:r>
              <a:rPr lang="en-US" altLang="en-US" sz="1600" b="1" i="1">
                <a:latin typeface="Monotype Corsiva" panose="03010101010201010101" pitchFamily="66" charset="0"/>
              </a:rPr>
              <a:t>l</a:t>
            </a:r>
            <a:r>
              <a:rPr lang="en-US" altLang="en-US" sz="1600" i="1"/>
              <a:t> </a:t>
            </a:r>
            <a:r>
              <a:rPr lang="en-US" altLang="en-US" sz="1600"/>
              <a:t>+1)</a:t>
            </a:r>
          </a:p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/>
              <a:t>	else </a:t>
            </a:r>
          </a:p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/>
              <a:t>		</a:t>
            </a:r>
            <a:r>
              <a:rPr lang="en-US" altLang="en-US" sz="1600" b="1"/>
              <a:t>if</a:t>
            </a:r>
            <a:r>
              <a:rPr lang="en-US" altLang="en-US" sz="1600"/>
              <a:t> </a:t>
            </a:r>
            <a:r>
              <a:rPr lang="en-US" altLang="en-US" sz="1600" i="1"/>
              <a:t>Score</a:t>
            </a:r>
            <a:r>
              <a:rPr lang="en-US" altLang="en-US" sz="1600"/>
              <a:t>(</a:t>
            </a:r>
            <a:r>
              <a:rPr lang="en-US" altLang="en-US" sz="1600" b="1"/>
              <a:t>s</a:t>
            </a:r>
            <a:r>
              <a:rPr lang="en-US" altLang="en-US" sz="1600"/>
              <a:t>,</a:t>
            </a:r>
            <a:r>
              <a:rPr lang="en-US" altLang="en-US" sz="1600" b="1" i="1"/>
              <a:t>DNA</a:t>
            </a:r>
            <a:r>
              <a:rPr lang="en-US" altLang="en-US" sz="1600"/>
              <a:t>) &gt; </a:t>
            </a:r>
            <a:r>
              <a:rPr lang="en-US" altLang="en-US" sz="1600" b="1" i="1"/>
              <a:t>bestScore</a:t>
            </a:r>
            <a:endParaRPr lang="en-US" altLang="en-US" sz="1600" b="1"/>
          </a:p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/>
              <a:t>		    </a:t>
            </a:r>
            <a:r>
              <a:rPr lang="en-US" altLang="en-US" sz="1600" b="1" i="1"/>
              <a:t>bestScore</a:t>
            </a:r>
            <a:r>
              <a:rPr lang="en-US" altLang="en-US" sz="1600" i="1"/>
              <a:t> </a:t>
            </a:r>
            <a:r>
              <a:rPr lang="en-US" altLang="en-US" sz="1600">
                <a:sym typeface="Wingdings" panose="05000000000000000000" pitchFamily="2" charset="2"/>
              </a:rPr>
              <a:t></a:t>
            </a:r>
            <a:r>
              <a:rPr lang="en-US" altLang="en-US" sz="1600" i="1"/>
              <a:t> Score(</a:t>
            </a:r>
            <a:r>
              <a:rPr lang="en-US" altLang="en-US" sz="1600" b="1"/>
              <a:t>s</a:t>
            </a:r>
            <a:r>
              <a:rPr lang="en-US" altLang="en-US" sz="1600" i="1"/>
              <a:t>)</a:t>
            </a:r>
            <a:endParaRPr lang="en-US" altLang="en-US" sz="1600"/>
          </a:p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/>
              <a:t>		    </a:t>
            </a:r>
            <a:r>
              <a:rPr lang="en-US" altLang="en-US" sz="1600" b="1" i="1"/>
              <a:t>bestMotif</a:t>
            </a:r>
            <a:r>
              <a:rPr lang="en-US" altLang="en-US" sz="1600"/>
              <a:t> </a:t>
            </a:r>
            <a:r>
              <a:rPr lang="en-US" altLang="en-US" sz="1600">
                <a:sym typeface="Wingdings" panose="05000000000000000000" pitchFamily="2" charset="2"/>
              </a:rPr>
              <a:t></a:t>
            </a:r>
            <a:r>
              <a:rPr lang="en-US" altLang="en-US" sz="1600"/>
              <a:t> (</a:t>
            </a:r>
            <a:r>
              <a:rPr lang="en-US" altLang="en-US" sz="1600" i="1"/>
              <a:t>s</a:t>
            </a:r>
            <a:r>
              <a:rPr lang="en-US" altLang="en-US" sz="1600" i="1" baseline="-25000"/>
              <a:t>1</a:t>
            </a:r>
            <a:r>
              <a:rPr lang="en-US" altLang="en-US" sz="1600" i="1"/>
              <a:t>,s</a:t>
            </a:r>
            <a:r>
              <a:rPr lang="en-US" altLang="en-US" sz="1600" i="1" baseline="-25000"/>
              <a:t>2</a:t>
            </a:r>
            <a:r>
              <a:rPr lang="en-US" altLang="en-US" sz="1600" i="1"/>
              <a:t>,…,s</a:t>
            </a:r>
            <a:r>
              <a:rPr lang="en-US" altLang="en-US" sz="1600" i="1" baseline="-25000"/>
              <a:t>t</a:t>
            </a:r>
            <a:r>
              <a:rPr lang="en-US" altLang="en-US" sz="1600"/>
              <a:t>)</a:t>
            </a:r>
          </a:p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/>
              <a:t>	                (</a:t>
            </a:r>
            <a:r>
              <a:rPr lang="en-US" altLang="en-US" sz="1600" b="1"/>
              <a:t>s</a:t>
            </a:r>
            <a:r>
              <a:rPr lang="en-US" altLang="en-US" sz="1600"/>
              <a:t>,</a:t>
            </a:r>
            <a:r>
              <a:rPr lang="en-US" altLang="en-US" sz="1600" b="1" i="1"/>
              <a:t>i</a:t>
            </a:r>
            <a:r>
              <a:rPr lang="en-US" altLang="en-US" sz="1600"/>
              <a:t>) </a:t>
            </a:r>
            <a:r>
              <a:rPr lang="en-US" altLang="en-US" sz="1600">
                <a:sym typeface="Wingdings" panose="05000000000000000000" pitchFamily="2" charset="2"/>
              </a:rPr>
              <a:t></a:t>
            </a:r>
            <a:r>
              <a:rPr lang="en-US" altLang="en-US" sz="1600"/>
              <a:t> </a:t>
            </a:r>
            <a:r>
              <a:rPr lang="en-US" altLang="en-US" sz="1600" b="1"/>
              <a:t>NextVertex</a:t>
            </a:r>
            <a:r>
              <a:rPr lang="en-US" altLang="en-US" sz="1600"/>
              <a:t>(</a:t>
            </a:r>
            <a:r>
              <a:rPr lang="en-US" altLang="en-US" sz="1600" b="1"/>
              <a:t>s</a:t>
            </a:r>
            <a:r>
              <a:rPr lang="en-US" altLang="en-US" sz="1600"/>
              <a:t>,</a:t>
            </a:r>
            <a:r>
              <a:rPr lang="en-US" altLang="en-US" sz="1600" b="1" i="1"/>
              <a:t>i</a:t>
            </a:r>
            <a:r>
              <a:rPr lang="en-US" altLang="en-US" sz="1600" i="1"/>
              <a:t>,</a:t>
            </a:r>
            <a:r>
              <a:rPr lang="en-US" altLang="en-US" sz="1600" b="1" i="1"/>
              <a:t>t</a:t>
            </a:r>
            <a:r>
              <a:rPr lang="en-US" altLang="en-US" sz="1600" i="1"/>
              <a:t>,</a:t>
            </a:r>
            <a:r>
              <a:rPr lang="en-US" altLang="en-US" sz="1600" b="1" i="1"/>
              <a:t>n</a:t>
            </a:r>
            <a:r>
              <a:rPr lang="en-US" altLang="en-US" sz="1600" i="1"/>
              <a:t>-</a:t>
            </a:r>
            <a:r>
              <a:rPr lang="en-US" altLang="en-US" sz="1600" b="1" i="1">
                <a:latin typeface="Monotype Corsiva" panose="03010101010201010101" pitchFamily="66" charset="0"/>
              </a:rPr>
              <a:t>l</a:t>
            </a:r>
            <a:r>
              <a:rPr lang="en-US" altLang="en-US" sz="1600" i="1"/>
              <a:t> </a:t>
            </a:r>
            <a:r>
              <a:rPr lang="en-US" altLang="en-US" sz="1600"/>
              <a:t>+1)</a:t>
            </a:r>
          </a:p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 b="1"/>
              <a:t>return </a:t>
            </a:r>
            <a:r>
              <a:rPr lang="en-US" altLang="en-US" sz="1600" b="1" i="1"/>
              <a:t>bestMotif</a:t>
            </a:r>
          </a:p>
          <a:p>
            <a:pPr marL="571500" indent="-571500" eaLnBrk="1" hangingPunct="1">
              <a:lnSpc>
                <a:spcPct val="80000"/>
              </a:lnSpc>
              <a:buFontTx/>
              <a:buNone/>
            </a:pPr>
            <a:endParaRPr lang="en-US" altLang="en-US" sz="160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xmlns="" id="{A2982973-8731-4080-9458-520A944584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Median String Search Improvements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xmlns="" id="{3DBD5D90-7EEA-4533-B85A-7F6660E5B9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600"/>
              <a:t>Recall the computational difference between motif search and median string search</a:t>
            </a:r>
          </a:p>
          <a:p>
            <a:pPr eaLnBrk="1" hangingPunct="1"/>
            <a:endParaRPr lang="en-US" altLang="en-US" sz="500"/>
          </a:p>
          <a:p>
            <a:pPr lvl="1" eaLnBrk="1" hangingPunct="1"/>
            <a:r>
              <a:rPr lang="en-US" altLang="en-US"/>
              <a:t>The Motif Finding Problem needs to examine all (</a:t>
            </a:r>
            <a:r>
              <a:rPr lang="en-US" altLang="en-US" b="1" i="1">
                <a:latin typeface="Times New Roman" panose="02020603050405020304" pitchFamily="18" charset="0"/>
              </a:rPr>
              <a:t>n</a:t>
            </a:r>
            <a:r>
              <a:rPr lang="en-US" altLang="en-US"/>
              <a:t>-</a:t>
            </a:r>
            <a:r>
              <a:rPr lang="en-US" altLang="en-US" b="1" i="1">
                <a:latin typeface="Monotype Corsiva" panose="03010101010201010101" pitchFamily="66" charset="0"/>
              </a:rPr>
              <a:t>l </a:t>
            </a:r>
            <a:r>
              <a:rPr lang="en-US" altLang="en-US"/>
              <a:t>+1)</a:t>
            </a:r>
            <a:r>
              <a:rPr lang="en-US" altLang="en-US" i="1" baseline="30000">
                <a:latin typeface="Times New Roman" panose="02020603050405020304" pitchFamily="18" charset="0"/>
              </a:rPr>
              <a:t>t</a:t>
            </a:r>
            <a:r>
              <a:rPr lang="en-US" altLang="en-US"/>
              <a:t>  combinations of </a:t>
            </a:r>
            <a:r>
              <a:rPr lang="en-US" altLang="en-US" sz="2800" b="1">
                <a:latin typeface="Times New Roman" panose="02020603050405020304" pitchFamily="18" charset="0"/>
              </a:rPr>
              <a:t>s</a:t>
            </a:r>
            <a:endParaRPr lang="en-US" altLang="en-US"/>
          </a:p>
          <a:p>
            <a:pPr lvl="1" eaLnBrk="1" hangingPunct="1"/>
            <a:endParaRPr lang="en-US" altLang="en-US" sz="500"/>
          </a:p>
          <a:p>
            <a:pPr lvl="1" eaLnBrk="1" hangingPunct="1"/>
            <a:r>
              <a:rPr lang="en-US" altLang="en-US"/>
              <a:t>The Median String Problem needs to examine 4</a:t>
            </a:r>
            <a:r>
              <a:rPr lang="en-US" altLang="en-US" b="1" i="1" baseline="30000">
                <a:latin typeface="Monotype Corsiva" panose="03010101010201010101" pitchFamily="66" charset="0"/>
              </a:rPr>
              <a:t>l</a:t>
            </a:r>
            <a:r>
              <a:rPr lang="en-US" altLang="en-US"/>
              <a:t> combinations of </a:t>
            </a:r>
            <a:r>
              <a:rPr lang="en-US" altLang="en-US" b="1" i="1">
                <a:latin typeface="Times New Roman" panose="02020603050405020304" pitchFamily="18" charset="0"/>
              </a:rPr>
              <a:t>v</a:t>
            </a:r>
            <a:r>
              <a:rPr lang="en-US" altLang="en-US"/>
              <a:t>. This number is relatively small</a:t>
            </a:r>
          </a:p>
          <a:p>
            <a:pPr eaLnBrk="1" hangingPunct="1"/>
            <a:endParaRPr lang="en-US" altLang="en-US" sz="500"/>
          </a:p>
          <a:p>
            <a:pPr eaLnBrk="1" hangingPunct="1"/>
            <a:r>
              <a:rPr lang="en-US" altLang="en-US" sz="2600"/>
              <a:t>We want to use median string algorithm with the Branch-and-Bound trick as well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xmlns="" id="{B37B932A-7725-41B4-861E-C291F1A06A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868363"/>
            <a:ext cx="8458200" cy="884237"/>
          </a:xfrm>
        </p:spPr>
        <p:txBody>
          <a:bodyPr/>
          <a:lstStyle/>
          <a:p>
            <a:pPr eaLnBrk="1" hangingPunct="1"/>
            <a:r>
              <a:rPr lang="en-US" altLang="en-US" sz="2800"/>
              <a:t>Branch-and-Bound Applied to Median String Search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xmlns="" id="{938E032F-0174-4F1D-B55E-729A8ECB28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46275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/>
              <a:t>Note that if the total distance for a prefix is greater than that for the best word so far,</a:t>
            </a:r>
          </a:p>
          <a:p>
            <a:pPr eaLnBrk="1" hangingPunct="1"/>
            <a:endParaRPr lang="en-US" altLang="en-US" sz="1000"/>
          </a:p>
          <a:p>
            <a:pPr lvl="1" eaLnBrk="1" hangingPunct="1"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	</a:t>
            </a:r>
            <a:r>
              <a:rPr lang="en-US" altLang="en-US" sz="2000">
                <a:solidFill>
                  <a:schemeClr val="accent2"/>
                </a:solidFill>
                <a:latin typeface="Lucida Sans Unicode" panose="020B0602030504020204" pitchFamily="34" charset="0"/>
              </a:rPr>
              <a:t>TotalDistance (</a:t>
            </a:r>
            <a:r>
              <a:rPr lang="en-US" altLang="en-US" sz="2000" b="1" i="1">
                <a:solidFill>
                  <a:schemeClr val="accent2"/>
                </a:solidFill>
                <a:latin typeface="Lucida Sans Unicode" panose="020B0602030504020204" pitchFamily="34" charset="0"/>
              </a:rPr>
              <a:t>prefix</a:t>
            </a:r>
            <a:r>
              <a:rPr lang="en-US" altLang="en-US" sz="2000">
                <a:solidFill>
                  <a:schemeClr val="accent2"/>
                </a:solidFill>
                <a:latin typeface="Lucida Sans Unicode" panose="020B0602030504020204" pitchFamily="34" charset="0"/>
              </a:rPr>
              <a:t>, </a:t>
            </a:r>
            <a:r>
              <a:rPr lang="en-US" altLang="en-US" sz="2000" b="1" i="1">
                <a:solidFill>
                  <a:schemeClr val="accent2"/>
                </a:solidFill>
                <a:latin typeface="Lucida Sans Unicode" panose="020B0602030504020204" pitchFamily="34" charset="0"/>
              </a:rPr>
              <a:t>DNA</a:t>
            </a:r>
            <a:r>
              <a:rPr lang="en-US" altLang="en-US" sz="2000">
                <a:solidFill>
                  <a:schemeClr val="accent2"/>
                </a:solidFill>
                <a:latin typeface="Lucida Sans Unicode" panose="020B0602030504020204" pitchFamily="34" charset="0"/>
              </a:rPr>
              <a:t>) &gt; </a:t>
            </a:r>
            <a:r>
              <a:rPr lang="en-US" altLang="en-US" sz="2000" b="1" i="1">
                <a:solidFill>
                  <a:schemeClr val="accent2"/>
                </a:solidFill>
                <a:latin typeface="Lucida Sans Unicode" panose="020B0602030504020204" pitchFamily="34" charset="0"/>
              </a:rPr>
              <a:t>BestDistance</a:t>
            </a:r>
            <a:r>
              <a:rPr lang="en-US" altLang="en-US" sz="2000" i="1">
                <a:solidFill>
                  <a:schemeClr val="accent2"/>
                </a:solidFill>
              </a:rPr>
              <a:t> </a:t>
            </a:r>
          </a:p>
          <a:p>
            <a:pPr lvl="1" eaLnBrk="1" hangingPunct="1">
              <a:buFontTx/>
              <a:buNone/>
            </a:pPr>
            <a:endParaRPr lang="en-US" altLang="en-US" sz="1000" i="1"/>
          </a:p>
          <a:p>
            <a:pPr eaLnBrk="1" hangingPunct="1">
              <a:buFontTx/>
              <a:buNone/>
            </a:pPr>
            <a:r>
              <a:rPr lang="en-US" altLang="en-US"/>
              <a:t> 	then there is no use exploring the remaining part of the word</a:t>
            </a:r>
          </a:p>
          <a:p>
            <a:pPr eaLnBrk="1" hangingPunct="1">
              <a:buFontTx/>
              <a:buNone/>
            </a:pPr>
            <a:endParaRPr lang="en-US" altLang="en-US" sz="1000"/>
          </a:p>
          <a:p>
            <a:pPr eaLnBrk="1" hangingPunct="1"/>
            <a:r>
              <a:rPr lang="en-US" altLang="en-US"/>
              <a:t>We can eliminate that branch and </a:t>
            </a:r>
            <a:r>
              <a:rPr lang="en-US" altLang="en-US" sz="3400"/>
              <a:t>B</a:t>
            </a:r>
            <a:r>
              <a:rPr lang="en-US" altLang="en-US"/>
              <a:t>YPASS exploring that branch further </a:t>
            </a:r>
            <a:endParaRPr lang="en-US" altLang="en-US" sz="2600" i="1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xmlns="" id="{70DC2CAC-E9A4-4EEF-B8A3-4D22E09AFF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Bounded Median String Search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xmlns="" id="{6D4731B4-3136-4179-9D1B-A602DD98DA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</p:txBody>
      </p:sp>
      <p:sp>
        <p:nvSpPr>
          <p:cNvPr id="101380" name="Rectangle 4">
            <a:extLst>
              <a:ext uri="{FF2B5EF4-FFF2-40B4-BE49-F238E27FC236}">
                <a16:creationId xmlns:a16="http://schemas.microsoft.com/office/drawing/2014/main" xmlns="" id="{A0945CEF-C11D-456A-87EF-D87A479758AA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219200"/>
            <a:ext cx="8229600" cy="4835525"/>
          </a:xfrm>
        </p:spPr>
        <p:txBody>
          <a:bodyPr/>
          <a:lstStyle/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 u="sng">
                <a:latin typeface="Lucida Sans Unicode" panose="020B0602030504020204" pitchFamily="34" charset="0"/>
              </a:rPr>
              <a:t>BranchAndBoundMedianStringSearch(</a:t>
            </a:r>
            <a:r>
              <a:rPr lang="en-US" altLang="en-US" sz="1600" b="1" i="1" u="sng">
                <a:latin typeface="Lucida Sans Unicode" panose="020B0602030504020204" pitchFamily="34" charset="0"/>
              </a:rPr>
              <a:t>DNA</a:t>
            </a:r>
            <a:r>
              <a:rPr lang="en-US" altLang="en-US" sz="1600" i="1" u="sng">
                <a:latin typeface="Lucida Sans Unicode" panose="020B0602030504020204" pitchFamily="34" charset="0"/>
              </a:rPr>
              <a:t>,</a:t>
            </a:r>
            <a:r>
              <a:rPr lang="en-US" altLang="en-US" sz="1600" b="1" i="1" u="sng">
                <a:latin typeface="Lucida Sans Unicode" panose="020B0602030504020204" pitchFamily="34" charset="0"/>
              </a:rPr>
              <a:t>t</a:t>
            </a:r>
            <a:r>
              <a:rPr lang="en-US" altLang="en-US" sz="1600" i="1" u="sng">
                <a:latin typeface="Lucida Sans Unicode" panose="020B0602030504020204" pitchFamily="34" charset="0"/>
              </a:rPr>
              <a:t>,</a:t>
            </a:r>
            <a:r>
              <a:rPr lang="en-US" altLang="en-US" sz="1600" b="1" i="1" u="sng">
                <a:latin typeface="Lucida Sans Unicode" panose="020B0602030504020204" pitchFamily="34" charset="0"/>
              </a:rPr>
              <a:t>n</a:t>
            </a:r>
            <a:r>
              <a:rPr lang="en-US" altLang="en-US" sz="1600" i="1" u="sng">
                <a:latin typeface="Lucida Sans Unicode" panose="020B0602030504020204" pitchFamily="34" charset="0"/>
              </a:rPr>
              <a:t>,</a:t>
            </a:r>
            <a:r>
              <a:rPr lang="en-US" altLang="en-US" sz="1600" b="1" i="1" u="sng">
                <a:latin typeface="Monotype Corsiva" panose="03010101010201010101" pitchFamily="66" charset="0"/>
              </a:rPr>
              <a:t>l </a:t>
            </a:r>
            <a:r>
              <a:rPr lang="en-US" altLang="en-US" sz="1600" u="sng">
                <a:latin typeface="Lucida Sans Unicode" panose="020B0602030504020204" pitchFamily="34" charset="0"/>
              </a:rPr>
              <a:t>)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 b="1">
                <a:latin typeface="Lucida Sans Unicode" panose="020B0602030504020204" pitchFamily="34" charset="0"/>
              </a:rPr>
              <a:t>s</a:t>
            </a:r>
            <a:r>
              <a:rPr lang="en-US" altLang="en-US" sz="1600">
                <a:latin typeface="Lucida Sans Unicode" panose="020B0602030504020204" pitchFamily="34" charset="0"/>
              </a:rPr>
              <a:t> </a:t>
            </a:r>
            <a:r>
              <a:rPr lang="en-US" altLang="en-US" sz="1600">
                <a:latin typeface="Lucida Sans Unicode" panose="020B060203050402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1600">
                <a:latin typeface="Lucida Sans Unicode" panose="020B0602030504020204" pitchFamily="34" charset="0"/>
              </a:rPr>
              <a:t> (1,…,1)       </a:t>
            </a:r>
            <a:r>
              <a:rPr lang="en-US" altLang="en-US" sz="1600">
                <a:solidFill>
                  <a:srgbClr val="000099"/>
                </a:solidFill>
              </a:rPr>
              <a:t>(or </a:t>
            </a:r>
            <a:r>
              <a:rPr lang="en-US" altLang="en-US" sz="1600">
                <a:solidFill>
                  <a:srgbClr val="000099"/>
                </a:solidFill>
                <a:sym typeface="Wingdings" panose="05000000000000000000" pitchFamily="2" charset="2"/>
              </a:rPr>
              <a:t>AA…A)     // the leftmost leaf of the search tree</a:t>
            </a:r>
            <a:endParaRPr lang="en-US" altLang="en-US" sz="1600">
              <a:solidFill>
                <a:srgbClr val="000099"/>
              </a:solidFill>
              <a:latin typeface="Lucida Sans Unicode" panose="020B0602030504020204" pitchFamily="34" charset="0"/>
            </a:endParaRP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 b="1" i="1">
                <a:latin typeface="Lucida Sans Unicode" panose="020B0602030504020204" pitchFamily="34" charset="0"/>
              </a:rPr>
              <a:t>bestDistance</a:t>
            </a:r>
            <a:r>
              <a:rPr lang="en-US" altLang="en-US" sz="1600" i="1">
                <a:latin typeface="Lucida Sans Unicode" panose="020B0602030504020204" pitchFamily="34" charset="0"/>
              </a:rPr>
              <a:t> </a:t>
            </a:r>
            <a:r>
              <a:rPr lang="en-US" altLang="en-US" sz="1600">
                <a:latin typeface="Lucida Sans Unicode" panose="020B060203050402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1600">
                <a:latin typeface="Lucida Sans Unicode" panose="020B0602030504020204" pitchFamily="34" charset="0"/>
              </a:rPr>
              <a:t> ∞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 i="1">
                <a:latin typeface="Lucida Sans Unicode" panose="020B0602030504020204" pitchFamily="34" charset="0"/>
              </a:rPr>
              <a:t> </a:t>
            </a:r>
            <a:r>
              <a:rPr lang="en-US" altLang="en-US" sz="1600" b="1" i="1">
                <a:latin typeface="Lucida Sans Unicode" panose="020B0602030504020204" pitchFamily="34" charset="0"/>
              </a:rPr>
              <a:t>i</a:t>
            </a:r>
            <a:r>
              <a:rPr lang="en-US" altLang="en-US" sz="1600" i="1">
                <a:latin typeface="Lucida Sans Unicode" panose="020B0602030504020204" pitchFamily="34" charset="0"/>
              </a:rPr>
              <a:t> </a:t>
            </a:r>
            <a:r>
              <a:rPr lang="en-US" altLang="en-US" sz="1600">
                <a:latin typeface="Lucida Sans Unicode" panose="020B060203050402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1600">
                <a:latin typeface="Lucida Sans Unicode" panose="020B0602030504020204" pitchFamily="34" charset="0"/>
              </a:rPr>
              <a:t> 1    </a:t>
            </a:r>
            <a:r>
              <a:rPr lang="en-US" altLang="en-US" sz="1600">
                <a:solidFill>
                  <a:srgbClr val="000099"/>
                </a:solidFill>
                <a:latin typeface="Lucida Sans Unicode" panose="020B0602030504020204" pitchFamily="34" charset="0"/>
              </a:rPr>
              <a:t>// (</a:t>
            </a:r>
            <a:r>
              <a:rPr lang="en-US" altLang="en-US" sz="1600" b="1">
                <a:solidFill>
                  <a:srgbClr val="000099"/>
                </a:solidFill>
                <a:latin typeface="Lucida Sans Unicode" panose="020B0602030504020204" pitchFamily="34" charset="0"/>
              </a:rPr>
              <a:t>s</a:t>
            </a:r>
            <a:r>
              <a:rPr lang="en-US" altLang="en-US" sz="1600">
                <a:solidFill>
                  <a:srgbClr val="000099"/>
                </a:solidFill>
                <a:latin typeface="Lucida Sans Unicode" panose="020B0602030504020204" pitchFamily="34" charset="0"/>
              </a:rPr>
              <a:t>,1) = (1) = A represents the first child of the root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 b="1">
                <a:latin typeface="Lucida Sans Unicode" panose="020B0602030504020204" pitchFamily="34" charset="0"/>
              </a:rPr>
              <a:t>while</a:t>
            </a:r>
            <a:r>
              <a:rPr lang="en-US" altLang="en-US" sz="1600">
                <a:latin typeface="Lucida Sans Unicode" panose="020B0602030504020204" pitchFamily="34" charset="0"/>
              </a:rPr>
              <a:t> </a:t>
            </a:r>
            <a:r>
              <a:rPr lang="en-US" altLang="en-US" sz="1600" b="1" i="1">
                <a:latin typeface="Lucida Sans Unicode" panose="020B0602030504020204" pitchFamily="34" charset="0"/>
              </a:rPr>
              <a:t>i</a:t>
            </a:r>
            <a:r>
              <a:rPr lang="en-US" altLang="en-US" sz="1600" i="1">
                <a:latin typeface="Lucida Sans Unicode" panose="020B0602030504020204" pitchFamily="34" charset="0"/>
              </a:rPr>
              <a:t> &gt; </a:t>
            </a:r>
            <a:r>
              <a:rPr lang="en-US" altLang="en-US" sz="1600">
                <a:latin typeface="Lucida Sans Unicode" panose="020B0602030504020204" pitchFamily="34" charset="0"/>
              </a:rPr>
              <a:t>0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 b="1">
                <a:latin typeface="Lucida Sans Unicode" panose="020B0602030504020204" pitchFamily="34" charset="0"/>
              </a:rPr>
              <a:t>   if</a:t>
            </a:r>
            <a:r>
              <a:rPr lang="en-US" altLang="en-US" sz="1600">
                <a:latin typeface="Lucida Sans Unicode" panose="020B0602030504020204" pitchFamily="34" charset="0"/>
              </a:rPr>
              <a:t> </a:t>
            </a:r>
            <a:r>
              <a:rPr lang="en-US" altLang="en-US" sz="1600" b="1" i="1">
                <a:latin typeface="Lucida Sans Unicode" panose="020B0602030504020204" pitchFamily="34" charset="0"/>
              </a:rPr>
              <a:t>i</a:t>
            </a:r>
            <a:r>
              <a:rPr lang="en-US" altLang="en-US" sz="1600" i="1">
                <a:latin typeface="Lucida Sans Unicode" panose="020B0602030504020204" pitchFamily="34" charset="0"/>
              </a:rPr>
              <a:t> &lt; </a:t>
            </a:r>
            <a:r>
              <a:rPr lang="en-US" altLang="en-US" sz="1600" b="1" i="1">
                <a:latin typeface="Monotype Corsiva" panose="03010101010201010101" pitchFamily="66" charset="0"/>
              </a:rPr>
              <a:t>l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 i="1">
                <a:latin typeface="Lucida Sans Unicode" panose="020B0602030504020204" pitchFamily="34" charset="0"/>
              </a:rPr>
              <a:t>       </a:t>
            </a:r>
            <a:r>
              <a:rPr lang="en-US" altLang="en-US" sz="1600" b="1" i="1">
                <a:latin typeface="Lucida Sans Unicode" panose="020B0602030504020204" pitchFamily="34" charset="0"/>
              </a:rPr>
              <a:t>prefix</a:t>
            </a:r>
            <a:r>
              <a:rPr lang="en-US" altLang="en-US" sz="1600">
                <a:latin typeface="Lucida Sans Unicode" panose="020B0602030504020204" pitchFamily="34" charset="0"/>
              </a:rPr>
              <a:t> </a:t>
            </a:r>
            <a:r>
              <a:rPr lang="en-US" altLang="en-US" sz="1600">
                <a:latin typeface="Lucida Sans Unicode" panose="020B060203050402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1600">
                <a:latin typeface="Lucida Sans Unicode" panose="020B0602030504020204" pitchFamily="34" charset="0"/>
              </a:rPr>
              <a:t>  string corresponding to the first </a:t>
            </a:r>
            <a:r>
              <a:rPr lang="en-US" altLang="en-US" sz="1600" i="1">
                <a:latin typeface="Lucida Sans Unicode" panose="020B0602030504020204" pitchFamily="34" charset="0"/>
              </a:rPr>
              <a:t>i</a:t>
            </a:r>
            <a:r>
              <a:rPr lang="en-US" altLang="en-US" sz="1600">
                <a:latin typeface="Lucida Sans Unicode" panose="020B0602030504020204" pitchFamily="34" charset="0"/>
              </a:rPr>
              <a:t> nucleotides of </a:t>
            </a:r>
            <a:r>
              <a:rPr lang="en-US" altLang="en-US" sz="1600" b="1">
                <a:latin typeface="Lucida Sans Unicode" panose="020B0602030504020204" pitchFamily="34" charset="0"/>
              </a:rPr>
              <a:t>s</a:t>
            </a:r>
            <a:endParaRPr lang="en-US" altLang="en-US" sz="1600" i="1">
              <a:latin typeface="Lucida Sans Unicode" panose="020B0602030504020204" pitchFamily="34" charset="0"/>
            </a:endParaRP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 i="1">
                <a:latin typeface="Lucida Sans Unicode" panose="020B0602030504020204" pitchFamily="34" charset="0"/>
              </a:rPr>
              <a:t>       </a:t>
            </a:r>
            <a:r>
              <a:rPr lang="en-US" altLang="en-US" sz="1600" b="1" i="1">
                <a:latin typeface="Lucida Sans Unicode" panose="020B0602030504020204" pitchFamily="34" charset="0"/>
              </a:rPr>
              <a:t>optimisticDistance</a:t>
            </a:r>
            <a:r>
              <a:rPr lang="en-US" altLang="en-US" sz="1600" i="1">
                <a:latin typeface="Lucida Sans Unicode" panose="020B0602030504020204" pitchFamily="34" charset="0"/>
              </a:rPr>
              <a:t> </a:t>
            </a:r>
            <a:r>
              <a:rPr lang="en-US" altLang="en-US" sz="1600">
                <a:latin typeface="Lucida Sans Unicode" panose="020B0602030504020204" pitchFamily="34" charset="0"/>
                <a:sym typeface="Wingdings" panose="05000000000000000000" pitchFamily="2" charset="2"/>
              </a:rPr>
              <a:t> TotalDistance</a:t>
            </a:r>
            <a:r>
              <a:rPr lang="en-US" altLang="en-US" sz="1600">
                <a:latin typeface="Lucida Sans Unicode" panose="020B0602030504020204" pitchFamily="34" charset="0"/>
              </a:rPr>
              <a:t>(</a:t>
            </a:r>
            <a:r>
              <a:rPr lang="en-US" altLang="en-US" sz="1600" b="1" i="1">
                <a:latin typeface="Lucida Sans Unicode" panose="020B0602030504020204" pitchFamily="34" charset="0"/>
              </a:rPr>
              <a:t>prefix</a:t>
            </a:r>
            <a:r>
              <a:rPr lang="en-US" altLang="en-US" sz="1600" i="1">
                <a:latin typeface="Lucida Sans Unicode" panose="020B0602030504020204" pitchFamily="34" charset="0"/>
              </a:rPr>
              <a:t>,</a:t>
            </a:r>
            <a:r>
              <a:rPr lang="en-US" altLang="en-US" sz="1600" b="1" i="1">
                <a:latin typeface="Lucida Sans Unicode" panose="020B0602030504020204" pitchFamily="34" charset="0"/>
              </a:rPr>
              <a:t>DNA</a:t>
            </a:r>
            <a:r>
              <a:rPr lang="en-US" altLang="en-US" sz="1600">
                <a:latin typeface="Lucida Sans Unicode" panose="020B0602030504020204" pitchFamily="34" charset="0"/>
              </a:rPr>
              <a:t>)</a:t>
            </a:r>
            <a:endParaRPr lang="en-US" altLang="en-US" sz="1600" i="1">
              <a:latin typeface="Lucida Sans Unicode" panose="020B0602030504020204" pitchFamily="34" charset="0"/>
            </a:endParaRP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>
                <a:latin typeface="Lucida Sans Unicode" panose="020B0602030504020204" pitchFamily="34" charset="0"/>
              </a:rPr>
              <a:t>	 </a:t>
            </a:r>
            <a:r>
              <a:rPr lang="en-US" altLang="en-US" sz="1600" b="1">
                <a:latin typeface="Lucida Sans Unicode" panose="020B0602030504020204" pitchFamily="34" charset="0"/>
              </a:rPr>
              <a:t>if</a:t>
            </a:r>
            <a:r>
              <a:rPr lang="en-US" altLang="en-US" sz="1600">
                <a:latin typeface="Lucida Sans Unicode" panose="020B0602030504020204" pitchFamily="34" charset="0"/>
              </a:rPr>
              <a:t> </a:t>
            </a:r>
            <a:r>
              <a:rPr lang="en-US" altLang="en-US" sz="1600" b="1" i="1">
                <a:latin typeface="Lucida Sans Unicode" panose="020B0602030504020204" pitchFamily="34" charset="0"/>
              </a:rPr>
              <a:t>optimisticDistance</a:t>
            </a:r>
            <a:r>
              <a:rPr lang="en-US" altLang="en-US" sz="1600" i="1">
                <a:latin typeface="Lucida Sans Unicode" panose="020B0602030504020204" pitchFamily="34" charset="0"/>
              </a:rPr>
              <a:t> &gt;</a:t>
            </a:r>
            <a:r>
              <a:rPr lang="en-US" altLang="en-US" sz="1600">
                <a:latin typeface="Lucida Sans Unicode" panose="020B0602030504020204" pitchFamily="34" charset="0"/>
              </a:rPr>
              <a:t> </a:t>
            </a:r>
            <a:r>
              <a:rPr lang="en-US" altLang="en-US" sz="1600" b="1" i="1">
                <a:latin typeface="Lucida Sans Unicode" panose="020B0602030504020204" pitchFamily="34" charset="0"/>
              </a:rPr>
              <a:t>bestDistance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>
                <a:latin typeface="Lucida Sans Unicode" panose="020B0602030504020204" pitchFamily="34" charset="0"/>
              </a:rPr>
              <a:t>		   (</a:t>
            </a:r>
            <a:r>
              <a:rPr lang="en-US" altLang="en-US" sz="1600" b="1">
                <a:latin typeface="Lucida Sans Unicode" panose="020B0602030504020204" pitchFamily="34" charset="0"/>
              </a:rPr>
              <a:t>s</a:t>
            </a:r>
            <a:r>
              <a:rPr lang="en-US" altLang="en-US" sz="1600">
                <a:latin typeface="Lucida Sans Unicode" panose="020B0602030504020204" pitchFamily="34" charset="0"/>
              </a:rPr>
              <a:t>, </a:t>
            </a:r>
            <a:r>
              <a:rPr lang="en-US" altLang="en-US" sz="1600" b="1" i="1">
                <a:latin typeface="Lucida Sans Unicode" panose="020B0602030504020204" pitchFamily="34" charset="0"/>
              </a:rPr>
              <a:t>i </a:t>
            </a:r>
            <a:r>
              <a:rPr lang="en-US" altLang="en-US" sz="1600">
                <a:latin typeface="Lucida Sans Unicode" panose="020B0602030504020204" pitchFamily="34" charset="0"/>
              </a:rPr>
              <a:t>) </a:t>
            </a:r>
            <a:r>
              <a:rPr lang="en-US" altLang="en-US" sz="1600">
                <a:latin typeface="Lucida Sans Unicode" panose="020B060203050402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1600">
                <a:latin typeface="Lucida Sans Unicode" panose="020B0602030504020204" pitchFamily="34" charset="0"/>
              </a:rPr>
              <a:t> Bypass(</a:t>
            </a:r>
            <a:r>
              <a:rPr lang="en-US" altLang="en-US" sz="1600" b="1">
                <a:latin typeface="Lucida Sans Unicode" panose="020B0602030504020204" pitchFamily="34" charset="0"/>
              </a:rPr>
              <a:t>s</a:t>
            </a:r>
            <a:r>
              <a:rPr lang="en-US" altLang="en-US" sz="1600">
                <a:latin typeface="Lucida Sans Unicode" panose="020B0602030504020204" pitchFamily="34" charset="0"/>
              </a:rPr>
              <a:t>,</a:t>
            </a:r>
            <a:r>
              <a:rPr lang="en-US" altLang="en-US" sz="1600" b="1" i="1">
                <a:latin typeface="Lucida Sans Unicode" panose="020B0602030504020204" pitchFamily="34" charset="0"/>
              </a:rPr>
              <a:t>i</a:t>
            </a:r>
            <a:r>
              <a:rPr lang="en-US" altLang="en-US" sz="1600" i="1">
                <a:latin typeface="Lucida Sans Unicode" panose="020B0602030504020204" pitchFamily="34" charset="0"/>
              </a:rPr>
              <a:t>,</a:t>
            </a:r>
            <a:r>
              <a:rPr lang="en-US" altLang="en-US" sz="1600" b="1" i="1">
                <a:latin typeface="Monotype Corsiva" panose="03010101010201010101" pitchFamily="66" charset="0"/>
              </a:rPr>
              <a:t>l</a:t>
            </a:r>
            <a:r>
              <a:rPr lang="en-US" altLang="en-US" sz="1600" i="1">
                <a:latin typeface="Lucida Sans Unicode" panose="020B0602030504020204" pitchFamily="34" charset="0"/>
              </a:rPr>
              <a:t>,4</a:t>
            </a:r>
            <a:r>
              <a:rPr lang="en-US" altLang="en-US" sz="1600">
                <a:latin typeface="Lucida Sans Unicode" panose="020B0602030504020204" pitchFamily="34" charset="0"/>
              </a:rPr>
              <a:t>)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>
                <a:latin typeface="Lucida Sans Unicode" panose="020B0602030504020204" pitchFamily="34" charset="0"/>
              </a:rPr>
              <a:t>	 </a:t>
            </a:r>
            <a:r>
              <a:rPr lang="en-US" altLang="en-US" sz="1600" b="1">
                <a:latin typeface="Lucida Sans Unicode" panose="020B0602030504020204" pitchFamily="34" charset="0"/>
              </a:rPr>
              <a:t>else</a:t>
            </a:r>
            <a:r>
              <a:rPr lang="en-US" altLang="en-US" sz="1600">
                <a:latin typeface="Lucida Sans Unicode" panose="020B0602030504020204" pitchFamily="34" charset="0"/>
              </a:rPr>
              <a:t> 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>
                <a:latin typeface="Lucida Sans Unicode" panose="020B0602030504020204" pitchFamily="34" charset="0"/>
              </a:rPr>
              <a:t>		   (</a:t>
            </a:r>
            <a:r>
              <a:rPr lang="en-US" altLang="en-US" sz="1600" b="1">
                <a:latin typeface="Lucida Sans Unicode" panose="020B0602030504020204" pitchFamily="34" charset="0"/>
              </a:rPr>
              <a:t>s</a:t>
            </a:r>
            <a:r>
              <a:rPr lang="en-US" altLang="en-US" sz="1600">
                <a:latin typeface="Lucida Sans Unicode" panose="020B0602030504020204" pitchFamily="34" charset="0"/>
              </a:rPr>
              <a:t>, </a:t>
            </a:r>
            <a:r>
              <a:rPr lang="en-US" altLang="en-US" sz="1600" b="1" i="1">
                <a:latin typeface="Lucida Sans Unicode" panose="020B0602030504020204" pitchFamily="34" charset="0"/>
              </a:rPr>
              <a:t>i</a:t>
            </a:r>
            <a:r>
              <a:rPr lang="en-US" altLang="en-US" sz="1600">
                <a:latin typeface="Lucida Sans Unicode" panose="020B0602030504020204" pitchFamily="34" charset="0"/>
              </a:rPr>
              <a:t> )</a:t>
            </a:r>
            <a:r>
              <a:rPr lang="en-US" altLang="en-US" sz="1600" i="1">
                <a:latin typeface="Lucida Sans Unicode" panose="020B0602030504020204" pitchFamily="34" charset="0"/>
              </a:rPr>
              <a:t> </a:t>
            </a:r>
            <a:r>
              <a:rPr lang="en-US" altLang="en-US" sz="1600">
                <a:latin typeface="Lucida Sans Unicode" panose="020B060203050402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1600">
                <a:latin typeface="Lucida Sans Unicode" panose="020B0602030504020204" pitchFamily="34" charset="0"/>
              </a:rPr>
              <a:t> NextVertex(</a:t>
            </a:r>
            <a:r>
              <a:rPr lang="en-US" altLang="en-US" sz="1600" b="1">
                <a:latin typeface="Lucida Sans Unicode" panose="020B0602030504020204" pitchFamily="34" charset="0"/>
              </a:rPr>
              <a:t>s,</a:t>
            </a:r>
            <a:r>
              <a:rPr lang="en-US" altLang="en-US" sz="1600" b="1" i="1">
                <a:latin typeface="Lucida Sans Unicode" panose="020B0602030504020204" pitchFamily="34" charset="0"/>
              </a:rPr>
              <a:t>i</a:t>
            </a:r>
            <a:r>
              <a:rPr lang="en-US" altLang="en-US" sz="1600" i="1">
                <a:latin typeface="Lucida Sans Unicode" panose="020B0602030504020204" pitchFamily="34" charset="0"/>
              </a:rPr>
              <a:t>,</a:t>
            </a:r>
            <a:r>
              <a:rPr lang="en-US" altLang="en-US" sz="1600" b="1" i="1">
                <a:latin typeface="Monotype Corsiva" panose="03010101010201010101" pitchFamily="66" charset="0"/>
              </a:rPr>
              <a:t>l</a:t>
            </a:r>
            <a:r>
              <a:rPr lang="en-US" altLang="en-US" sz="1600" i="1">
                <a:latin typeface="Lucida Sans Unicode" panose="020B0602030504020204" pitchFamily="34" charset="0"/>
              </a:rPr>
              <a:t>,4</a:t>
            </a:r>
            <a:r>
              <a:rPr lang="en-US" altLang="en-US" sz="1600">
                <a:latin typeface="Lucida Sans Unicode" panose="020B0602030504020204" pitchFamily="34" charset="0"/>
              </a:rPr>
              <a:t>)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>
                <a:latin typeface="Lucida Sans Unicode" panose="020B0602030504020204" pitchFamily="34" charset="0"/>
              </a:rPr>
              <a:t>   </a:t>
            </a:r>
            <a:r>
              <a:rPr lang="en-US" altLang="en-US" sz="1600" b="1">
                <a:latin typeface="Lucida Sans Unicode" panose="020B0602030504020204" pitchFamily="34" charset="0"/>
              </a:rPr>
              <a:t>else 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>
                <a:latin typeface="Lucida Sans Unicode" panose="020B0602030504020204" pitchFamily="34" charset="0"/>
              </a:rPr>
              <a:t>	 </a:t>
            </a:r>
            <a:r>
              <a:rPr lang="en-US" altLang="en-US" sz="1600" b="1" i="1">
                <a:latin typeface="Lucida Sans Unicode" panose="020B0602030504020204" pitchFamily="34" charset="0"/>
              </a:rPr>
              <a:t>word</a:t>
            </a:r>
            <a:r>
              <a:rPr lang="en-US" altLang="en-US" sz="1600">
                <a:latin typeface="Lucida Sans Unicode" panose="020B0602030504020204" pitchFamily="34" charset="0"/>
              </a:rPr>
              <a:t> </a:t>
            </a:r>
            <a:r>
              <a:rPr lang="en-US" altLang="en-US" sz="1600">
                <a:latin typeface="Lucida Sans Unicode" panose="020B060203050402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1600">
                <a:latin typeface="Lucida Sans Unicode" panose="020B0602030504020204" pitchFamily="34" charset="0"/>
              </a:rPr>
              <a:t> nucleotide string corresponding to </a:t>
            </a:r>
            <a:r>
              <a:rPr lang="en-US" altLang="en-US" sz="1600" b="1">
                <a:latin typeface="Lucida Sans Unicode" panose="020B0602030504020204" pitchFamily="34" charset="0"/>
              </a:rPr>
              <a:t>s</a:t>
            </a:r>
            <a:endParaRPr lang="en-US" altLang="en-US" sz="1600" i="1">
              <a:latin typeface="Lucida Sans Unicode" panose="020B0602030504020204" pitchFamily="34" charset="0"/>
            </a:endParaRP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>
                <a:latin typeface="Lucida Sans Unicode" panose="020B0602030504020204" pitchFamily="34" charset="0"/>
              </a:rPr>
              <a:t>	 </a:t>
            </a:r>
            <a:r>
              <a:rPr lang="en-US" altLang="en-US" sz="1600" b="1">
                <a:latin typeface="Lucida Sans Unicode" panose="020B0602030504020204" pitchFamily="34" charset="0"/>
              </a:rPr>
              <a:t>if  </a:t>
            </a:r>
            <a:r>
              <a:rPr lang="en-US" altLang="en-US" sz="1600">
                <a:latin typeface="Lucida Sans Unicode" panose="020B0602030504020204" pitchFamily="34" charset="0"/>
              </a:rPr>
              <a:t>TotalDistance(</a:t>
            </a:r>
            <a:r>
              <a:rPr lang="en-US" altLang="en-US" sz="1600" b="1" i="1">
                <a:latin typeface="Lucida Sans Unicode" panose="020B0602030504020204" pitchFamily="34" charset="0"/>
              </a:rPr>
              <a:t>word</a:t>
            </a:r>
            <a:r>
              <a:rPr lang="en-US" altLang="en-US" sz="1600">
                <a:latin typeface="Lucida Sans Unicode" panose="020B0602030504020204" pitchFamily="34" charset="0"/>
              </a:rPr>
              <a:t>,</a:t>
            </a:r>
            <a:r>
              <a:rPr lang="en-US" altLang="en-US" sz="1600" b="1" i="1">
                <a:latin typeface="Lucida Sans Unicode" panose="020B0602030504020204" pitchFamily="34" charset="0"/>
              </a:rPr>
              <a:t>DNA</a:t>
            </a:r>
            <a:r>
              <a:rPr lang="en-US" altLang="en-US" sz="1600">
                <a:latin typeface="Lucida Sans Unicode" panose="020B0602030504020204" pitchFamily="34" charset="0"/>
              </a:rPr>
              <a:t>) &lt; </a:t>
            </a:r>
            <a:r>
              <a:rPr lang="en-US" altLang="en-US" sz="1600" b="1" i="1">
                <a:latin typeface="Lucida Sans Unicode" panose="020B0602030504020204" pitchFamily="34" charset="0"/>
              </a:rPr>
              <a:t>bestDistance</a:t>
            </a:r>
            <a:endParaRPr lang="en-US" altLang="en-US" sz="1600" b="1">
              <a:latin typeface="Lucida Sans Unicode" panose="020B0602030504020204" pitchFamily="34" charset="0"/>
            </a:endParaRP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>
                <a:latin typeface="Lucida Sans Unicode" panose="020B0602030504020204" pitchFamily="34" charset="0"/>
              </a:rPr>
              <a:t>		    </a:t>
            </a:r>
            <a:r>
              <a:rPr lang="en-US" altLang="en-US" sz="1600" b="1" i="1">
                <a:latin typeface="Lucida Sans Unicode" panose="020B0602030504020204" pitchFamily="34" charset="0"/>
              </a:rPr>
              <a:t>bestDistance</a:t>
            </a:r>
            <a:r>
              <a:rPr lang="en-US" altLang="en-US" sz="1600" i="1">
                <a:latin typeface="Lucida Sans Unicode" panose="020B0602030504020204" pitchFamily="34" charset="0"/>
              </a:rPr>
              <a:t> </a:t>
            </a:r>
            <a:r>
              <a:rPr lang="en-US" altLang="en-US" sz="1600">
                <a:latin typeface="Lucida Sans Unicode" panose="020B060203050402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1600" i="1">
                <a:latin typeface="Lucida Sans Unicode" panose="020B0602030504020204" pitchFamily="34" charset="0"/>
              </a:rPr>
              <a:t> </a:t>
            </a:r>
            <a:r>
              <a:rPr lang="en-US" altLang="en-US" sz="1600">
                <a:latin typeface="Lucida Sans Unicode" panose="020B0602030504020204" pitchFamily="34" charset="0"/>
              </a:rPr>
              <a:t>TotalDistance(</a:t>
            </a:r>
            <a:r>
              <a:rPr lang="en-US" altLang="en-US" sz="1600" b="1" i="1">
                <a:latin typeface="Lucida Sans Unicode" panose="020B0602030504020204" pitchFamily="34" charset="0"/>
              </a:rPr>
              <a:t>word</a:t>
            </a:r>
            <a:r>
              <a:rPr lang="en-US" altLang="en-US" sz="1600">
                <a:latin typeface="Lucida Sans Unicode" panose="020B0602030504020204" pitchFamily="34" charset="0"/>
              </a:rPr>
              <a:t>, </a:t>
            </a:r>
            <a:r>
              <a:rPr lang="en-US" altLang="en-US" sz="1600" b="1" i="1">
                <a:latin typeface="Lucida Sans Unicode" panose="020B0602030504020204" pitchFamily="34" charset="0"/>
              </a:rPr>
              <a:t>DNA</a:t>
            </a:r>
            <a:r>
              <a:rPr lang="en-US" altLang="en-US" sz="1600">
                <a:latin typeface="Lucida Sans Unicode" panose="020B0602030504020204" pitchFamily="34" charset="0"/>
              </a:rPr>
              <a:t>)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>
                <a:latin typeface="Lucida Sans Unicode" panose="020B0602030504020204" pitchFamily="34" charset="0"/>
              </a:rPr>
              <a:t>		    </a:t>
            </a:r>
            <a:r>
              <a:rPr lang="en-US" altLang="en-US" sz="1600" b="1" i="1">
                <a:latin typeface="Lucida Sans Unicode" panose="020B0602030504020204" pitchFamily="34" charset="0"/>
              </a:rPr>
              <a:t>bestWord</a:t>
            </a:r>
            <a:r>
              <a:rPr lang="en-US" altLang="en-US" sz="1600">
                <a:latin typeface="Lucida Sans Unicode" panose="020B0602030504020204" pitchFamily="34" charset="0"/>
              </a:rPr>
              <a:t> </a:t>
            </a:r>
            <a:r>
              <a:rPr lang="en-US" altLang="en-US" sz="1600">
                <a:latin typeface="Lucida Sans Unicode" panose="020B060203050402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1600">
                <a:latin typeface="Lucida Sans Unicode" panose="020B0602030504020204" pitchFamily="34" charset="0"/>
              </a:rPr>
              <a:t> </a:t>
            </a:r>
            <a:r>
              <a:rPr lang="en-US" altLang="en-US" sz="1600" b="1" i="1">
                <a:latin typeface="Lucida Sans Unicode" panose="020B0602030504020204" pitchFamily="34" charset="0"/>
              </a:rPr>
              <a:t>word</a:t>
            </a:r>
            <a:endParaRPr lang="en-US" altLang="en-US" sz="1600" b="1">
              <a:latin typeface="Lucida Sans Unicode" panose="020B0602030504020204" pitchFamily="34" charset="0"/>
            </a:endParaRP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>
                <a:latin typeface="Lucida Sans Unicode" panose="020B0602030504020204" pitchFamily="34" charset="0"/>
              </a:rPr>
              <a:t>	 (</a:t>
            </a:r>
            <a:r>
              <a:rPr lang="en-US" altLang="en-US" sz="1600" b="1">
                <a:latin typeface="Lucida Sans Unicode" panose="020B0602030504020204" pitchFamily="34" charset="0"/>
              </a:rPr>
              <a:t>s</a:t>
            </a:r>
            <a:r>
              <a:rPr lang="en-US" altLang="en-US" sz="1600">
                <a:latin typeface="Lucida Sans Unicode" panose="020B0602030504020204" pitchFamily="34" charset="0"/>
              </a:rPr>
              <a:t>,</a:t>
            </a:r>
            <a:r>
              <a:rPr lang="en-US" altLang="en-US" sz="1600" b="1" i="1">
                <a:latin typeface="Lucida Sans Unicode" panose="020B0602030504020204" pitchFamily="34" charset="0"/>
              </a:rPr>
              <a:t>i </a:t>
            </a:r>
            <a:r>
              <a:rPr lang="en-US" altLang="en-US" sz="1600">
                <a:latin typeface="Lucida Sans Unicode" panose="020B0602030504020204" pitchFamily="34" charset="0"/>
              </a:rPr>
              <a:t>) </a:t>
            </a:r>
            <a:r>
              <a:rPr lang="en-US" altLang="en-US" sz="1600">
                <a:latin typeface="Lucida Sans Unicode" panose="020B0602030504020204" pitchFamily="34" charset="0"/>
                <a:sym typeface="Wingdings" panose="05000000000000000000" pitchFamily="2" charset="2"/>
              </a:rPr>
              <a:t></a:t>
            </a:r>
            <a:r>
              <a:rPr lang="en-US" altLang="en-US" sz="1600">
                <a:latin typeface="Lucida Sans Unicode" panose="020B0602030504020204" pitchFamily="34" charset="0"/>
              </a:rPr>
              <a:t> NextVertex(</a:t>
            </a:r>
            <a:r>
              <a:rPr lang="en-US" altLang="en-US" sz="1600" b="1">
                <a:latin typeface="Lucida Sans Unicode" panose="020B0602030504020204" pitchFamily="34" charset="0"/>
              </a:rPr>
              <a:t>s</a:t>
            </a:r>
            <a:r>
              <a:rPr lang="en-US" altLang="en-US" sz="1600">
                <a:latin typeface="Lucida Sans Unicode" panose="020B0602030504020204" pitchFamily="34" charset="0"/>
              </a:rPr>
              <a:t>,</a:t>
            </a:r>
            <a:r>
              <a:rPr lang="en-US" altLang="en-US" sz="1600" b="1" i="1">
                <a:latin typeface="Lucida Sans Unicode" panose="020B0602030504020204" pitchFamily="34" charset="0"/>
              </a:rPr>
              <a:t>i</a:t>
            </a:r>
            <a:r>
              <a:rPr lang="en-US" altLang="en-US" sz="1600" i="1">
                <a:latin typeface="Lucida Sans Unicode" panose="020B0602030504020204" pitchFamily="34" charset="0"/>
              </a:rPr>
              <a:t>,</a:t>
            </a:r>
            <a:r>
              <a:rPr lang="en-US" altLang="en-US" sz="1600" b="1" i="1">
                <a:latin typeface="Monotype Corsiva" panose="03010101010201010101" pitchFamily="66" charset="0"/>
              </a:rPr>
              <a:t>l</a:t>
            </a:r>
            <a:r>
              <a:rPr lang="en-US" altLang="en-US" sz="1600" i="1">
                <a:latin typeface="Lucida Sans Unicode" panose="020B0602030504020204" pitchFamily="34" charset="0"/>
              </a:rPr>
              <a:t>,4</a:t>
            </a:r>
            <a:r>
              <a:rPr lang="en-US" altLang="en-US" sz="1600">
                <a:latin typeface="Lucida Sans Unicode" panose="020B0602030504020204" pitchFamily="34" charset="0"/>
              </a:rPr>
              <a:t>)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600" b="1">
                <a:latin typeface="Lucida Sans Unicode" panose="020B0602030504020204" pitchFamily="34" charset="0"/>
              </a:rPr>
              <a:t>return </a:t>
            </a:r>
            <a:r>
              <a:rPr lang="en-US" altLang="en-US" sz="1600" b="1" i="1">
                <a:latin typeface="Lucida Sans Unicode" panose="020B0602030504020204" pitchFamily="34" charset="0"/>
              </a:rPr>
              <a:t>bestWord</a:t>
            </a:r>
          </a:p>
          <a:p>
            <a:pPr marL="495300" indent="-495300" eaLnBrk="1" hangingPunct="1">
              <a:lnSpc>
                <a:spcPct val="80000"/>
              </a:lnSpc>
              <a:buFontTx/>
              <a:buNone/>
            </a:pPr>
            <a:endParaRPr lang="en-US" altLang="en-US" sz="1600" i="1">
              <a:latin typeface="Lucida Sans Unicode" panose="020B0602030504020204" pitchFamily="34" charset="0"/>
            </a:endParaRPr>
          </a:p>
          <a:p>
            <a:pPr marL="495300" indent="-495300" eaLnBrk="1" hangingPunct="1">
              <a:lnSpc>
                <a:spcPct val="80000"/>
              </a:lnSpc>
            </a:pPr>
            <a:endParaRPr lang="en-US" altLang="en-US" sz="160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xmlns="" id="{9990D921-64A2-424A-AF7F-2E95315877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Improving the Bound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xmlns="" id="{E702D7D3-B2B8-4BDC-B831-74ACE9D942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/>
              <a:t>Given an</a:t>
            </a:r>
            <a:r>
              <a:rPr lang="en-US" altLang="en-US" sz="2600" i="1"/>
              <a:t> </a:t>
            </a:r>
            <a:r>
              <a:rPr lang="en-US" altLang="en-US" sz="2600" b="1" i="1">
                <a:latin typeface="Monotype Corsiva" panose="03010101010201010101" pitchFamily="66" charset="0"/>
              </a:rPr>
              <a:t>l</a:t>
            </a:r>
            <a:r>
              <a:rPr lang="en-US" altLang="en-US" sz="2600"/>
              <a:t>-mer </a:t>
            </a:r>
            <a:r>
              <a:rPr lang="en-US" altLang="en-US" sz="2600" b="1" i="1"/>
              <a:t>w</a:t>
            </a:r>
            <a:r>
              <a:rPr lang="en-US" altLang="en-US" sz="2600"/>
              <a:t>, divided into two parts at point </a:t>
            </a:r>
            <a:r>
              <a:rPr lang="en-US" altLang="en-US" sz="2600" b="1" i="1"/>
              <a:t>i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i="1"/>
              <a:t>u</a:t>
            </a:r>
            <a:r>
              <a:rPr lang="en-US" altLang="en-US"/>
              <a:t> : prefix </a:t>
            </a:r>
            <a:r>
              <a:rPr lang="en-US" altLang="en-US" i="1"/>
              <a:t>w</a:t>
            </a:r>
            <a:r>
              <a:rPr lang="en-US" altLang="en-US" baseline="-25000"/>
              <a:t>1</a:t>
            </a:r>
            <a:r>
              <a:rPr lang="en-US" altLang="en-US"/>
              <a:t>, …, </a:t>
            </a:r>
            <a:r>
              <a:rPr lang="en-US" altLang="en-US" i="1"/>
              <a:t>w</a:t>
            </a:r>
            <a:r>
              <a:rPr lang="en-US" altLang="en-US" b="1" i="1" baseline="-25000"/>
              <a:t>i</a:t>
            </a:r>
            <a:endParaRPr lang="en-US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 b="1" i="1"/>
              <a:t>v</a:t>
            </a:r>
            <a:r>
              <a:rPr lang="en-US" altLang="en-US"/>
              <a:t> : suffix </a:t>
            </a:r>
            <a:r>
              <a:rPr lang="en-US" altLang="en-US" i="1"/>
              <a:t>w</a:t>
            </a:r>
            <a:r>
              <a:rPr lang="en-US" altLang="en-US" b="1" i="1" baseline="-25000"/>
              <a:t>i</a:t>
            </a:r>
            <a:r>
              <a:rPr lang="en-US" altLang="en-US" baseline="-25000"/>
              <a:t>+1</a:t>
            </a:r>
            <a:r>
              <a:rPr lang="en-US" altLang="en-US"/>
              <a:t>, ..., </a:t>
            </a:r>
            <a:r>
              <a:rPr lang="en-US" altLang="en-US" i="1"/>
              <a:t>w</a:t>
            </a:r>
            <a:r>
              <a:rPr lang="en-US" altLang="en-US" b="1" i="1" baseline="-25000">
                <a:latin typeface="Monotype Corsiva" panose="03010101010201010101" pitchFamily="66" charset="0"/>
              </a:rPr>
              <a:t>l</a:t>
            </a:r>
            <a:r>
              <a:rPr lang="en-US" altLang="en-US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sz="500"/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Find the minimum distance for </a:t>
            </a:r>
            <a:r>
              <a:rPr lang="en-US" altLang="en-US" sz="2600" b="1" i="1"/>
              <a:t>u</a:t>
            </a:r>
            <a:r>
              <a:rPr lang="en-US" altLang="en-US" sz="2600"/>
              <a:t> in each sequence  </a:t>
            </a:r>
          </a:p>
          <a:p>
            <a:pPr eaLnBrk="1" hangingPunct="1">
              <a:lnSpc>
                <a:spcPct val="90000"/>
              </a:lnSpc>
            </a:pPr>
            <a:endParaRPr lang="en-US" altLang="en-US" sz="500"/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Calculate the TotalDistance for </a:t>
            </a:r>
            <a:r>
              <a:rPr lang="en-US" altLang="en-US" sz="2600" b="1" i="1"/>
              <a:t>u</a:t>
            </a:r>
            <a:r>
              <a:rPr lang="en-US" altLang="en-US" sz="260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sz="500"/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Note this doesn’t tell us anything about whether </a:t>
            </a:r>
            <a:r>
              <a:rPr lang="en-US" altLang="en-US" sz="2600" b="1" i="1"/>
              <a:t>u</a:t>
            </a:r>
            <a:r>
              <a:rPr lang="en-US" altLang="en-US" sz="2600"/>
              <a:t> is a part of any motif.  We only get a minimum total distance for any string beginning with prefix </a:t>
            </a:r>
            <a:r>
              <a:rPr lang="en-US" altLang="en-US" sz="2600" b="1" i="1"/>
              <a:t>u</a:t>
            </a:r>
            <a:endParaRPr lang="en-US" altLang="en-US" sz="2600" b="1"/>
          </a:p>
          <a:p>
            <a:pPr eaLnBrk="1" hangingPunct="1">
              <a:lnSpc>
                <a:spcPct val="90000"/>
              </a:lnSpc>
            </a:pPr>
            <a:endParaRPr lang="en-US" altLang="en-US" sz="260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xmlns="" id="{8CC9F4B3-046E-4CA8-B76E-8BEB0B6FDB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100"/>
              <a:t>Improving the Bound </a:t>
            </a:r>
            <a:r>
              <a:rPr lang="en-US" altLang="en-US" sz="2600"/>
              <a:t>(cont’d)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xmlns="" id="{074E3D65-5819-4E49-B22E-F683F888CF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Repeating the process for the suffix </a:t>
            </a:r>
            <a:r>
              <a:rPr lang="en-US" altLang="en-US" b="1" i="1"/>
              <a:t>v</a:t>
            </a:r>
            <a:r>
              <a:rPr lang="en-US" altLang="en-US"/>
              <a:t> gives us a minimum distance for </a:t>
            </a:r>
            <a:r>
              <a:rPr lang="en-US" altLang="en-US" b="1" i="1"/>
              <a:t>v</a:t>
            </a:r>
          </a:p>
          <a:p>
            <a:pPr eaLnBrk="1" hangingPunct="1"/>
            <a:endParaRPr lang="en-US" altLang="en-US" i="1"/>
          </a:p>
          <a:p>
            <a:pPr eaLnBrk="1" hangingPunct="1"/>
            <a:r>
              <a:rPr lang="en-US" altLang="en-US"/>
              <a:t>Since </a:t>
            </a:r>
            <a:r>
              <a:rPr lang="en-US" altLang="en-US" b="1" i="1"/>
              <a:t>u</a:t>
            </a:r>
            <a:r>
              <a:rPr lang="en-US" altLang="en-US"/>
              <a:t> and </a:t>
            </a:r>
            <a:r>
              <a:rPr lang="en-US" altLang="en-US" b="1" i="1"/>
              <a:t>v</a:t>
            </a:r>
            <a:r>
              <a:rPr lang="en-US" altLang="en-US"/>
              <a:t> are two (disjoint) substrings of </a:t>
            </a:r>
            <a:r>
              <a:rPr lang="en-US" altLang="en-US" b="1" i="1"/>
              <a:t>w</a:t>
            </a:r>
            <a:r>
              <a:rPr lang="en-US" altLang="en-US"/>
              <a:t>, we can assume that the minimum distance for </a:t>
            </a:r>
            <a:r>
              <a:rPr lang="en-US" altLang="en-US" b="1" i="1"/>
              <a:t>u</a:t>
            </a:r>
            <a:r>
              <a:rPr lang="en-US" altLang="en-US"/>
              <a:t> plus minimum distance for </a:t>
            </a:r>
            <a:r>
              <a:rPr lang="en-US" altLang="en-US" b="1" i="1"/>
              <a:t>v</a:t>
            </a:r>
            <a:r>
              <a:rPr lang="en-US" altLang="en-US"/>
              <a:t> can only be less than the minimum distance for </a:t>
            </a:r>
            <a:r>
              <a:rPr lang="en-US" altLang="en-US" b="1" i="1"/>
              <a:t>w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xmlns="" id="{C5364BA2-9F6E-4E04-96A8-B4E64DA419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Better Bound</a:t>
            </a:r>
          </a:p>
        </p:txBody>
      </p:sp>
      <p:pic>
        <p:nvPicPr>
          <p:cNvPr id="104451" name="Picture 6" descr="gah">
            <a:extLst>
              <a:ext uri="{FF2B5EF4-FFF2-40B4-BE49-F238E27FC236}">
                <a16:creationId xmlns:a16="http://schemas.microsoft.com/office/drawing/2014/main" xmlns="" id="{0CD95052-301D-40B7-8601-2166A46E58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371600"/>
            <a:ext cx="7032625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xmlns="" id="{D466744D-0C88-46AC-8C0E-16DE7DCB4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Better Bound</a:t>
            </a:r>
            <a:r>
              <a:rPr lang="en-US" altLang="en-US" sz="2600"/>
              <a:t> (cont’d)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xmlns="" id="{4DCE25E3-0BFE-4C6A-82E1-D9AA2EE147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7838" y="14478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/>
              <a:t>If </a:t>
            </a:r>
            <a:r>
              <a:rPr lang="en-US" altLang="en-US">
                <a:solidFill>
                  <a:schemeClr val="accent2"/>
                </a:solidFill>
              </a:rPr>
              <a:t>d(</a:t>
            </a:r>
            <a:r>
              <a:rPr lang="en-US" altLang="en-US" b="1" i="1">
                <a:solidFill>
                  <a:schemeClr val="accent2"/>
                </a:solidFill>
              </a:rPr>
              <a:t>prefix</a:t>
            </a:r>
            <a:r>
              <a:rPr lang="en-US" altLang="en-US">
                <a:solidFill>
                  <a:schemeClr val="accent2"/>
                </a:solidFill>
              </a:rPr>
              <a:t>) + d(</a:t>
            </a:r>
            <a:r>
              <a:rPr lang="en-US" altLang="en-US" b="1" i="1">
                <a:solidFill>
                  <a:schemeClr val="accent2"/>
                </a:solidFill>
              </a:rPr>
              <a:t>suffix</a:t>
            </a:r>
            <a:r>
              <a:rPr lang="en-US" altLang="en-US">
                <a:solidFill>
                  <a:schemeClr val="accent2"/>
                </a:solidFill>
              </a:rPr>
              <a:t>) </a:t>
            </a:r>
            <a:r>
              <a:rPr lang="en-US" altLang="en-US" u="sng">
                <a:solidFill>
                  <a:schemeClr val="accent2"/>
                </a:solidFill>
              </a:rPr>
              <a:t>&gt;</a:t>
            </a:r>
            <a:r>
              <a:rPr lang="en-US" altLang="en-US">
                <a:solidFill>
                  <a:schemeClr val="accent2"/>
                </a:solidFill>
              </a:rPr>
              <a:t> </a:t>
            </a:r>
            <a:r>
              <a:rPr lang="en-US" altLang="en-US" b="1" i="1">
                <a:solidFill>
                  <a:schemeClr val="accent2"/>
                </a:solidFill>
              </a:rPr>
              <a:t>bestDistance</a:t>
            </a:r>
            <a:r>
              <a:rPr lang="en-US" altLang="en-US"/>
              <a:t>:</a:t>
            </a:r>
          </a:p>
          <a:p>
            <a:pPr eaLnBrk="1" hangingPunct="1"/>
            <a:endParaRPr lang="en-US" altLang="en-US"/>
          </a:p>
          <a:p>
            <a:pPr lvl="1" eaLnBrk="1" hangingPunct="1"/>
            <a:r>
              <a:rPr lang="en-US" altLang="en-US" sz="3000"/>
              <a:t>Motif </a:t>
            </a:r>
            <a:r>
              <a:rPr lang="en-US" altLang="en-US" sz="3000" b="1" i="1"/>
              <a:t>w</a:t>
            </a:r>
            <a:r>
              <a:rPr lang="en-US" altLang="en-US" sz="3000"/>
              <a:t> (</a:t>
            </a:r>
            <a:r>
              <a:rPr lang="en-US" altLang="en-US" sz="3000" i="1"/>
              <a:t>prefix.suffix)</a:t>
            </a:r>
            <a:r>
              <a:rPr lang="en-US" altLang="en-US" sz="3000"/>
              <a:t> cannot give a better (lower) distance than </a:t>
            </a:r>
            <a:r>
              <a:rPr lang="en-US" altLang="en-US" sz="3000">
                <a:solidFill>
                  <a:schemeClr val="accent2"/>
                </a:solidFill>
              </a:rPr>
              <a:t>d(</a:t>
            </a:r>
            <a:r>
              <a:rPr lang="en-US" altLang="en-US" sz="3000" b="1" i="1">
                <a:solidFill>
                  <a:schemeClr val="accent2"/>
                </a:solidFill>
              </a:rPr>
              <a:t>prefix</a:t>
            </a:r>
            <a:r>
              <a:rPr lang="en-US" altLang="en-US" sz="3000">
                <a:solidFill>
                  <a:schemeClr val="accent2"/>
                </a:solidFill>
              </a:rPr>
              <a:t>) + d(</a:t>
            </a:r>
            <a:r>
              <a:rPr lang="en-US" altLang="en-US" sz="3000" b="1" i="1">
                <a:solidFill>
                  <a:schemeClr val="accent2"/>
                </a:solidFill>
              </a:rPr>
              <a:t>suffix</a:t>
            </a:r>
            <a:r>
              <a:rPr lang="en-US" altLang="en-US" sz="3000">
                <a:solidFill>
                  <a:schemeClr val="accent2"/>
                </a:solidFill>
              </a:rPr>
              <a:t>) </a:t>
            </a:r>
            <a:endParaRPr lang="en-US" altLang="en-US" sz="3000"/>
          </a:p>
          <a:p>
            <a:pPr lvl="1" eaLnBrk="1" hangingPunct="1"/>
            <a:r>
              <a:rPr lang="en-US" altLang="en-US" sz="3000"/>
              <a:t>In this case, we can </a:t>
            </a:r>
            <a:r>
              <a:rPr lang="en-US" altLang="en-US" sz="3000" b="1"/>
              <a:t>ByPass()</a:t>
            </a:r>
          </a:p>
          <a:p>
            <a:pPr lvl="1" eaLnBrk="1" hangingPunct="1"/>
            <a:r>
              <a:rPr lang="en-US" altLang="en-US" sz="3000"/>
              <a:t>What if </a:t>
            </a:r>
            <a:r>
              <a:rPr lang="en-US" altLang="en-US" sz="3000" b="1" i="1">
                <a:solidFill>
                  <a:schemeClr val="accent2"/>
                </a:solidFill>
              </a:rPr>
              <a:t>suffix </a:t>
            </a:r>
            <a:r>
              <a:rPr lang="en-US" altLang="en-US" sz="3000"/>
              <a:t>is unknown? Use a string with the same length and the smallest TotalDistance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xmlns="" id="{D751D855-9B4A-4301-8FED-CF0194C1B7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/>
              <a:t>Better Bounded Median String Search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xmlns="" id="{E102414E-7C74-4D67-A697-A2CC30952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53400" cy="4953000"/>
          </a:xfrm>
        </p:spPr>
        <p:txBody>
          <a:bodyPr/>
          <a:lstStyle/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200" u="sng"/>
              <a:t>ImprovedBranchAndBoundMedianStringSearch(</a:t>
            </a:r>
            <a:r>
              <a:rPr lang="en-US" altLang="en-US" sz="1200" b="1" i="1" u="sng"/>
              <a:t>DNA</a:t>
            </a:r>
            <a:r>
              <a:rPr lang="en-US" altLang="en-US" sz="1200" i="1" u="sng"/>
              <a:t>,</a:t>
            </a:r>
            <a:r>
              <a:rPr lang="en-US" altLang="en-US" sz="1200" b="1" i="1" u="sng"/>
              <a:t>t</a:t>
            </a:r>
            <a:r>
              <a:rPr lang="en-US" altLang="en-US" sz="1200" i="1" u="sng"/>
              <a:t>,</a:t>
            </a:r>
            <a:r>
              <a:rPr lang="en-US" altLang="en-US" sz="1200" b="1" i="1" u="sng"/>
              <a:t>n</a:t>
            </a:r>
            <a:r>
              <a:rPr lang="en-US" altLang="en-US" sz="1200" i="1" u="sng"/>
              <a:t>,</a:t>
            </a:r>
            <a:r>
              <a:rPr lang="en-US" altLang="en-US" sz="1200" b="1" i="1" u="sng">
                <a:latin typeface="Monotype Corsiva" panose="03010101010201010101" pitchFamily="66" charset="0"/>
              </a:rPr>
              <a:t>l</a:t>
            </a:r>
            <a:r>
              <a:rPr lang="en-US" altLang="en-US" sz="1200" u="sng"/>
              <a:t>)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200"/>
              <a:t>  </a:t>
            </a:r>
            <a:r>
              <a:rPr lang="en-US" altLang="en-US" sz="1200" b="1"/>
              <a:t>s </a:t>
            </a:r>
            <a:r>
              <a:rPr lang="en-US" altLang="en-US" sz="1200"/>
              <a:t>= (1, 1, …, 1)                         (or </a:t>
            </a:r>
            <a:r>
              <a:rPr lang="en-US" altLang="en-US" sz="1200">
                <a:solidFill>
                  <a:srgbClr val="000099"/>
                </a:solidFill>
                <a:sym typeface="Wingdings" panose="05000000000000000000" pitchFamily="2" charset="2"/>
              </a:rPr>
              <a:t>AA…A</a:t>
            </a:r>
            <a:r>
              <a:rPr lang="en-US" altLang="en-US" sz="1200">
                <a:sym typeface="Wingdings" panose="05000000000000000000" pitchFamily="2" charset="2"/>
              </a:rPr>
              <a:t>)</a:t>
            </a:r>
            <a:endParaRPr lang="en-US" altLang="en-US" sz="1200"/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200"/>
              <a:t>  </a:t>
            </a:r>
            <a:r>
              <a:rPr lang="en-US" altLang="en-US" sz="1200" b="1" i="1"/>
              <a:t>bestdistance</a:t>
            </a:r>
            <a:r>
              <a:rPr lang="en-US" altLang="en-US" sz="1200"/>
              <a:t>  = ∞;     </a:t>
            </a:r>
            <a:r>
              <a:rPr lang="en-US" altLang="en-US" sz="1200" b="1" i="1">
                <a:solidFill>
                  <a:srgbClr val="000099"/>
                </a:solidFill>
              </a:rPr>
              <a:t>bestsubstring[1..l]</a:t>
            </a:r>
            <a:r>
              <a:rPr lang="en-US" altLang="en-US" sz="1200">
                <a:solidFill>
                  <a:srgbClr val="000099"/>
                </a:solidFill>
              </a:rPr>
              <a:t>  = ∞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200"/>
              <a:t>  </a:t>
            </a:r>
            <a:r>
              <a:rPr lang="en-US" altLang="en-US" sz="1200" b="1" i="1"/>
              <a:t>i</a:t>
            </a:r>
            <a:r>
              <a:rPr lang="en-US" altLang="en-US" sz="1200" b="1"/>
              <a:t> </a:t>
            </a:r>
            <a:r>
              <a:rPr lang="en-US" altLang="en-US" sz="1200"/>
              <a:t>= 1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200"/>
              <a:t>  while </a:t>
            </a:r>
            <a:r>
              <a:rPr lang="en-US" altLang="en-US" sz="1200" b="1" i="1"/>
              <a:t>i</a:t>
            </a:r>
            <a:r>
              <a:rPr lang="en-US" altLang="en-US" sz="1200"/>
              <a:t> &gt; 0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200"/>
              <a:t>	if</a:t>
            </a:r>
            <a:r>
              <a:rPr lang="en-US" altLang="en-US" sz="1200" i="1"/>
              <a:t> </a:t>
            </a:r>
            <a:r>
              <a:rPr lang="en-US" altLang="en-US" sz="1200" b="1" i="1"/>
              <a:t>i</a:t>
            </a:r>
            <a:r>
              <a:rPr lang="en-US" altLang="en-US" sz="1200" i="1"/>
              <a:t> &lt; </a:t>
            </a:r>
            <a:r>
              <a:rPr lang="en-US" altLang="en-US" sz="1200" b="1" i="1">
                <a:latin typeface="Monotype Corsiva" panose="03010101010201010101" pitchFamily="66" charset="0"/>
              </a:rPr>
              <a:t>l</a:t>
            </a:r>
            <a:endParaRPr lang="en-US" altLang="en-US" sz="1200" b="1">
              <a:latin typeface="Monotype Corsiva" panose="03010101010201010101" pitchFamily="66" charset="0"/>
            </a:endParaRP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200"/>
              <a:t>	  </a:t>
            </a:r>
            <a:r>
              <a:rPr lang="en-US" altLang="en-US" sz="1200" b="1" i="1"/>
              <a:t>prefix</a:t>
            </a:r>
            <a:r>
              <a:rPr lang="en-US" altLang="en-US" sz="1200"/>
              <a:t> = nucleotide string corresponding to (</a:t>
            </a:r>
            <a:r>
              <a:rPr lang="en-US" altLang="en-US" sz="1200" i="1"/>
              <a:t>s</a:t>
            </a:r>
            <a:r>
              <a:rPr lang="en-US" altLang="en-US" sz="1200" i="1" baseline="-25000"/>
              <a:t>1</a:t>
            </a:r>
            <a:r>
              <a:rPr lang="en-US" altLang="en-US" sz="1200" i="1"/>
              <a:t>, s</a:t>
            </a:r>
            <a:r>
              <a:rPr lang="en-US" altLang="en-US" sz="1200" i="1" baseline="-25000"/>
              <a:t>2</a:t>
            </a:r>
            <a:r>
              <a:rPr lang="en-US" altLang="en-US" sz="1200" i="1"/>
              <a:t>, …, s</a:t>
            </a:r>
            <a:r>
              <a:rPr lang="en-US" altLang="en-US" sz="1200" b="1" i="1" baseline="-25000"/>
              <a:t>i</a:t>
            </a:r>
            <a:r>
              <a:rPr lang="en-US" altLang="en-US" sz="1200"/>
              <a:t> )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200"/>
              <a:t>	  </a:t>
            </a:r>
            <a:r>
              <a:rPr lang="en-US" altLang="en-US" sz="1200" b="1" i="1"/>
              <a:t>optimisticPrefixDistance</a:t>
            </a:r>
            <a:r>
              <a:rPr lang="en-US" altLang="en-US" sz="1200" i="1"/>
              <a:t> </a:t>
            </a:r>
            <a:r>
              <a:rPr lang="en-US" altLang="en-US" sz="1200"/>
              <a:t>= TotalDistance (</a:t>
            </a:r>
            <a:r>
              <a:rPr lang="en-US" altLang="en-US" sz="1200" b="1" i="1"/>
              <a:t>prefix</a:t>
            </a:r>
            <a:r>
              <a:rPr lang="en-US" altLang="en-US" sz="1200"/>
              <a:t>, </a:t>
            </a:r>
            <a:r>
              <a:rPr lang="en-US" altLang="en-US" sz="1200" b="1" i="1"/>
              <a:t>DNA</a:t>
            </a:r>
            <a:r>
              <a:rPr lang="en-US" altLang="en-US" sz="1200"/>
              <a:t>)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200"/>
              <a:t>	   if (</a:t>
            </a:r>
            <a:r>
              <a:rPr lang="en-US" altLang="en-US" sz="1200" b="1" i="1"/>
              <a:t>optimisticPrefixDistance</a:t>
            </a:r>
            <a:r>
              <a:rPr lang="en-US" altLang="en-US" sz="1200"/>
              <a:t> &lt; </a:t>
            </a:r>
            <a:r>
              <a:rPr lang="en-US" altLang="en-US" sz="1200" b="1" i="1"/>
              <a:t>bestsubstring</a:t>
            </a:r>
            <a:r>
              <a:rPr lang="en-US" altLang="en-US" sz="1200"/>
              <a:t>[</a:t>
            </a:r>
            <a:r>
              <a:rPr lang="en-US" altLang="en-US" sz="1200" b="1"/>
              <a:t> </a:t>
            </a:r>
            <a:r>
              <a:rPr lang="en-US" altLang="en-US" sz="1200" b="1" i="1"/>
              <a:t>i</a:t>
            </a:r>
            <a:r>
              <a:rPr lang="en-US" altLang="en-US" sz="1200" i="1"/>
              <a:t> </a:t>
            </a:r>
            <a:r>
              <a:rPr lang="en-US" altLang="en-US" sz="1200"/>
              <a:t>])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200"/>
              <a:t>	          </a:t>
            </a:r>
            <a:r>
              <a:rPr lang="en-US" altLang="en-US" sz="1200" b="1" i="1"/>
              <a:t>bestsubstring</a:t>
            </a:r>
            <a:r>
              <a:rPr lang="en-US" altLang="en-US" sz="1200"/>
              <a:t>[ </a:t>
            </a:r>
            <a:r>
              <a:rPr lang="en-US" altLang="en-US" sz="1200" b="1" i="1"/>
              <a:t>i</a:t>
            </a:r>
            <a:r>
              <a:rPr lang="en-US" altLang="en-US" sz="1200" i="1"/>
              <a:t>  </a:t>
            </a:r>
            <a:r>
              <a:rPr lang="en-US" altLang="en-US" sz="1200"/>
              <a:t>] = </a:t>
            </a:r>
            <a:r>
              <a:rPr lang="en-US" altLang="en-US" sz="1200" b="1" i="1"/>
              <a:t>optimisticPrefixDistance</a:t>
            </a:r>
            <a:endParaRPr lang="en-US" altLang="en-US" sz="1200" b="1"/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200"/>
              <a:t>	   if (</a:t>
            </a:r>
            <a:r>
              <a:rPr lang="en-US" altLang="en-US" sz="1200" b="1" i="1">
                <a:latin typeface="Monotype Corsiva" panose="03010101010201010101" pitchFamily="66" charset="0"/>
              </a:rPr>
              <a:t>l</a:t>
            </a:r>
            <a:r>
              <a:rPr lang="en-US" altLang="en-US" sz="1200"/>
              <a:t> - </a:t>
            </a:r>
            <a:r>
              <a:rPr lang="en-US" altLang="en-US" sz="1200" b="1" i="1"/>
              <a:t>i</a:t>
            </a:r>
            <a:r>
              <a:rPr lang="en-US" altLang="en-US" sz="1200"/>
              <a:t> &lt; </a:t>
            </a:r>
            <a:r>
              <a:rPr lang="en-US" altLang="en-US" sz="1200" i="1"/>
              <a:t>i </a:t>
            </a:r>
            <a:r>
              <a:rPr lang="en-US" altLang="en-US" sz="1200"/>
              <a:t>)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200"/>
              <a:t>                      </a:t>
            </a:r>
            <a:r>
              <a:rPr lang="en-US" altLang="en-US" sz="1200" b="1" i="1"/>
              <a:t>optimisticSufxDistance</a:t>
            </a:r>
            <a:r>
              <a:rPr lang="en-US" altLang="en-US" sz="1200"/>
              <a:t> = </a:t>
            </a:r>
            <a:r>
              <a:rPr lang="en-US" altLang="en-US" sz="1200" b="1" i="1"/>
              <a:t>bestsubstring</a:t>
            </a:r>
            <a:r>
              <a:rPr lang="en-US" altLang="en-US" sz="1200"/>
              <a:t>[</a:t>
            </a:r>
            <a:r>
              <a:rPr lang="en-US" altLang="en-US" sz="1200" b="1" i="1">
                <a:latin typeface="Monotype Corsiva" panose="03010101010201010101" pitchFamily="66" charset="0"/>
              </a:rPr>
              <a:t>l</a:t>
            </a:r>
            <a:r>
              <a:rPr lang="en-US" altLang="en-US" sz="1200" i="1"/>
              <a:t> </a:t>
            </a:r>
            <a:r>
              <a:rPr lang="en-US" altLang="en-US" sz="1200"/>
              <a:t>-</a:t>
            </a:r>
            <a:r>
              <a:rPr lang="en-US" altLang="en-US" sz="1200" b="1" i="1"/>
              <a:t>i</a:t>
            </a:r>
            <a:r>
              <a:rPr lang="en-US" altLang="en-US" sz="1200" i="1"/>
              <a:t> </a:t>
            </a:r>
            <a:r>
              <a:rPr lang="en-US" altLang="en-US" sz="1200"/>
              <a:t>] 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200"/>
              <a:t>	   else 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200"/>
              <a:t>	            </a:t>
            </a:r>
            <a:r>
              <a:rPr lang="en-US" altLang="en-US" sz="1200" b="1" i="1"/>
              <a:t>optimisticSufxDistance</a:t>
            </a:r>
            <a:r>
              <a:rPr lang="en-US" altLang="en-US" sz="1200"/>
              <a:t> = 0;				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200"/>
              <a:t>	   if </a:t>
            </a:r>
            <a:r>
              <a:rPr lang="en-US" altLang="en-US" sz="1200" b="1" i="1"/>
              <a:t>optimisticPrefixDistance</a:t>
            </a:r>
            <a:r>
              <a:rPr lang="en-US" altLang="en-US" sz="1200"/>
              <a:t> + </a:t>
            </a:r>
            <a:r>
              <a:rPr lang="en-US" altLang="en-US" sz="1200" b="1" i="1"/>
              <a:t>optimisticSufxDistance</a:t>
            </a:r>
            <a:r>
              <a:rPr lang="en-US" altLang="en-US" sz="1200"/>
              <a:t> &gt; </a:t>
            </a:r>
            <a:r>
              <a:rPr lang="en-US" altLang="en-US" sz="1200" b="1" i="1"/>
              <a:t>bestDistance</a:t>
            </a:r>
            <a:endParaRPr lang="en-US" altLang="en-US" sz="1200" b="1"/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200"/>
              <a:t>	            (</a:t>
            </a:r>
            <a:r>
              <a:rPr lang="en-US" altLang="en-US" sz="1200" b="1"/>
              <a:t>s</a:t>
            </a:r>
            <a:r>
              <a:rPr lang="en-US" altLang="en-US" sz="1200" b="1" i="1"/>
              <a:t>, i</a:t>
            </a:r>
            <a:r>
              <a:rPr lang="en-US" altLang="en-US" sz="1200" i="1"/>
              <a:t> </a:t>
            </a:r>
            <a:r>
              <a:rPr lang="en-US" altLang="en-US" sz="1200" b="1"/>
              <a:t>)</a:t>
            </a:r>
            <a:r>
              <a:rPr lang="en-US" altLang="en-US" sz="1200"/>
              <a:t> = Bypass(</a:t>
            </a:r>
            <a:r>
              <a:rPr lang="en-US" altLang="en-US" sz="1200" b="1"/>
              <a:t>s</a:t>
            </a:r>
            <a:r>
              <a:rPr lang="en-US" altLang="en-US" sz="1200" i="1"/>
              <a:t>, </a:t>
            </a:r>
            <a:r>
              <a:rPr lang="en-US" altLang="en-US" sz="1200" b="1" i="1"/>
              <a:t>i</a:t>
            </a:r>
            <a:r>
              <a:rPr lang="en-US" altLang="en-US" sz="1200" i="1"/>
              <a:t>, </a:t>
            </a:r>
            <a:r>
              <a:rPr lang="en-US" altLang="en-US" sz="1200" b="1" i="1">
                <a:latin typeface="Monotype Corsiva" panose="03010101010201010101" pitchFamily="66" charset="0"/>
              </a:rPr>
              <a:t>l</a:t>
            </a:r>
            <a:r>
              <a:rPr lang="en-US" altLang="en-US" sz="1200" i="1"/>
              <a:t>, </a:t>
            </a:r>
            <a:r>
              <a:rPr lang="en-US" altLang="en-US" sz="1200"/>
              <a:t>4)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200"/>
              <a:t>	   else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200"/>
              <a:t>	            (</a:t>
            </a:r>
            <a:r>
              <a:rPr lang="en-US" altLang="en-US" sz="1200" b="1"/>
              <a:t>s</a:t>
            </a:r>
            <a:r>
              <a:rPr lang="en-US" altLang="en-US" sz="1200"/>
              <a:t>, </a:t>
            </a:r>
            <a:r>
              <a:rPr lang="en-US" altLang="en-US" sz="1200" b="1" i="1"/>
              <a:t>i</a:t>
            </a:r>
            <a:r>
              <a:rPr lang="en-US" altLang="en-US" sz="1200" i="1"/>
              <a:t> </a:t>
            </a:r>
            <a:r>
              <a:rPr lang="en-US" altLang="en-US" sz="1200"/>
              <a:t>) = NextVertex(</a:t>
            </a:r>
            <a:r>
              <a:rPr lang="en-US" altLang="en-US" sz="1200" b="1"/>
              <a:t>s</a:t>
            </a:r>
            <a:r>
              <a:rPr lang="en-US" altLang="en-US" sz="1200"/>
              <a:t>, </a:t>
            </a:r>
            <a:r>
              <a:rPr lang="en-US" altLang="en-US" sz="1200" b="1" i="1"/>
              <a:t>i</a:t>
            </a:r>
            <a:r>
              <a:rPr lang="en-US" altLang="en-US" sz="1200" i="1"/>
              <a:t>, </a:t>
            </a:r>
            <a:r>
              <a:rPr lang="en-US" altLang="en-US" sz="1200" b="1" i="1">
                <a:latin typeface="Monotype Corsiva" panose="03010101010201010101" pitchFamily="66" charset="0"/>
              </a:rPr>
              <a:t>l</a:t>
            </a:r>
            <a:r>
              <a:rPr lang="en-US" altLang="en-US" sz="1200" i="1"/>
              <a:t>, </a:t>
            </a:r>
            <a:r>
              <a:rPr lang="en-US" altLang="en-US" sz="1200"/>
              <a:t>4)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200"/>
              <a:t>	else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200"/>
              <a:t>	   </a:t>
            </a:r>
            <a:r>
              <a:rPr lang="en-US" altLang="en-US" sz="1200" b="1" i="1"/>
              <a:t>word</a:t>
            </a:r>
            <a:r>
              <a:rPr lang="en-US" altLang="en-US" sz="1200"/>
              <a:t> = nucleotide string corresponding to (</a:t>
            </a:r>
            <a:r>
              <a:rPr lang="en-US" altLang="en-US" sz="1200" i="1"/>
              <a:t>s</a:t>
            </a:r>
            <a:r>
              <a:rPr lang="en-US" altLang="en-US" sz="1200" i="1" baseline="-25000"/>
              <a:t>1</a:t>
            </a:r>
            <a:r>
              <a:rPr lang="en-US" altLang="en-US" sz="1200" i="1"/>
              <a:t>,s</a:t>
            </a:r>
            <a:r>
              <a:rPr lang="en-US" altLang="en-US" sz="1200" i="1" baseline="-25000"/>
              <a:t>2</a:t>
            </a:r>
            <a:r>
              <a:rPr lang="en-US" altLang="en-US" sz="1200" i="1"/>
              <a:t>, …, s</a:t>
            </a:r>
            <a:r>
              <a:rPr lang="en-US" altLang="en-US" sz="1200" i="1" baseline="-25000"/>
              <a:t>t</a:t>
            </a:r>
            <a:r>
              <a:rPr lang="en-US" altLang="en-US" sz="1200"/>
              <a:t>)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200"/>
              <a:t>	   if TotalDistance( </a:t>
            </a:r>
            <a:r>
              <a:rPr lang="en-US" altLang="en-US" sz="1200" b="1" i="1"/>
              <a:t>word</a:t>
            </a:r>
            <a:r>
              <a:rPr lang="en-US" altLang="en-US" sz="1200" i="1"/>
              <a:t>, </a:t>
            </a:r>
            <a:r>
              <a:rPr lang="en-US" altLang="en-US" sz="1200" b="1" i="1"/>
              <a:t>DNA</a:t>
            </a:r>
            <a:r>
              <a:rPr lang="en-US" altLang="en-US" sz="1200"/>
              <a:t>) &lt; </a:t>
            </a:r>
            <a:r>
              <a:rPr lang="en-US" altLang="en-US" sz="1200" b="1" i="1"/>
              <a:t>bestDistance</a:t>
            </a:r>
            <a:endParaRPr lang="en-US" altLang="en-US" sz="1200" b="1"/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200" i="1"/>
              <a:t>	     </a:t>
            </a:r>
            <a:r>
              <a:rPr lang="en-US" altLang="en-US" sz="1200" b="1" i="1"/>
              <a:t>bestDistance</a:t>
            </a:r>
            <a:r>
              <a:rPr lang="en-US" altLang="en-US" sz="1200" i="1"/>
              <a:t> = </a:t>
            </a:r>
            <a:r>
              <a:rPr lang="en-US" altLang="en-US" sz="1200"/>
              <a:t>TotalDistance(</a:t>
            </a:r>
            <a:r>
              <a:rPr lang="en-US" altLang="en-US" sz="1200" b="1" i="1"/>
              <a:t>word</a:t>
            </a:r>
            <a:r>
              <a:rPr lang="en-US" altLang="en-US" sz="1200" i="1"/>
              <a:t>, </a:t>
            </a:r>
            <a:r>
              <a:rPr lang="en-US" altLang="en-US" sz="1200" b="1" i="1"/>
              <a:t>DNA</a:t>
            </a:r>
            <a:r>
              <a:rPr lang="en-US" altLang="en-US" sz="1200"/>
              <a:t>)</a:t>
            </a:r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200"/>
              <a:t>	     </a:t>
            </a:r>
            <a:r>
              <a:rPr lang="en-US" altLang="en-US" sz="1200" b="1" i="1"/>
              <a:t>bestWord</a:t>
            </a:r>
            <a:r>
              <a:rPr lang="en-US" altLang="en-US" sz="1200" i="1"/>
              <a:t> = </a:t>
            </a:r>
            <a:r>
              <a:rPr lang="en-US" altLang="en-US" sz="1200" b="1" i="1"/>
              <a:t>word</a:t>
            </a:r>
            <a:endParaRPr lang="en-US" altLang="en-US" sz="1200" b="1"/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200" i="1"/>
              <a:t>	     </a:t>
            </a:r>
            <a:r>
              <a:rPr lang="en-US" altLang="en-US" sz="1200"/>
              <a:t>(</a:t>
            </a:r>
            <a:r>
              <a:rPr lang="en-US" altLang="en-US" sz="1200" b="1"/>
              <a:t>s</a:t>
            </a:r>
            <a:r>
              <a:rPr lang="en-US" altLang="en-US" sz="1200"/>
              <a:t>,</a:t>
            </a:r>
            <a:r>
              <a:rPr lang="en-US" altLang="en-US" sz="1200" i="1"/>
              <a:t>i</a:t>
            </a:r>
            <a:r>
              <a:rPr lang="en-US" altLang="en-US" sz="1200"/>
              <a:t>) = NextVertex(</a:t>
            </a:r>
            <a:r>
              <a:rPr lang="en-US" altLang="en-US" sz="1200" b="1"/>
              <a:t>s</a:t>
            </a:r>
            <a:r>
              <a:rPr lang="en-US" altLang="en-US" sz="1200"/>
              <a:t>, </a:t>
            </a:r>
            <a:r>
              <a:rPr lang="en-US" altLang="en-US" sz="1200" b="1" i="1"/>
              <a:t>i</a:t>
            </a:r>
            <a:r>
              <a:rPr lang="en-US" altLang="en-US" sz="1200" i="1"/>
              <a:t>,</a:t>
            </a:r>
            <a:r>
              <a:rPr lang="en-US" altLang="en-US" sz="1200" b="1" i="1">
                <a:latin typeface="Monotype Corsiva" panose="03010101010201010101" pitchFamily="66" charset="0"/>
              </a:rPr>
              <a:t>l</a:t>
            </a:r>
            <a:r>
              <a:rPr lang="en-US" altLang="en-US" sz="1200" i="1"/>
              <a:t>, 4)</a:t>
            </a:r>
            <a:endParaRPr lang="en-US" altLang="en-US" sz="1200"/>
          </a:p>
          <a:p>
            <a:pPr marL="495300" indent="-4953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1200" b="1"/>
              <a:t>return</a:t>
            </a:r>
            <a:r>
              <a:rPr lang="en-US" altLang="en-US" sz="1200" i="1"/>
              <a:t> </a:t>
            </a:r>
            <a:r>
              <a:rPr lang="en-US" altLang="en-US" sz="1200" b="1" i="1"/>
              <a:t>bestWord</a:t>
            </a:r>
          </a:p>
        </p:txBody>
      </p:sp>
      <p:sp>
        <p:nvSpPr>
          <p:cNvPr id="242692" name="Text Box 4">
            <a:extLst>
              <a:ext uri="{FF2B5EF4-FFF2-40B4-BE49-F238E27FC236}">
                <a16:creationId xmlns:a16="http://schemas.microsoft.com/office/drawing/2014/main" xmlns="" id="{A42FF210-51D4-456C-975D-9019AFFC0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962400"/>
            <a:ext cx="205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WRONG!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/>
    </p:bld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Arial Unicode MS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CSE181_Project_template</Template>
  <TotalTime>4856</TotalTime>
  <Words>4745</Words>
  <Application>Microsoft Office PowerPoint</Application>
  <PresentationFormat>On-screen Show (4:3)</PresentationFormat>
  <Paragraphs>1055</Paragraphs>
  <Slides>118</Slides>
  <Notes>3</Notes>
  <HiddenSlides>36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118</vt:i4>
      </vt:variant>
    </vt:vector>
  </HeadingPairs>
  <TitlesOfParts>
    <vt:vector size="135" baseType="lpstr">
      <vt:lpstr>_DEFAULT_ASCII</vt:lpstr>
      <vt:lpstr>Arial Unicode MS</vt:lpstr>
      <vt:lpstr>Geneva</vt:lpstr>
      <vt:lpstr>Arial</vt:lpstr>
      <vt:lpstr>Arial Black</vt:lpstr>
      <vt:lpstr>Courier New</vt:lpstr>
      <vt:lpstr>Garamond</vt:lpstr>
      <vt:lpstr>Lucida Console</vt:lpstr>
      <vt:lpstr>Lucida Sans Unicode</vt:lpstr>
      <vt:lpstr>Monotype Corsiva</vt:lpstr>
      <vt:lpstr>Symbol</vt:lpstr>
      <vt:lpstr>Times</vt:lpstr>
      <vt:lpstr>Times New Roman</vt:lpstr>
      <vt:lpstr>Wingdings</vt:lpstr>
      <vt:lpstr>Edge</vt:lpstr>
      <vt:lpstr>Bitmap Image</vt:lpstr>
      <vt:lpstr>Equation</vt:lpstr>
      <vt:lpstr>Finding Regulatory Motifs in DNA Sequences</vt:lpstr>
      <vt:lpstr>Outline</vt:lpstr>
      <vt:lpstr>Random Sample</vt:lpstr>
      <vt:lpstr>Implanting Motif AAAAAAAGGGGGGG</vt:lpstr>
      <vt:lpstr>Where is the Implanted Motif? </vt:lpstr>
      <vt:lpstr>Implanting Motif AAAAAAGGGGGGG  with Four Mutations</vt:lpstr>
      <vt:lpstr>Where is the Motif??? </vt:lpstr>
      <vt:lpstr>Why Finding (15,4) Motif is Difficult? </vt:lpstr>
      <vt:lpstr>(Old) Challenging Problem</vt:lpstr>
      <vt:lpstr>Combinatorial Gene Regulation</vt:lpstr>
      <vt:lpstr>Regulatory Proteins</vt:lpstr>
      <vt:lpstr>Regulatory (or Control) Regions</vt:lpstr>
      <vt:lpstr>Transcription Factors and Motifs</vt:lpstr>
      <vt:lpstr>Transcription Factor Binding Sites</vt:lpstr>
      <vt:lpstr>Motif as Transcription Factor Binding Sites  </vt:lpstr>
      <vt:lpstr>Motif Logos</vt:lpstr>
      <vt:lpstr>Motif Logos: An Example</vt:lpstr>
      <vt:lpstr>Identifying Regulatory Motifs - Data</vt:lpstr>
      <vt:lpstr>Identifying Motifs: Complications</vt:lpstr>
      <vt:lpstr>A Motif Finding Analogy</vt:lpstr>
      <vt:lpstr>The Gold Bug Problem</vt:lpstr>
      <vt:lpstr>Hints for The Gold Bug Problem </vt:lpstr>
      <vt:lpstr>The Gold Bug Problem: Symbol Counts</vt:lpstr>
      <vt:lpstr>Symbol Frequencies in the Gold Bug Message</vt:lpstr>
      <vt:lpstr>The Gold Bug Message Decoding: First Attempt</vt:lpstr>
      <vt:lpstr>The Gold Bug Problem: l-tuple count</vt:lpstr>
      <vt:lpstr>The Gold Bug Problem: the ;48 clue</vt:lpstr>
      <vt:lpstr>The Gold Bug Message Decoding: Second Attempt</vt:lpstr>
      <vt:lpstr>The Gold Bug Problem: The Solution</vt:lpstr>
      <vt:lpstr>The Solution (cont’d)</vt:lpstr>
      <vt:lpstr>Solving the Gold Bug Problem</vt:lpstr>
      <vt:lpstr>Motif Finding and The Gold Bug Problem: Similarities</vt:lpstr>
      <vt:lpstr>Similarities (cont’d)</vt:lpstr>
      <vt:lpstr>Similarities (cont’d)</vt:lpstr>
      <vt:lpstr>Motif Finding and The Gold Bug Problem: Differences</vt:lpstr>
      <vt:lpstr>The Motif Finding Problem</vt:lpstr>
      <vt:lpstr>The Motif Finding Problem (cont’d)</vt:lpstr>
      <vt:lpstr>The Motif Finding Problem (cont’d)</vt:lpstr>
      <vt:lpstr>The Motif Finding Problem (cont’d)</vt:lpstr>
      <vt:lpstr>The Motif Finding Problem (cont’d)</vt:lpstr>
      <vt:lpstr>Representing Motifs </vt:lpstr>
      <vt:lpstr>Motifs: Profiles and Consensus</vt:lpstr>
      <vt:lpstr>Consensus</vt:lpstr>
      <vt:lpstr>Consensus (cont’d)</vt:lpstr>
      <vt:lpstr>Evaluating Motifs</vt:lpstr>
      <vt:lpstr>Defining Some Terms</vt:lpstr>
      <vt:lpstr>Parameters</vt:lpstr>
      <vt:lpstr>Scoring Motifs</vt:lpstr>
      <vt:lpstr>The Motif Finding Problem</vt:lpstr>
      <vt:lpstr>The Motif Finding Problem: Formulation</vt:lpstr>
      <vt:lpstr>The Motif Finding Problem: Brute Force Solution</vt:lpstr>
      <vt:lpstr>BruteForceMotifSearch</vt:lpstr>
      <vt:lpstr>Running Time of BruteForceMotifSearch</vt:lpstr>
      <vt:lpstr>The Median String Problem</vt:lpstr>
      <vt:lpstr>Hamming Distance</vt:lpstr>
      <vt:lpstr>Total Distance: An Example</vt:lpstr>
      <vt:lpstr>Total Distance: Definition</vt:lpstr>
      <vt:lpstr>Total Distance: Example</vt:lpstr>
      <vt:lpstr>The Median String Problem: Formulation</vt:lpstr>
      <vt:lpstr>Median String Search Algorithm</vt:lpstr>
      <vt:lpstr>Motif Finding Problem == Median String Problem</vt:lpstr>
      <vt:lpstr>We are looking for the same thing</vt:lpstr>
      <vt:lpstr>Motif Finding Problem vs. Median String Problem</vt:lpstr>
      <vt:lpstr>Motif Finding: Improving the Running Time</vt:lpstr>
      <vt:lpstr>Structuring the Search</vt:lpstr>
      <vt:lpstr>Median String: Improving the Running Time</vt:lpstr>
      <vt:lpstr>Structuring the Search</vt:lpstr>
      <vt:lpstr>Alternative Representation of the Search Space</vt:lpstr>
      <vt:lpstr>Linked List</vt:lpstr>
      <vt:lpstr>Linked List (cont’d)</vt:lpstr>
      <vt:lpstr>Search Tree (for the Median String Problem)</vt:lpstr>
      <vt:lpstr>Analyzing the Search Tree</vt:lpstr>
      <vt:lpstr>Moving through the Search Tree</vt:lpstr>
      <vt:lpstr>Visit the Next Leaf</vt:lpstr>
      <vt:lpstr>NextLeaf (cont’d)</vt:lpstr>
      <vt:lpstr>NextLeaf: Example</vt:lpstr>
      <vt:lpstr>NextLeaf: Example (cont’d)</vt:lpstr>
      <vt:lpstr>Visit All Leaves</vt:lpstr>
      <vt:lpstr>Visit All Leaves: Example</vt:lpstr>
      <vt:lpstr>Depth First Search</vt:lpstr>
      <vt:lpstr>Visit the Next Vertex</vt:lpstr>
      <vt:lpstr>Example</vt:lpstr>
      <vt:lpstr>Example</vt:lpstr>
      <vt:lpstr>Bypass Move</vt:lpstr>
      <vt:lpstr>Bypass Move: Example</vt:lpstr>
      <vt:lpstr>Example</vt:lpstr>
      <vt:lpstr>Revisiting Brute Force Search </vt:lpstr>
      <vt:lpstr>Revisiting BruteForceMotifSearch</vt:lpstr>
      <vt:lpstr>Can We Do Better in Motif Search?</vt:lpstr>
      <vt:lpstr>Branch-and-Bound Algorithm for Motif Search</vt:lpstr>
      <vt:lpstr>Pseudocode for Branch-and-Bound Motif Search</vt:lpstr>
      <vt:lpstr>Median String Search Improvements</vt:lpstr>
      <vt:lpstr>Branch-and-Bound Applied to Median String Search</vt:lpstr>
      <vt:lpstr>Bounded Median String Search</vt:lpstr>
      <vt:lpstr> Improving the Bound</vt:lpstr>
      <vt:lpstr>Improving the Bound (cont’d)</vt:lpstr>
      <vt:lpstr>A Better Bound</vt:lpstr>
      <vt:lpstr>A Better Bound (cont’d)</vt:lpstr>
      <vt:lpstr>Better Bounded Median String Search</vt:lpstr>
      <vt:lpstr>Better Bounded Median String Search</vt:lpstr>
      <vt:lpstr>More on the Motif Finding Problem</vt:lpstr>
      <vt:lpstr>CONSENSUS: Greedy Motif Search</vt:lpstr>
      <vt:lpstr>Some Motif Finding Programs</vt:lpstr>
      <vt:lpstr>Planted Motif Challenge</vt:lpstr>
      <vt:lpstr>How to proceed?</vt:lpstr>
      <vt:lpstr>How to search a motif space?</vt:lpstr>
      <vt:lpstr>Search small neighborhoods</vt:lpstr>
      <vt:lpstr>Exhaustive local search</vt:lpstr>
      <vt:lpstr>Best Neighbor (of PatternBranching)</vt:lpstr>
      <vt:lpstr>Scoring</vt:lpstr>
      <vt:lpstr>PatternBranching Algorithm</vt:lpstr>
      <vt:lpstr>PatternBranching Performance</vt:lpstr>
      <vt:lpstr>PMS (Planted Motif Search)</vt:lpstr>
      <vt:lpstr>All patterns at Hamming distance d = 1  </vt:lpstr>
      <vt:lpstr>Sort the lists</vt:lpstr>
      <vt:lpstr>Eliminate duplicates</vt:lpstr>
      <vt:lpstr>Find motif common to all lists</vt:lpstr>
      <vt:lpstr>PMS Running Time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Regulatory Motifs in DNA Sequences</dc:title>
  <dc:creator>Stephen</dc:creator>
  <cp:lastModifiedBy>Microsoft account</cp:lastModifiedBy>
  <cp:revision>376</cp:revision>
  <dcterms:created xsi:type="dcterms:W3CDTF">2004-04-19T21:13:24Z</dcterms:created>
  <dcterms:modified xsi:type="dcterms:W3CDTF">2026-03-13T21:57:46Z</dcterms:modified>
</cp:coreProperties>
</file>