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p:sldMasterIdLst>
    <p:sldMasterId id="2147483648" r:id="rId1"/>
    <p:sldMasterId id="2147483649"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5" r:id="rId31"/>
    <p:sldId id="316"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7" r:id="rId63"/>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5pPr>
    <a:lvl6pPr marL="2286000" algn="l" defTabSz="914400" rtl="0" eaLnBrk="1" latinLnBrk="0" hangingPunct="1">
      <a:defRPr sz="2000" b="1" kern="1200">
        <a:solidFill>
          <a:srgbClr val="000000"/>
        </a:solidFill>
        <a:latin typeface="Arial" panose="020B0604020202020204" pitchFamily="34" charset="0"/>
        <a:ea typeface="+mn-ea"/>
        <a:cs typeface="+mn-cs"/>
      </a:defRPr>
    </a:lvl6pPr>
    <a:lvl7pPr marL="2743200" algn="l" defTabSz="914400" rtl="0" eaLnBrk="1" latinLnBrk="0" hangingPunct="1">
      <a:defRPr sz="2000" b="1" kern="1200">
        <a:solidFill>
          <a:srgbClr val="000000"/>
        </a:solidFill>
        <a:latin typeface="Arial" panose="020B0604020202020204" pitchFamily="34" charset="0"/>
        <a:ea typeface="+mn-ea"/>
        <a:cs typeface="+mn-cs"/>
      </a:defRPr>
    </a:lvl7pPr>
    <a:lvl8pPr marL="3200400" algn="l" defTabSz="914400" rtl="0" eaLnBrk="1" latinLnBrk="0" hangingPunct="1">
      <a:defRPr sz="2000" b="1" kern="1200">
        <a:solidFill>
          <a:srgbClr val="000000"/>
        </a:solidFill>
        <a:latin typeface="Arial" panose="020B0604020202020204" pitchFamily="34" charset="0"/>
        <a:ea typeface="+mn-ea"/>
        <a:cs typeface="+mn-cs"/>
      </a:defRPr>
    </a:lvl8pPr>
    <a:lvl9pPr marL="3657600" algn="l" defTabSz="914400" rtl="0" eaLnBrk="1" latinLnBrk="0" hangingPunct="1">
      <a:defRPr sz="2000" b="1"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6" autoAdjust="0"/>
    <p:restoredTop sz="86451" autoAdjust="0"/>
  </p:normalViewPr>
  <p:slideViewPr>
    <p:cSldViewPr>
      <p:cViewPr varScale="1">
        <p:scale>
          <a:sx n="68" d="100"/>
          <a:sy n="68" d="100"/>
        </p:scale>
        <p:origin x="641" y="55"/>
      </p:cViewPr>
      <p:guideLst>
        <p:guide orient="horz" pos="2160"/>
        <p:guide pos="2880"/>
      </p:guideLst>
    </p:cSldViewPr>
  </p:slideViewPr>
  <p:outlineViewPr>
    <p:cViewPr>
      <p:scale>
        <a:sx n="33" d="100"/>
        <a:sy n="33" d="100"/>
      </p:scale>
      <p:origin x="0" y="-185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723499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673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438150"/>
            <a:ext cx="2101850" cy="6419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9888" y="438150"/>
            <a:ext cx="6154737" cy="6419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91751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80344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8173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7756457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08188" y="3994150"/>
            <a:ext cx="3165475" cy="286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26063" y="3994150"/>
            <a:ext cx="3167062" cy="286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0545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2291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60468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1656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194289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9106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80411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57672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0200" y="1428750"/>
            <a:ext cx="1949450" cy="5429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7088" y="1428750"/>
            <a:ext cx="5700712" cy="5429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17363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466716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4188" y="1631950"/>
            <a:ext cx="4003675" cy="522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263" y="1631950"/>
            <a:ext cx="4005262" cy="522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8437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8902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25067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2064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755279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28005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xmlns="" id="{2342D84B-6455-4539-991B-38EDB1269CAC}"/>
              </a:ext>
            </a:extLst>
          </p:cNvPr>
          <p:cNvSpPr>
            <a:spLocks noGrp="1" noChangeArrowheads="1"/>
          </p:cNvSpPr>
          <p:nvPr>
            <p:ph type="title"/>
          </p:nvPr>
        </p:nvSpPr>
        <p:spPr bwMode="auto">
          <a:xfrm>
            <a:off x="369888" y="438150"/>
            <a:ext cx="8408987"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Text</a:t>
            </a:r>
          </a:p>
        </p:txBody>
      </p:sp>
      <p:sp>
        <p:nvSpPr>
          <p:cNvPr id="1027" name="Rectangle 2">
            <a:extLst>
              <a:ext uri="{FF2B5EF4-FFF2-40B4-BE49-F238E27FC236}">
                <a16:creationId xmlns:a16="http://schemas.microsoft.com/office/drawing/2014/main" xmlns="" id="{D72FBD88-A490-4A85-A03F-4D5DF0BE585D}"/>
              </a:ext>
            </a:extLst>
          </p:cNvPr>
          <p:cNvSpPr>
            <a:spLocks noGrp="1" noChangeArrowheads="1"/>
          </p:cNvSpPr>
          <p:nvPr>
            <p:ph type="body" idx="1"/>
          </p:nvPr>
        </p:nvSpPr>
        <p:spPr bwMode="auto">
          <a:xfrm>
            <a:off x="484188" y="1631950"/>
            <a:ext cx="8161337" cy="522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 Box 3">
            <a:extLst>
              <a:ext uri="{FF2B5EF4-FFF2-40B4-BE49-F238E27FC236}">
                <a16:creationId xmlns:a16="http://schemas.microsoft.com/office/drawing/2014/main" xmlns="" id="{BBF17345-4FF8-4902-9E4C-ADA887E1B8DC}"/>
              </a:ext>
            </a:extLst>
          </p:cNvPr>
          <p:cNvSpPr txBox="1">
            <a:spLocks noChangeArrowheads="1"/>
          </p:cNvSpPr>
          <p:nvPr/>
        </p:nvSpPr>
        <p:spPr bwMode="auto">
          <a:xfrm>
            <a:off x="484188" y="6288088"/>
            <a:ext cx="2065337" cy="165100"/>
          </a:xfrm>
          <a:prstGeom prst="rect">
            <a:avLst/>
          </a:prstGeom>
          <a:noFill/>
          <a:ln>
            <a:noFill/>
          </a:ln>
          <a:effectLst/>
        </p:spPr>
        <p:txBody>
          <a:bodyPr lIns="0" tIns="0" rIns="0" bIns="0">
            <a:spAutoFit/>
          </a:bodyPr>
          <a:lstStyle>
            <a:lvl1pPr algn="l">
              <a:tabLst>
                <a:tab pos="0" algn="l"/>
                <a:tab pos="914400" algn="l"/>
                <a:tab pos="1828800" algn="l"/>
              </a:tabLst>
              <a:defRPr sz="1200">
                <a:solidFill>
                  <a:schemeClr val="tx1"/>
                </a:solidFill>
                <a:latin typeface="Arial" panose="020B0604020202020204" pitchFamily="34" charset="0"/>
              </a:defRPr>
            </a:lvl1pPr>
            <a:lvl2pPr algn="l">
              <a:tabLst>
                <a:tab pos="0" algn="l"/>
                <a:tab pos="914400" algn="l"/>
                <a:tab pos="1828800" algn="l"/>
              </a:tabLst>
              <a:defRPr sz="1200">
                <a:solidFill>
                  <a:schemeClr val="tx1"/>
                </a:solidFill>
                <a:latin typeface="Arial" panose="020B0604020202020204" pitchFamily="34" charset="0"/>
              </a:defRPr>
            </a:lvl2pPr>
            <a:lvl3pPr algn="l">
              <a:tabLst>
                <a:tab pos="0" algn="l"/>
                <a:tab pos="914400" algn="l"/>
                <a:tab pos="1828800" algn="l"/>
              </a:tabLst>
              <a:defRPr sz="1200">
                <a:solidFill>
                  <a:schemeClr val="tx1"/>
                </a:solidFill>
                <a:latin typeface="Arial" panose="020B0604020202020204" pitchFamily="34" charset="0"/>
              </a:defRPr>
            </a:lvl3pPr>
            <a:lvl4pPr algn="l">
              <a:tabLst>
                <a:tab pos="0" algn="l"/>
                <a:tab pos="914400" algn="l"/>
                <a:tab pos="1828800" algn="l"/>
              </a:tabLst>
              <a:defRPr sz="1200">
                <a:solidFill>
                  <a:schemeClr val="tx1"/>
                </a:solidFill>
                <a:latin typeface="Arial" panose="020B0604020202020204" pitchFamily="34" charset="0"/>
              </a:defRPr>
            </a:lvl4pPr>
            <a:lvl5pPr algn="l">
              <a:tabLst>
                <a:tab pos="0" algn="l"/>
                <a:tab pos="914400" algn="l"/>
                <a:tab pos="18288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9pPr>
          </a:lstStyle>
          <a:p>
            <a:pPr eaLnBrk="1" hangingPunct="1">
              <a:lnSpc>
                <a:spcPts val="1400"/>
              </a:lnSpc>
              <a:defRPr/>
            </a:pPr>
            <a:r>
              <a:rPr lang="en-US" altLang="en-US" b="0">
                <a:latin typeface="Garamond" panose="02020404030301010803" pitchFamily="18" charset="0"/>
              </a:rPr>
              <a:t> </a:t>
            </a:r>
          </a:p>
        </p:txBody>
      </p:sp>
      <p:sp>
        <p:nvSpPr>
          <p:cNvPr id="1029" name="Text Box 4">
            <a:extLst>
              <a:ext uri="{FF2B5EF4-FFF2-40B4-BE49-F238E27FC236}">
                <a16:creationId xmlns:a16="http://schemas.microsoft.com/office/drawing/2014/main" xmlns="" id="{D5876318-BE5F-4B63-BEC2-FB9D136455B7}"/>
              </a:ext>
            </a:extLst>
          </p:cNvPr>
          <p:cNvSpPr txBox="1">
            <a:spLocks noChangeArrowheads="1"/>
          </p:cNvSpPr>
          <p:nvPr/>
        </p:nvSpPr>
        <p:spPr bwMode="auto">
          <a:xfrm>
            <a:off x="3151188" y="6292850"/>
            <a:ext cx="2827337" cy="165100"/>
          </a:xfrm>
          <a:prstGeom prst="rect">
            <a:avLst/>
          </a:prstGeom>
          <a:noFill/>
          <a:ln>
            <a:noFill/>
          </a:ln>
          <a:effectLst/>
        </p:spPr>
        <p:txBody>
          <a:bodyPr lIns="0" tIns="0" rIns="0" bIns="0">
            <a:spAutoFit/>
          </a:bodyPr>
          <a:lstStyle>
            <a:lvl1pPr algn="ctr">
              <a:defRPr sz="2000" b="1">
                <a:solidFill>
                  <a:srgbClr val="000000"/>
                </a:solidFill>
                <a:latin typeface="Arial" panose="020B0604020202020204" pitchFamily="34" charset="0"/>
              </a:defRPr>
            </a:lvl1pPr>
            <a:lvl2pPr marL="742950" indent="-285750" algn="ctr">
              <a:defRPr sz="2000" b="1">
                <a:solidFill>
                  <a:srgbClr val="000000"/>
                </a:solidFill>
                <a:latin typeface="Arial" panose="020B0604020202020204" pitchFamily="34" charset="0"/>
              </a:defRPr>
            </a:lvl2pPr>
            <a:lvl3pPr marL="1143000" indent="-228600" algn="ctr">
              <a:defRPr sz="2000" b="1">
                <a:solidFill>
                  <a:srgbClr val="000000"/>
                </a:solidFill>
                <a:latin typeface="Arial" panose="020B0604020202020204" pitchFamily="34" charset="0"/>
              </a:defRPr>
            </a:lvl3pPr>
            <a:lvl4pPr marL="1600200" indent="-228600" algn="ctr">
              <a:defRPr sz="2000" b="1">
                <a:solidFill>
                  <a:srgbClr val="000000"/>
                </a:solidFill>
                <a:latin typeface="Arial" panose="020B0604020202020204" pitchFamily="34" charset="0"/>
              </a:defRPr>
            </a:lvl4pPr>
            <a:lvl5pPr marL="2057400" indent="-228600" algn="ctr">
              <a:defRPr sz="20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20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20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20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2000" b="1">
                <a:solidFill>
                  <a:srgbClr val="000000"/>
                </a:solidFill>
                <a:latin typeface="Arial" panose="020B0604020202020204" pitchFamily="34" charset="0"/>
              </a:defRPr>
            </a:lvl9pPr>
          </a:lstStyle>
          <a:p>
            <a:pPr algn="l" eaLnBrk="1" hangingPunct="1">
              <a:defRPr/>
            </a:pPr>
            <a:endParaRPr lang="en-US" altLang="en-US" sz="1200" b="0">
              <a:solidFill>
                <a:schemeClr val="tx1"/>
              </a:solidFill>
            </a:endParaRPr>
          </a:p>
        </p:txBody>
      </p:sp>
      <p:sp>
        <p:nvSpPr>
          <p:cNvPr id="1030" name="Freeform 5">
            <a:extLst>
              <a:ext uri="{FF2B5EF4-FFF2-40B4-BE49-F238E27FC236}">
                <a16:creationId xmlns:a16="http://schemas.microsoft.com/office/drawing/2014/main" xmlns="" id="{1E56D609-B798-490C-BE02-A7D908309F3D}"/>
              </a:ext>
            </a:extLst>
          </p:cNvPr>
          <p:cNvSpPr>
            <a:spLocks/>
          </p:cNvSpPr>
          <p:nvPr/>
        </p:nvSpPr>
        <p:spPr bwMode="auto">
          <a:xfrm>
            <a:off x="457200" y="533400"/>
            <a:ext cx="8229600" cy="609600"/>
          </a:xfrm>
          <a:custGeom>
            <a:avLst/>
            <a:gdLst>
              <a:gd name="T0" fmla="*/ 0 w 10000"/>
              <a:gd name="T1" fmla="*/ 2147483646 h 10000"/>
              <a:gd name="T2" fmla="*/ 0 w 10000"/>
              <a:gd name="T3" fmla="*/ 2147483646 h 10000"/>
              <a:gd name="T4" fmla="*/ 2147483646 w 10000"/>
              <a:gd name="T5" fmla="*/ 2147483646 h 10000"/>
              <a:gd name="T6" fmla="*/ 0 60000 65536"/>
              <a:gd name="T7" fmla="*/ 0 60000 65536"/>
              <a:gd name="T8" fmla="*/ 0 60000 65536"/>
            </a:gdLst>
            <a:ahLst/>
            <a:cxnLst>
              <a:cxn ang="T6">
                <a:pos x="T0" y="T1"/>
              </a:cxn>
              <a:cxn ang="T7">
                <a:pos x="T2" y="T3"/>
              </a:cxn>
              <a:cxn ang="T8">
                <a:pos x="T4" y="T5"/>
              </a:cxn>
            </a:cxnLst>
            <a:rect l="0" t="0" r="r" b="b"/>
            <a:pathLst>
              <a:path w="10000" h="10000">
                <a:moveTo>
                  <a:pt x="0" y="10000"/>
                </a:moveTo>
                <a:lnTo>
                  <a:pt x="0" y="0"/>
                </a:lnTo>
                <a:lnTo>
                  <a:pt x="10000" y="0"/>
                </a:lnTo>
              </a:path>
            </a:pathLst>
          </a:custGeom>
          <a:noFill/>
          <a:ln w="25400">
            <a:solidFill>
              <a:srgbClr val="CC99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1" name="Line 6">
            <a:extLst>
              <a:ext uri="{FF2B5EF4-FFF2-40B4-BE49-F238E27FC236}">
                <a16:creationId xmlns:a16="http://schemas.microsoft.com/office/drawing/2014/main" xmlns="" id="{A82F7C7B-B481-4DAD-859E-F4206CC8788B}"/>
              </a:ext>
            </a:extLst>
          </p:cNvPr>
          <p:cNvSpPr>
            <a:spLocks noChangeShapeType="1"/>
          </p:cNvSpPr>
          <p:nvPr/>
        </p:nvSpPr>
        <p:spPr bwMode="auto">
          <a:xfrm>
            <a:off x="457200" y="6165850"/>
            <a:ext cx="8229600" cy="12700"/>
          </a:xfrm>
          <a:prstGeom prst="line">
            <a:avLst/>
          </a:prstGeom>
          <a:noFill/>
          <a:ln w="254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Text Box 7">
            <a:extLst>
              <a:ext uri="{FF2B5EF4-FFF2-40B4-BE49-F238E27FC236}">
                <a16:creationId xmlns:a16="http://schemas.microsoft.com/office/drawing/2014/main" xmlns="" id="{4274ACFF-7396-4ECF-A6FF-FE87C0793D70}"/>
              </a:ext>
            </a:extLst>
          </p:cNvPr>
          <p:cNvSpPr txBox="1">
            <a:spLocks noChangeArrowheads="1"/>
          </p:cNvSpPr>
          <p:nvPr/>
        </p:nvSpPr>
        <p:spPr bwMode="auto">
          <a:xfrm>
            <a:off x="560388" y="44450"/>
            <a:ext cx="4960937" cy="266700"/>
          </a:xfrm>
          <a:prstGeom prst="rect">
            <a:avLst/>
          </a:prstGeom>
          <a:noFill/>
          <a:ln>
            <a:noFill/>
          </a:ln>
          <a:effectLst/>
        </p:spPr>
        <p:txBody>
          <a:bodyPr lIns="0" tIns="0" rIns="0" bIns="0">
            <a:spAutoFit/>
          </a:bodyPr>
          <a:lstStyle>
            <a:lvl1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1pPr>
            <a:lvl2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2pPr>
            <a:lvl3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3pPr>
            <a:lvl4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4pPr>
            <a:lvl5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9pPr>
          </a:lstStyle>
          <a:p>
            <a:pPr eaLnBrk="1" hangingPunct="1">
              <a:lnSpc>
                <a:spcPts val="2200"/>
              </a:lnSpc>
              <a:defRPr/>
            </a:pPr>
            <a:r>
              <a:rPr lang="en-US" altLang="en-US" sz="1800" b="0"/>
              <a:t>An Introduction to Bioinformatics Algorithms</a:t>
            </a:r>
          </a:p>
        </p:txBody>
      </p:sp>
      <p:sp>
        <p:nvSpPr>
          <p:cNvPr id="1032" name="Text Box 8">
            <a:extLst>
              <a:ext uri="{FF2B5EF4-FFF2-40B4-BE49-F238E27FC236}">
                <a16:creationId xmlns:a16="http://schemas.microsoft.com/office/drawing/2014/main" xmlns="" id="{927D85A5-0FD3-456D-817A-FD55E3640C7C}"/>
              </a:ext>
            </a:extLst>
          </p:cNvPr>
          <p:cNvSpPr txBox="1">
            <a:spLocks noChangeArrowheads="1"/>
          </p:cNvSpPr>
          <p:nvPr/>
        </p:nvSpPr>
        <p:spPr bwMode="auto">
          <a:xfrm>
            <a:off x="6122988" y="44450"/>
            <a:ext cx="2598737" cy="266700"/>
          </a:xfrm>
          <a:prstGeom prst="rect">
            <a:avLst/>
          </a:prstGeom>
          <a:noFill/>
          <a:ln>
            <a:noFill/>
          </a:ln>
          <a:effectLst/>
        </p:spPr>
        <p:txBody>
          <a:bodyPr lIns="0" tIns="0" rIns="0" bIns="0">
            <a:spAutoFit/>
          </a:bodyPr>
          <a:lstStyle>
            <a:lvl1pPr algn="l">
              <a:tabLst>
                <a:tab pos="0" algn="l"/>
                <a:tab pos="914400" algn="l"/>
                <a:tab pos="1828800" algn="l"/>
              </a:tabLst>
              <a:defRPr sz="1200">
                <a:solidFill>
                  <a:schemeClr val="tx1"/>
                </a:solidFill>
                <a:latin typeface="Arial" panose="020B0604020202020204" pitchFamily="34" charset="0"/>
              </a:defRPr>
            </a:lvl1pPr>
            <a:lvl2pPr algn="l">
              <a:tabLst>
                <a:tab pos="0" algn="l"/>
                <a:tab pos="914400" algn="l"/>
                <a:tab pos="1828800" algn="l"/>
              </a:tabLst>
              <a:defRPr sz="1200">
                <a:solidFill>
                  <a:schemeClr val="tx1"/>
                </a:solidFill>
                <a:latin typeface="Arial" panose="020B0604020202020204" pitchFamily="34" charset="0"/>
              </a:defRPr>
            </a:lvl2pPr>
            <a:lvl3pPr algn="l">
              <a:tabLst>
                <a:tab pos="0" algn="l"/>
                <a:tab pos="914400" algn="l"/>
                <a:tab pos="1828800" algn="l"/>
              </a:tabLst>
              <a:defRPr sz="1200">
                <a:solidFill>
                  <a:schemeClr val="tx1"/>
                </a:solidFill>
                <a:latin typeface="Arial" panose="020B0604020202020204" pitchFamily="34" charset="0"/>
              </a:defRPr>
            </a:lvl3pPr>
            <a:lvl4pPr algn="l">
              <a:tabLst>
                <a:tab pos="0" algn="l"/>
                <a:tab pos="914400" algn="l"/>
                <a:tab pos="1828800" algn="l"/>
              </a:tabLst>
              <a:defRPr sz="1200">
                <a:solidFill>
                  <a:schemeClr val="tx1"/>
                </a:solidFill>
                <a:latin typeface="Arial" panose="020B0604020202020204" pitchFamily="34" charset="0"/>
              </a:defRPr>
            </a:lvl4pPr>
            <a:lvl5pPr algn="l">
              <a:tabLst>
                <a:tab pos="0" algn="l"/>
                <a:tab pos="914400" algn="l"/>
                <a:tab pos="18288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9pPr>
          </a:lstStyle>
          <a:p>
            <a:pPr eaLnBrk="1" hangingPunct="1">
              <a:lnSpc>
                <a:spcPts val="2200"/>
              </a:lnSpc>
              <a:defRPr/>
            </a:pPr>
            <a:r>
              <a:rPr lang="en-US" altLang="en-US" sz="1800" b="0"/>
              <a:t>www.bioalgorithms.info</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marL="25400" algn="l" rtl="0" eaLnBrk="0" fontAlgn="base" hangingPunct="0">
        <a:lnSpc>
          <a:spcPts val="5000"/>
        </a:lnSpc>
        <a:spcBef>
          <a:spcPct val="0"/>
        </a:spcBef>
        <a:spcAft>
          <a:spcPts val="200"/>
        </a:spcAft>
        <a:defRPr sz="4200" kern="1200">
          <a:solidFill>
            <a:srgbClr val="006633"/>
          </a:solidFill>
          <a:latin typeface="+mj-lt"/>
          <a:ea typeface="+mj-ea"/>
          <a:cs typeface="+mj-cs"/>
        </a:defRPr>
      </a:lvl1pPr>
      <a:lvl2pPr marL="25400" algn="l" rtl="0" eaLnBrk="0" fontAlgn="base" hangingPunct="0">
        <a:lnSpc>
          <a:spcPts val="5000"/>
        </a:lnSpc>
        <a:spcBef>
          <a:spcPct val="0"/>
        </a:spcBef>
        <a:spcAft>
          <a:spcPts val="200"/>
        </a:spcAft>
        <a:defRPr sz="4200">
          <a:solidFill>
            <a:srgbClr val="006633"/>
          </a:solidFill>
          <a:latin typeface="Helvetica" panose="020B0604020202020204" pitchFamily="34" charset="0"/>
        </a:defRPr>
      </a:lvl2pPr>
      <a:lvl3pPr marL="25400" algn="l" rtl="0" eaLnBrk="0" fontAlgn="base" hangingPunct="0">
        <a:lnSpc>
          <a:spcPts val="5000"/>
        </a:lnSpc>
        <a:spcBef>
          <a:spcPct val="0"/>
        </a:spcBef>
        <a:spcAft>
          <a:spcPts val="200"/>
        </a:spcAft>
        <a:defRPr sz="4200">
          <a:solidFill>
            <a:srgbClr val="006633"/>
          </a:solidFill>
          <a:latin typeface="Helvetica" panose="020B0604020202020204" pitchFamily="34" charset="0"/>
        </a:defRPr>
      </a:lvl3pPr>
      <a:lvl4pPr marL="25400" algn="l" rtl="0" eaLnBrk="0" fontAlgn="base" hangingPunct="0">
        <a:lnSpc>
          <a:spcPts val="5000"/>
        </a:lnSpc>
        <a:spcBef>
          <a:spcPct val="0"/>
        </a:spcBef>
        <a:spcAft>
          <a:spcPts val="200"/>
        </a:spcAft>
        <a:defRPr sz="4200">
          <a:solidFill>
            <a:srgbClr val="006633"/>
          </a:solidFill>
          <a:latin typeface="Helvetica" panose="020B0604020202020204" pitchFamily="34" charset="0"/>
        </a:defRPr>
      </a:lvl4pPr>
      <a:lvl5pPr marL="25400" algn="l" rtl="0" eaLnBrk="0" fontAlgn="base" hangingPunct="0">
        <a:lnSpc>
          <a:spcPts val="5000"/>
        </a:lnSpc>
        <a:spcBef>
          <a:spcPct val="0"/>
        </a:spcBef>
        <a:spcAft>
          <a:spcPts val="200"/>
        </a:spcAft>
        <a:defRPr sz="4200">
          <a:solidFill>
            <a:srgbClr val="006633"/>
          </a:solidFill>
          <a:latin typeface="Helvetica" panose="020B0604020202020204" pitchFamily="34" charset="0"/>
        </a:defRPr>
      </a:lvl5pPr>
      <a:lvl6pPr marL="482600" algn="l" rtl="0" fontAlgn="base">
        <a:lnSpc>
          <a:spcPts val="5000"/>
        </a:lnSpc>
        <a:spcBef>
          <a:spcPct val="0"/>
        </a:spcBef>
        <a:spcAft>
          <a:spcPts val="200"/>
        </a:spcAft>
        <a:defRPr sz="4200">
          <a:solidFill>
            <a:srgbClr val="006633"/>
          </a:solidFill>
          <a:latin typeface="Helvetica" panose="020B0604020202020204" pitchFamily="34" charset="0"/>
        </a:defRPr>
      </a:lvl6pPr>
      <a:lvl7pPr marL="939800" algn="l" rtl="0" fontAlgn="base">
        <a:lnSpc>
          <a:spcPts val="5000"/>
        </a:lnSpc>
        <a:spcBef>
          <a:spcPct val="0"/>
        </a:spcBef>
        <a:spcAft>
          <a:spcPts val="200"/>
        </a:spcAft>
        <a:defRPr sz="4200">
          <a:solidFill>
            <a:srgbClr val="006633"/>
          </a:solidFill>
          <a:latin typeface="Helvetica" panose="020B0604020202020204" pitchFamily="34" charset="0"/>
        </a:defRPr>
      </a:lvl7pPr>
      <a:lvl8pPr marL="1397000" algn="l" rtl="0" fontAlgn="base">
        <a:lnSpc>
          <a:spcPts val="5000"/>
        </a:lnSpc>
        <a:spcBef>
          <a:spcPct val="0"/>
        </a:spcBef>
        <a:spcAft>
          <a:spcPts val="200"/>
        </a:spcAft>
        <a:defRPr sz="4200">
          <a:solidFill>
            <a:srgbClr val="006633"/>
          </a:solidFill>
          <a:latin typeface="Helvetica" panose="020B0604020202020204" pitchFamily="34" charset="0"/>
        </a:defRPr>
      </a:lvl8pPr>
      <a:lvl9pPr marL="1854200" algn="l" rtl="0" fontAlgn="base">
        <a:lnSpc>
          <a:spcPts val="5000"/>
        </a:lnSpc>
        <a:spcBef>
          <a:spcPct val="0"/>
        </a:spcBef>
        <a:spcAft>
          <a:spcPts val="200"/>
        </a:spcAft>
        <a:defRPr sz="4200">
          <a:solidFill>
            <a:srgbClr val="006633"/>
          </a:solidFill>
          <a:latin typeface="Helvetica" panose="020B0604020202020204" pitchFamily="34" charset="0"/>
        </a:defRPr>
      </a:lvl9pPr>
    </p:titleStyle>
    <p:bodyStyle>
      <a:lvl1pPr marL="496888" indent="-471488" algn="l" rtl="0" eaLnBrk="0" fontAlgn="base" hangingPunct="0">
        <a:lnSpc>
          <a:spcPts val="3600"/>
        </a:lnSpc>
        <a:spcBef>
          <a:spcPct val="0"/>
        </a:spcBef>
        <a:spcAft>
          <a:spcPts val="700"/>
        </a:spcAft>
        <a:buClr>
          <a:srgbClr val="CC9900"/>
        </a:buClr>
        <a:buSzPct val="64000"/>
        <a:buFont typeface="Arial" panose="020B0604020202020204" pitchFamily="34" charset="0"/>
        <a:buChar char="•"/>
        <a:defRPr sz="3000" kern="1200">
          <a:solidFill>
            <a:schemeClr val="tx1"/>
          </a:solidFill>
          <a:latin typeface="+mn-lt"/>
          <a:ea typeface="+mn-ea"/>
          <a:cs typeface="+mn-cs"/>
        </a:defRPr>
      </a:lvl1pPr>
      <a:lvl2pPr marL="995363" indent="-473075" algn="l" rtl="0" eaLnBrk="0" fontAlgn="base" hangingPunct="0">
        <a:lnSpc>
          <a:spcPts val="3100"/>
        </a:lnSpc>
        <a:spcBef>
          <a:spcPct val="0"/>
        </a:spcBef>
        <a:spcAft>
          <a:spcPts val="600"/>
        </a:spcAft>
        <a:buClr>
          <a:srgbClr val="3B812F"/>
        </a:buClr>
        <a:buSzPct val="60000"/>
        <a:buFont typeface="Arial" panose="020B0604020202020204" pitchFamily="34" charset="0"/>
        <a:buChar char="•"/>
        <a:defRPr sz="2600" kern="1200">
          <a:solidFill>
            <a:schemeClr val="tx1"/>
          </a:solidFill>
          <a:latin typeface="+mn-lt"/>
          <a:ea typeface="+mn-ea"/>
          <a:cs typeface="+mn-cs"/>
        </a:defRPr>
      </a:lvl2pPr>
      <a:lvl3pPr marL="1524000" indent="-503238" algn="l" rtl="0" eaLnBrk="0" fontAlgn="base" hangingPunct="0">
        <a:lnSpc>
          <a:spcPts val="2600"/>
        </a:lnSpc>
        <a:spcBef>
          <a:spcPct val="0"/>
        </a:spcBef>
        <a:spcAft>
          <a:spcPts val="600"/>
        </a:spcAft>
        <a:buClr>
          <a:srgbClr val="CC9900"/>
        </a:buClr>
        <a:buSzPct val="64000"/>
        <a:buFont typeface="Arial" panose="020B0604020202020204" pitchFamily="34" charset="0"/>
        <a:buChar char="•"/>
        <a:defRPr sz="2200" kern="1200">
          <a:solidFill>
            <a:schemeClr val="tx1"/>
          </a:solidFill>
          <a:latin typeface="+mn-lt"/>
          <a:ea typeface="+mn-ea"/>
          <a:cs typeface="+mn-cs"/>
        </a:defRPr>
      </a:lvl3pPr>
      <a:lvl4pPr marL="2017713" indent="-468313" algn="l" rtl="0" eaLnBrk="0" fontAlgn="base" hangingPunct="0">
        <a:lnSpc>
          <a:spcPts val="2400"/>
        </a:lnSpc>
        <a:spcBef>
          <a:spcPct val="0"/>
        </a:spcBef>
        <a:spcAft>
          <a:spcPts val="500"/>
        </a:spcAft>
        <a:buClr>
          <a:srgbClr val="3B812F"/>
        </a:buClr>
        <a:buSzPct val="69000"/>
        <a:buFont typeface="Arial" panose="020B0604020202020204" pitchFamily="34" charset="0"/>
        <a:buChar char="•"/>
        <a:defRPr sz="2000" kern="1200">
          <a:solidFill>
            <a:schemeClr val="tx1"/>
          </a:solidFill>
          <a:latin typeface="+mn-lt"/>
          <a:ea typeface="+mn-ea"/>
          <a:cs typeface="+mn-cs"/>
        </a:defRPr>
      </a:lvl4pPr>
      <a:lvl5pPr marL="2532063" indent="-488950" algn="l" rtl="0" eaLnBrk="0" fontAlgn="base" hangingPunct="0">
        <a:lnSpc>
          <a:spcPts val="2400"/>
        </a:lnSpc>
        <a:spcBef>
          <a:spcPct val="0"/>
        </a:spcBef>
        <a:spcAft>
          <a:spcPts val="100"/>
        </a:spcAft>
        <a:buClr>
          <a:srgbClr val="CC9900"/>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xmlns="" id="{6ECDF4C9-C621-48C9-B2EC-056AF135FD8B}"/>
              </a:ext>
            </a:extLst>
          </p:cNvPr>
          <p:cNvSpPr>
            <a:spLocks noGrp="1" noChangeArrowheads="1"/>
          </p:cNvSpPr>
          <p:nvPr>
            <p:ph type="title"/>
          </p:nvPr>
        </p:nvSpPr>
        <p:spPr bwMode="auto">
          <a:xfrm>
            <a:off x="827088" y="1428750"/>
            <a:ext cx="7802562" cy="365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Text</a:t>
            </a:r>
          </a:p>
        </p:txBody>
      </p:sp>
      <p:sp>
        <p:nvSpPr>
          <p:cNvPr id="2051" name="Rectangle 2">
            <a:extLst>
              <a:ext uri="{FF2B5EF4-FFF2-40B4-BE49-F238E27FC236}">
                <a16:creationId xmlns:a16="http://schemas.microsoft.com/office/drawing/2014/main" xmlns="" id="{29628074-3A43-4FC4-B288-9454A783E8E8}"/>
              </a:ext>
            </a:extLst>
          </p:cNvPr>
          <p:cNvSpPr>
            <a:spLocks noGrp="1" noChangeArrowheads="1"/>
          </p:cNvSpPr>
          <p:nvPr>
            <p:ph type="body" idx="1"/>
          </p:nvPr>
        </p:nvSpPr>
        <p:spPr bwMode="auto">
          <a:xfrm>
            <a:off x="2008188" y="3994150"/>
            <a:ext cx="6484937" cy="286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subtitle style</a:t>
            </a:r>
          </a:p>
          <a:p>
            <a:pPr lvl="1"/>
            <a:r>
              <a:rPr lang="en-US" altLang="en-US"/>
              <a:t>1</a:t>
            </a:r>
          </a:p>
          <a:p>
            <a:pPr lvl="2"/>
            <a:r>
              <a:rPr lang="en-US" altLang="en-US"/>
              <a:t>2</a:t>
            </a:r>
          </a:p>
          <a:p>
            <a:pPr lvl="3"/>
            <a:r>
              <a:rPr lang="en-US" altLang="en-US"/>
              <a:t>3</a:t>
            </a:r>
          </a:p>
          <a:p>
            <a:pPr lvl="4"/>
            <a:r>
              <a:rPr lang="en-US" altLang="en-US"/>
              <a:t>4</a:t>
            </a:r>
          </a:p>
        </p:txBody>
      </p:sp>
      <p:sp>
        <p:nvSpPr>
          <p:cNvPr id="2" name="Text Box 3">
            <a:extLst>
              <a:ext uri="{FF2B5EF4-FFF2-40B4-BE49-F238E27FC236}">
                <a16:creationId xmlns:a16="http://schemas.microsoft.com/office/drawing/2014/main" xmlns="" id="{A5537659-E089-4308-AC28-BBDDC9D6E3A5}"/>
              </a:ext>
            </a:extLst>
          </p:cNvPr>
          <p:cNvSpPr txBox="1">
            <a:spLocks noChangeArrowheads="1"/>
          </p:cNvSpPr>
          <p:nvPr/>
        </p:nvSpPr>
        <p:spPr bwMode="auto">
          <a:xfrm>
            <a:off x="484188" y="6288088"/>
            <a:ext cx="2065337" cy="165100"/>
          </a:xfrm>
          <a:prstGeom prst="rect">
            <a:avLst/>
          </a:prstGeom>
          <a:noFill/>
          <a:ln>
            <a:noFill/>
          </a:ln>
          <a:effectLst/>
        </p:spPr>
        <p:txBody>
          <a:bodyPr lIns="0" tIns="0" rIns="0" bIns="0">
            <a:spAutoFit/>
          </a:bodyPr>
          <a:lstStyle>
            <a:lvl1pPr algn="l">
              <a:tabLst>
                <a:tab pos="0" algn="l"/>
                <a:tab pos="914400" algn="l"/>
                <a:tab pos="1828800" algn="l"/>
              </a:tabLst>
              <a:defRPr sz="1200">
                <a:solidFill>
                  <a:schemeClr val="tx1"/>
                </a:solidFill>
                <a:latin typeface="Arial" panose="020B0604020202020204" pitchFamily="34" charset="0"/>
              </a:defRPr>
            </a:lvl1pPr>
            <a:lvl2pPr algn="l">
              <a:tabLst>
                <a:tab pos="0" algn="l"/>
                <a:tab pos="914400" algn="l"/>
                <a:tab pos="1828800" algn="l"/>
              </a:tabLst>
              <a:defRPr sz="1200">
                <a:solidFill>
                  <a:schemeClr val="tx1"/>
                </a:solidFill>
                <a:latin typeface="Arial" panose="020B0604020202020204" pitchFamily="34" charset="0"/>
              </a:defRPr>
            </a:lvl2pPr>
            <a:lvl3pPr algn="l">
              <a:tabLst>
                <a:tab pos="0" algn="l"/>
                <a:tab pos="914400" algn="l"/>
                <a:tab pos="1828800" algn="l"/>
              </a:tabLst>
              <a:defRPr sz="1200">
                <a:solidFill>
                  <a:schemeClr val="tx1"/>
                </a:solidFill>
                <a:latin typeface="Arial" panose="020B0604020202020204" pitchFamily="34" charset="0"/>
              </a:defRPr>
            </a:lvl3pPr>
            <a:lvl4pPr algn="l">
              <a:tabLst>
                <a:tab pos="0" algn="l"/>
                <a:tab pos="914400" algn="l"/>
                <a:tab pos="1828800" algn="l"/>
              </a:tabLst>
              <a:defRPr sz="1200">
                <a:solidFill>
                  <a:schemeClr val="tx1"/>
                </a:solidFill>
                <a:latin typeface="Arial" panose="020B0604020202020204" pitchFamily="34" charset="0"/>
              </a:defRPr>
            </a:lvl4pPr>
            <a:lvl5pPr algn="l">
              <a:tabLst>
                <a:tab pos="0" algn="l"/>
                <a:tab pos="914400" algn="l"/>
                <a:tab pos="18288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9pPr>
          </a:lstStyle>
          <a:p>
            <a:pPr eaLnBrk="1" hangingPunct="1">
              <a:lnSpc>
                <a:spcPts val="1400"/>
              </a:lnSpc>
              <a:defRPr/>
            </a:pPr>
            <a:r>
              <a:rPr lang="en-US" altLang="en-US" b="0">
                <a:latin typeface="Garamond" panose="02020404030301010803" pitchFamily="18" charset="0"/>
              </a:rPr>
              <a:t> </a:t>
            </a:r>
          </a:p>
        </p:txBody>
      </p:sp>
      <p:sp>
        <p:nvSpPr>
          <p:cNvPr id="2052" name="Text Box 4">
            <a:extLst>
              <a:ext uri="{FF2B5EF4-FFF2-40B4-BE49-F238E27FC236}">
                <a16:creationId xmlns:a16="http://schemas.microsoft.com/office/drawing/2014/main" xmlns="" id="{6626CA30-F2EE-4980-A18E-96E94AF4531E}"/>
              </a:ext>
            </a:extLst>
          </p:cNvPr>
          <p:cNvSpPr txBox="1">
            <a:spLocks noChangeArrowheads="1"/>
          </p:cNvSpPr>
          <p:nvPr/>
        </p:nvSpPr>
        <p:spPr bwMode="auto">
          <a:xfrm>
            <a:off x="3151188" y="6288088"/>
            <a:ext cx="2827337" cy="165100"/>
          </a:xfrm>
          <a:prstGeom prst="rect">
            <a:avLst/>
          </a:prstGeom>
          <a:noFill/>
          <a:ln>
            <a:noFill/>
          </a:ln>
          <a:effectLst/>
        </p:spPr>
        <p:txBody>
          <a:bodyPr lIns="0" tIns="0" rIns="0" bIns="0">
            <a:spAutoFit/>
          </a:bodyPr>
          <a:lstStyle>
            <a:lvl1pPr algn="l">
              <a:tabLst>
                <a:tab pos="0" algn="l"/>
                <a:tab pos="914400" algn="l"/>
                <a:tab pos="1828800" algn="l"/>
                <a:tab pos="2743200" algn="l"/>
              </a:tabLst>
              <a:defRPr sz="1200">
                <a:solidFill>
                  <a:schemeClr val="tx1"/>
                </a:solidFill>
                <a:latin typeface="Arial" panose="020B0604020202020204" pitchFamily="34" charset="0"/>
              </a:defRPr>
            </a:lvl1pPr>
            <a:lvl2pPr algn="l">
              <a:tabLst>
                <a:tab pos="0" algn="l"/>
                <a:tab pos="914400" algn="l"/>
                <a:tab pos="1828800" algn="l"/>
                <a:tab pos="2743200" algn="l"/>
              </a:tabLst>
              <a:defRPr sz="1200">
                <a:solidFill>
                  <a:schemeClr val="tx1"/>
                </a:solidFill>
                <a:latin typeface="Arial" panose="020B0604020202020204" pitchFamily="34" charset="0"/>
              </a:defRPr>
            </a:lvl2pPr>
            <a:lvl3pPr algn="l">
              <a:tabLst>
                <a:tab pos="0" algn="l"/>
                <a:tab pos="914400" algn="l"/>
                <a:tab pos="1828800" algn="l"/>
                <a:tab pos="2743200" algn="l"/>
              </a:tabLst>
              <a:defRPr sz="1200">
                <a:solidFill>
                  <a:schemeClr val="tx1"/>
                </a:solidFill>
                <a:latin typeface="Arial" panose="020B0604020202020204" pitchFamily="34" charset="0"/>
              </a:defRPr>
            </a:lvl3pPr>
            <a:lvl4pPr algn="l">
              <a:tabLst>
                <a:tab pos="0" algn="l"/>
                <a:tab pos="914400" algn="l"/>
                <a:tab pos="1828800" algn="l"/>
                <a:tab pos="2743200" algn="l"/>
              </a:tabLst>
              <a:defRPr sz="1200">
                <a:solidFill>
                  <a:schemeClr val="tx1"/>
                </a:solidFill>
                <a:latin typeface="Arial" panose="020B0604020202020204" pitchFamily="34" charset="0"/>
              </a:defRPr>
            </a:lvl4pPr>
            <a:lvl5pPr algn="l">
              <a:tabLst>
                <a:tab pos="0" algn="l"/>
                <a:tab pos="914400" algn="l"/>
                <a:tab pos="1828800" algn="l"/>
                <a:tab pos="27432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 pos="27432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 pos="27432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 pos="27432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 pos="2743200" algn="l"/>
              </a:tabLst>
              <a:defRPr sz="1200">
                <a:solidFill>
                  <a:schemeClr val="tx1"/>
                </a:solidFill>
                <a:latin typeface="Arial" panose="020B0604020202020204" pitchFamily="34" charset="0"/>
              </a:defRPr>
            </a:lvl9pPr>
          </a:lstStyle>
          <a:p>
            <a:pPr algn="ctr" eaLnBrk="1" hangingPunct="1">
              <a:lnSpc>
                <a:spcPts val="1400"/>
              </a:lnSpc>
              <a:defRPr/>
            </a:pPr>
            <a:r>
              <a:rPr lang="en-US" altLang="en-US" b="0">
                <a:latin typeface="Garamond" panose="02020404030301010803" pitchFamily="18" charset="0"/>
              </a:rPr>
              <a:t> </a:t>
            </a:r>
          </a:p>
        </p:txBody>
      </p:sp>
      <p:sp>
        <p:nvSpPr>
          <p:cNvPr id="2054" name="Freeform 5">
            <a:extLst>
              <a:ext uri="{FF2B5EF4-FFF2-40B4-BE49-F238E27FC236}">
                <a16:creationId xmlns:a16="http://schemas.microsoft.com/office/drawing/2014/main" xmlns="" id="{C4C6A15C-B3D0-46E0-AC55-D205BF903F60}"/>
              </a:ext>
            </a:extLst>
          </p:cNvPr>
          <p:cNvSpPr>
            <a:spLocks/>
          </p:cNvSpPr>
          <p:nvPr/>
        </p:nvSpPr>
        <p:spPr bwMode="auto">
          <a:xfrm>
            <a:off x="609600" y="1219200"/>
            <a:ext cx="7924800" cy="914400"/>
          </a:xfrm>
          <a:custGeom>
            <a:avLst/>
            <a:gdLst>
              <a:gd name="T0" fmla="*/ 0 w 10000"/>
              <a:gd name="T1" fmla="*/ 2147483646 h 10000"/>
              <a:gd name="T2" fmla="*/ 0 w 10000"/>
              <a:gd name="T3" fmla="*/ 2147483646 h 10000"/>
              <a:gd name="T4" fmla="*/ 2147483646 w 10000"/>
              <a:gd name="T5" fmla="*/ 2147483646 h 10000"/>
              <a:gd name="T6" fmla="*/ 0 60000 65536"/>
              <a:gd name="T7" fmla="*/ 0 60000 65536"/>
              <a:gd name="T8" fmla="*/ 0 60000 65536"/>
            </a:gdLst>
            <a:ahLst/>
            <a:cxnLst>
              <a:cxn ang="T6">
                <a:pos x="T0" y="T1"/>
              </a:cxn>
              <a:cxn ang="T7">
                <a:pos x="T2" y="T3"/>
              </a:cxn>
              <a:cxn ang="T8">
                <a:pos x="T4" y="T5"/>
              </a:cxn>
            </a:cxnLst>
            <a:rect l="0" t="0" r="r" b="b"/>
            <a:pathLst>
              <a:path w="10000" h="10000">
                <a:moveTo>
                  <a:pt x="0" y="10000"/>
                </a:moveTo>
                <a:lnTo>
                  <a:pt x="0" y="0"/>
                </a:lnTo>
                <a:lnTo>
                  <a:pt x="10000" y="0"/>
                </a:lnTo>
              </a:path>
            </a:pathLst>
          </a:custGeom>
          <a:noFill/>
          <a:ln w="25400">
            <a:solidFill>
              <a:srgbClr val="CC99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5" name="Line 6">
            <a:extLst>
              <a:ext uri="{FF2B5EF4-FFF2-40B4-BE49-F238E27FC236}">
                <a16:creationId xmlns:a16="http://schemas.microsoft.com/office/drawing/2014/main" xmlns="" id="{4CDF582A-0DDF-4F4E-A7AF-48E240A23DC7}"/>
              </a:ext>
            </a:extLst>
          </p:cNvPr>
          <p:cNvSpPr>
            <a:spLocks noChangeShapeType="1"/>
          </p:cNvSpPr>
          <p:nvPr/>
        </p:nvSpPr>
        <p:spPr bwMode="auto">
          <a:xfrm>
            <a:off x="1981200" y="3956050"/>
            <a:ext cx="6511925" cy="12700"/>
          </a:xfrm>
          <a:prstGeom prst="line">
            <a:avLst/>
          </a:prstGeom>
          <a:noFill/>
          <a:ln w="254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Text Box 7">
            <a:extLst>
              <a:ext uri="{FF2B5EF4-FFF2-40B4-BE49-F238E27FC236}">
                <a16:creationId xmlns:a16="http://schemas.microsoft.com/office/drawing/2014/main" xmlns="" id="{B9561ADC-15B7-4BC1-B345-A5498112E01D}"/>
              </a:ext>
            </a:extLst>
          </p:cNvPr>
          <p:cNvSpPr txBox="1">
            <a:spLocks noChangeArrowheads="1"/>
          </p:cNvSpPr>
          <p:nvPr/>
        </p:nvSpPr>
        <p:spPr bwMode="auto">
          <a:xfrm>
            <a:off x="6122988" y="44450"/>
            <a:ext cx="2598737" cy="266700"/>
          </a:xfrm>
          <a:prstGeom prst="rect">
            <a:avLst/>
          </a:prstGeom>
          <a:noFill/>
          <a:ln>
            <a:noFill/>
          </a:ln>
          <a:effectLst/>
        </p:spPr>
        <p:txBody>
          <a:bodyPr lIns="0" tIns="0" rIns="0" bIns="0">
            <a:spAutoFit/>
          </a:bodyPr>
          <a:lstStyle>
            <a:lvl1pPr algn="l">
              <a:tabLst>
                <a:tab pos="0" algn="l"/>
                <a:tab pos="914400" algn="l"/>
                <a:tab pos="1828800" algn="l"/>
              </a:tabLst>
              <a:defRPr sz="1200">
                <a:solidFill>
                  <a:schemeClr val="tx1"/>
                </a:solidFill>
                <a:latin typeface="Arial" panose="020B0604020202020204" pitchFamily="34" charset="0"/>
              </a:defRPr>
            </a:lvl1pPr>
            <a:lvl2pPr algn="l">
              <a:tabLst>
                <a:tab pos="0" algn="l"/>
                <a:tab pos="914400" algn="l"/>
                <a:tab pos="1828800" algn="l"/>
              </a:tabLst>
              <a:defRPr sz="1200">
                <a:solidFill>
                  <a:schemeClr val="tx1"/>
                </a:solidFill>
                <a:latin typeface="Arial" panose="020B0604020202020204" pitchFamily="34" charset="0"/>
              </a:defRPr>
            </a:lvl2pPr>
            <a:lvl3pPr algn="l">
              <a:tabLst>
                <a:tab pos="0" algn="l"/>
                <a:tab pos="914400" algn="l"/>
                <a:tab pos="1828800" algn="l"/>
              </a:tabLst>
              <a:defRPr sz="1200">
                <a:solidFill>
                  <a:schemeClr val="tx1"/>
                </a:solidFill>
                <a:latin typeface="Arial" panose="020B0604020202020204" pitchFamily="34" charset="0"/>
              </a:defRPr>
            </a:lvl3pPr>
            <a:lvl4pPr algn="l">
              <a:tabLst>
                <a:tab pos="0" algn="l"/>
                <a:tab pos="914400" algn="l"/>
                <a:tab pos="1828800" algn="l"/>
              </a:tabLst>
              <a:defRPr sz="1200">
                <a:solidFill>
                  <a:schemeClr val="tx1"/>
                </a:solidFill>
                <a:latin typeface="Arial" panose="020B0604020202020204" pitchFamily="34" charset="0"/>
              </a:defRPr>
            </a:lvl4pPr>
            <a:lvl5pPr algn="l">
              <a:tabLst>
                <a:tab pos="0" algn="l"/>
                <a:tab pos="914400" algn="l"/>
                <a:tab pos="18288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Lst>
              <a:defRPr sz="1200">
                <a:solidFill>
                  <a:schemeClr val="tx1"/>
                </a:solidFill>
                <a:latin typeface="Arial" panose="020B0604020202020204" pitchFamily="34" charset="0"/>
              </a:defRPr>
            </a:lvl9pPr>
          </a:lstStyle>
          <a:p>
            <a:pPr eaLnBrk="1" hangingPunct="1">
              <a:lnSpc>
                <a:spcPts val="2200"/>
              </a:lnSpc>
              <a:defRPr/>
            </a:pPr>
            <a:r>
              <a:rPr lang="en-US" altLang="en-US" sz="1800" b="0"/>
              <a:t>www.bioalgorithms.info</a:t>
            </a:r>
          </a:p>
        </p:txBody>
      </p:sp>
      <p:sp>
        <p:nvSpPr>
          <p:cNvPr id="2056" name="Text Box 8">
            <a:extLst>
              <a:ext uri="{FF2B5EF4-FFF2-40B4-BE49-F238E27FC236}">
                <a16:creationId xmlns:a16="http://schemas.microsoft.com/office/drawing/2014/main" xmlns="" id="{2EB342C9-43AA-4A49-AD34-D6079FC6DE11}"/>
              </a:ext>
            </a:extLst>
          </p:cNvPr>
          <p:cNvSpPr txBox="1">
            <a:spLocks noChangeArrowheads="1"/>
          </p:cNvSpPr>
          <p:nvPr/>
        </p:nvSpPr>
        <p:spPr bwMode="auto">
          <a:xfrm>
            <a:off x="560388" y="44450"/>
            <a:ext cx="4960937" cy="266700"/>
          </a:xfrm>
          <a:prstGeom prst="rect">
            <a:avLst/>
          </a:prstGeom>
          <a:noFill/>
          <a:ln>
            <a:noFill/>
          </a:ln>
          <a:effectLst/>
        </p:spPr>
        <p:txBody>
          <a:bodyPr lIns="0" tIns="0" rIns="0" bIns="0">
            <a:spAutoFit/>
          </a:bodyPr>
          <a:lstStyle>
            <a:lvl1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1pPr>
            <a:lvl2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2pPr>
            <a:lvl3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3pPr>
            <a:lvl4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4pPr>
            <a:lvl5pPr algn="l">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5pPr>
            <a:lvl6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6pPr>
            <a:lvl7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7pPr>
            <a:lvl8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8pPr>
            <a:lvl9pPr fontAlgn="base">
              <a:spcBef>
                <a:spcPct val="0"/>
              </a:spcBef>
              <a:spcAft>
                <a:spcPct val="0"/>
              </a:spcAft>
              <a:tabLst>
                <a:tab pos="0" algn="l"/>
                <a:tab pos="914400" algn="l"/>
                <a:tab pos="1828800" algn="l"/>
                <a:tab pos="2743200" algn="l"/>
                <a:tab pos="3657600" algn="l"/>
                <a:tab pos="4572000" algn="l"/>
              </a:tabLst>
              <a:defRPr sz="1200">
                <a:solidFill>
                  <a:schemeClr val="tx1"/>
                </a:solidFill>
                <a:latin typeface="Arial" panose="020B0604020202020204" pitchFamily="34" charset="0"/>
              </a:defRPr>
            </a:lvl9pPr>
          </a:lstStyle>
          <a:p>
            <a:pPr eaLnBrk="1" hangingPunct="1">
              <a:lnSpc>
                <a:spcPts val="2200"/>
              </a:lnSpc>
              <a:defRPr/>
            </a:pPr>
            <a:r>
              <a:rPr lang="en-US" altLang="en-US" sz="1800" b="0"/>
              <a:t>An Introduction to Bioinformatics Algorithms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25400" algn="l" rtl="0" eaLnBrk="0" fontAlgn="base" hangingPunct="0">
        <a:spcBef>
          <a:spcPct val="0"/>
        </a:spcBef>
        <a:spcAft>
          <a:spcPts val="200"/>
        </a:spcAft>
        <a:defRPr sz="5000" kern="1200">
          <a:solidFill>
            <a:srgbClr val="006633"/>
          </a:solidFill>
          <a:latin typeface="+mj-lt"/>
          <a:ea typeface="+mj-ea"/>
          <a:cs typeface="+mj-cs"/>
        </a:defRPr>
      </a:lvl1pPr>
      <a:lvl2pPr marL="25400" algn="l" rtl="0" eaLnBrk="0" fontAlgn="base" hangingPunct="0">
        <a:spcBef>
          <a:spcPct val="0"/>
        </a:spcBef>
        <a:spcAft>
          <a:spcPts val="200"/>
        </a:spcAft>
        <a:defRPr sz="5000">
          <a:solidFill>
            <a:srgbClr val="006633"/>
          </a:solidFill>
          <a:latin typeface="Helvetica" panose="020B0604020202020204" pitchFamily="34" charset="0"/>
        </a:defRPr>
      </a:lvl2pPr>
      <a:lvl3pPr marL="25400" algn="l" rtl="0" eaLnBrk="0" fontAlgn="base" hangingPunct="0">
        <a:spcBef>
          <a:spcPct val="0"/>
        </a:spcBef>
        <a:spcAft>
          <a:spcPts val="200"/>
        </a:spcAft>
        <a:defRPr sz="5000">
          <a:solidFill>
            <a:srgbClr val="006633"/>
          </a:solidFill>
          <a:latin typeface="Helvetica" panose="020B0604020202020204" pitchFamily="34" charset="0"/>
        </a:defRPr>
      </a:lvl3pPr>
      <a:lvl4pPr marL="25400" algn="l" rtl="0" eaLnBrk="0" fontAlgn="base" hangingPunct="0">
        <a:spcBef>
          <a:spcPct val="0"/>
        </a:spcBef>
        <a:spcAft>
          <a:spcPts val="200"/>
        </a:spcAft>
        <a:defRPr sz="5000">
          <a:solidFill>
            <a:srgbClr val="006633"/>
          </a:solidFill>
          <a:latin typeface="Helvetica" panose="020B0604020202020204" pitchFamily="34" charset="0"/>
        </a:defRPr>
      </a:lvl4pPr>
      <a:lvl5pPr marL="25400" algn="l" rtl="0" eaLnBrk="0" fontAlgn="base" hangingPunct="0">
        <a:spcBef>
          <a:spcPct val="0"/>
        </a:spcBef>
        <a:spcAft>
          <a:spcPts val="200"/>
        </a:spcAft>
        <a:defRPr sz="5000">
          <a:solidFill>
            <a:srgbClr val="006633"/>
          </a:solidFill>
          <a:latin typeface="Helvetica" panose="020B0604020202020204" pitchFamily="34" charset="0"/>
        </a:defRPr>
      </a:lvl5pPr>
      <a:lvl6pPr marL="482600" algn="l" rtl="0" fontAlgn="base">
        <a:spcBef>
          <a:spcPct val="0"/>
        </a:spcBef>
        <a:spcAft>
          <a:spcPts val="200"/>
        </a:spcAft>
        <a:defRPr sz="5000">
          <a:solidFill>
            <a:srgbClr val="006633"/>
          </a:solidFill>
          <a:latin typeface="Helvetica" panose="020B0604020202020204" pitchFamily="34" charset="0"/>
        </a:defRPr>
      </a:lvl6pPr>
      <a:lvl7pPr marL="939800" algn="l" rtl="0" fontAlgn="base">
        <a:spcBef>
          <a:spcPct val="0"/>
        </a:spcBef>
        <a:spcAft>
          <a:spcPts val="200"/>
        </a:spcAft>
        <a:defRPr sz="5000">
          <a:solidFill>
            <a:srgbClr val="006633"/>
          </a:solidFill>
          <a:latin typeface="Helvetica" panose="020B0604020202020204" pitchFamily="34" charset="0"/>
        </a:defRPr>
      </a:lvl7pPr>
      <a:lvl8pPr marL="1397000" algn="l" rtl="0" fontAlgn="base">
        <a:spcBef>
          <a:spcPct val="0"/>
        </a:spcBef>
        <a:spcAft>
          <a:spcPts val="200"/>
        </a:spcAft>
        <a:defRPr sz="5000">
          <a:solidFill>
            <a:srgbClr val="006633"/>
          </a:solidFill>
          <a:latin typeface="Helvetica" panose="020B0604020202020204" pitchFamily="34" charset="0"/>
        </a:defRPr>
      </a:lvl8pPr>
      <a:lvl9pPr marL="1854200" algn="l" rtl="0" fontAlgn="base">
        <a:spcBef>
          <a:spcPct val="0"/>
        </a:spcBef>
        <a:spcAft>
          <a:spcPts val="200"/>
        </a:spcAft>
        <a:defRPr sz="5000">
          <a:solidFill>
            <a:srgbClr val="006633"/>
          </a:solidFill>
          <a:latin typeface="Helvetica" panose="020B0604020202020204" pitchFamily="34" charset="0"/>
        </a:defRPr>
      </a:lvl9pPr>
    </p:titleStyle>
    <p:bodyStyle>
      <a:lvl1pPr marL="25400" algn="l" rtl="0" eaLnBrk="0" fontAlgn="base" hangingPunct="0">
        <a:lnSpc>
          <a:spcPts val="3400"/>
        </a:lnSpc>
        <a:spcBef>
          <a:spcPct val="0"/>
        </a:spcBef>
        <a:spcAft>
          <a:spcPct val="0"/>
        </a:spcAft>
        <a:defRPr sz="2800" kern="1200">
          <a:solidFill>
            <a:schemeClr val="tx1"/>
          </a:solidFill>
          <a:latin typeface="+mn-lt"/>
          <a:ea typeface="+mn-ea"/>
          <a:cs typeface="+mn-cs"/>
        </a:defRPr>
      </a:lvl1pPr>
      <a:lvl2pPr marL="688975" algn="ctr" rtl="0" eaLnBrk="0" fontAlgn="base" hangingPunct="0">
        <a:lnSpc>
          <a:spcPts val="3100"/>
        </a:lnSpc>
        <a:spcBef>
          <a:spcPct val="0"/>
        </a:spcBef>
        <a:spcAft>
          <a:spcPts val="600"/>
        </a:spcAft>
        <a:defRPr sz="2600" kern="1200">
          <a:solidFill>
            <a:schemeClr val="tx1"/>
          </a:solidFill>
          <a:latin typeface="+mn-lt"/>
          <a:ea typeface="+mn-ea"/>
          <a:cs typeface="+mn-cs"/>
        </a:defRPr>
      </a:lvl2pPr>
      <a:lvl3pPr marL="1385888" algn="ctr" rtl="0" eaLnBrk="0" fontAlgn="base" hangingPunct="0">
        <a:lnSpc>
          <a:spcPts val="2600"/>
        </a:lnSpc>
        <a:spcBef>
          <a:spcPct val="0"/>
        </a:spcBef>
        <a:spcAft>
          <a:spcPts val="600"/>
        </a:spcAft>
        <a:defRPr sz="2200" kern="1200">
          <a:solidFill>
            <a:schemeClr val="tx1"/>
          </a:solidFill>
          <a:latin typeface="+mn-lt"/>
          <a:ea typeface="+mn-ea"/>
          <a:cs typeface="+mn-cs"/>
        </a:defRPr>
      </a:lvl3pPr>
      <a:lvl4pPr marL="2435225" algn="ctr" rtl="0" eaLnBrk="0" fontAlgn="base" hangingPunct="0">
        <a:lnSpc>
          <a:spcPts val="2400"/>
        </a:lnSpc>
        <a:spcBef>
          <a:spcPct val="0"/>
        </a:spcBef>
        <a:spcAft>
          <a:spcPts val="500"/>
        </a:spcAft>
        <a:defRPr sz="2000" kern="1200">
          <a:solidFill>
            <a:schemeClr val="tx1"/>
          </a:solidFill>
          <a:latin typeface="+mn-lt"/>
          <a:ea typeface="+mn-ea"/>
          <a:cs typeface="+mn-cs"/>
        </a:defRPr>
      </a:lvl4pPr>
      <a:lvl5pPr marL="3802063" algn="ctr" rtl="0" eaLnBrk="0" fontAlgn="base" hangingPunct="0">
        <a:lnSpc>
          <a:spcPts val="2400"/>
        </a:lnSpc>
        <a:spcBef>
          <a:spcPct val="0"/>
        </a:spcBef>
        <a:spcAft>
          <a:spcPts val="100"/>
        </a:spcAf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 Id="rId9" Type="http://schemas.openxmlformats.org/officeDocument/2006/relationships/image" Target="../media/image1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xmlns="" id="{BAB85810-4449-4A3B-9F26-F4576F014654}"/>
              </a:ext>
            </a:extLst>
          </p:cNvPr>
          <p:cNvSpPr>
            <a:spLocks noGrp="1" noChangeArrowheads="1"/>
          </p:cNvSpPr>
          <p:nvPr>
            <p:ph type="title"/>
          </p:nvPr>
        </p:nvSpPr>
        <p:spPr>
          <a:xfrm>
            <a:off x="674688" y="1657350"/>
            <a:ext cx="8012112" cy="3656013"/>
          </a:xfrm>
        </p:spPr>
        <p:txBody>
          <a:bodyPr/>
          <a:lstStyle/>
          <a:p>
            <a:pPr algn="ctr" eaLnBrk="1" hangingPunct="1">
              <a:spcAft>
                <a:spcPts val="13"/>
              </a:spcAft>
            </a:pPr>
            <a:r>
              <a:rPr lang="en-US" altLang="en-US"/>
              <a:t>DNA Mapping, Brute Force and Branch-and-Bound Algorithms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xmlns="" id="{45F58707-CF44-4706-A6C8-B645623C2BDB}"/>
              </a:ext>
            </a:extLst>
          </p:cNvPr>
          <p:cNvSpPr>
            <a:spLocks noGrp="1" noChangeArrowheads="1"/>
          </p:cNvSpPr>
          <p:nvPr>
            <p:ph type="title"/>
          </p:nvPr>
        </p:nvSpPr>
        <p:spPr>
          <a:xfrm>
            <a:off x="369888" y="438150"/>
            <a:ext cx="8866187" cy="2787650"/>
          </a:xfrm>
        </p:spPr>
        <p:txBody>
          <a:bodyPr/>
          <a:lstStyle/>
          <a:p>
            <a:pPr eaLnBrk="1" hangingPunct="1">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200"/>
              <a:t>Complete Restriction Digest: Multiple Solutions</a:t>
            </a:r>
            <a:r>
              <a:rPr lang="en-US" altLang="en-US"/>
              <a:t> </a:t>
            </a:r>
          </a:p>
        </p:txBody>
      </p:sp>
      <p:pic>
        <p:nvPicPr>
          <p:cNvPr id="12291" name="Picture 2" descr="A figure of the example is shown ">
            <a:extLst>
              <a:ext uri="{FF2B5EF4-FFF2-40B4-BE49-F238E27FC236}">
                <a16:creationId xmlns:a16="http://schemas.microsoft.com/office/drawing/2014/main" xmlns="" id="{7B279946-AEE1-4885-BA55-833F0D1AB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815340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3">
            <a:extLst>
              <a:ext uri="{FF2B5EF4-FFF2-40B4-BE49-F238E27FC236}">
                <a16:creationId xmlns:a16="http://schemas.microsoft.com/office/drawing/2014/main" xmlns="" id="{813703D4-A129-4EB0-B145-282BEEF9F317}"/>
              </a:ext>
            </a:extLst>
          </p:cNvPr>
          <p:cNvSpPr txBox="1">
            <a:spLocks noChangeArrowheads="1"/>
          </p:cNvSpPr>
          <p:nvPr/>
        </p:nvSpPr>
        <p:spPr bwMode="auto">
          <a:xfrm>
            <a:off x="431800" y="1949450"/>
            <a:ext cx="7848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spcAft>
                <a:spcPct val="0"/>
              </a:spcAft>
              <a:buClrTx/>
              <a:buSzTx/>
              <a:buFontTx/>
              <a:buNone/>
            </a:pPr>
            <a:r>
              <a:rPr lang="en-US" altLang="en-US" b="0">
                <a:solidFill>
                  <a:srgbClr val="CC9900"/>
                </a:solidFill>
              </a:rPr>
              <a:t>• </a:t>
            </a:r>
            <a:r>
              <a:rPr lang="en-US" altLang="en-US" b="0"/>
              <a:t> Alternative ordering of restriction fragments:</a:t>
            </a:r>
          </a:p>
        </p:txBody>
      </p:sp>
      <p:sp>
        <p:nvSpPr>
          <p:cNvPr id="12293" name="Text Box 4">
            <a:extLst>
              <a:ext uri="{FF2B5EF4-FFF2-40B4-BE49-F238E27FC236}">
                <a16:creationId xmlns:a16="http://schemas.microsoft.com/office/drawing/2014/main" xmlns="" id="{F264B93F-63DA-4A77-80C0-3AB5E177EA77}"/>
              </a:ext>
            </a:extLst>
          </p:cNvPr>
          <p:cNvSpPr txBox="1">
            <a:spLocks noChangeArrowheads="1"/>
          </p:cNvSpPr>
          <p:nvPr/>
        </p:nvSpPr>
        <p:spPr bwMode="auto">
          <a:xfrm>
            <a:off x="4338638" y="3473450"/>
            <a:ext cx="520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9pPr>
          </a:lstStyle>
          <a:p>
            <a:pPr eaLnBrk="1" hangingPunct="1">
              <a:spcAft>
                <a:spcPct val="0"/>
              </a:spcAft>
              <a:buClrTx/>
              <a:buSzTx/>
              <a:buFontTx/>
              <a:buNone/>
            </a:pPr>
            <a:r>
              <a:rPr lang="en-US" altLang="en-US" b="0"/>
              <a:t>vs</a:t>
            </a:r>
          </a:p>
        </p:txBody>
      </p:sp>
      <p:pic>
        <p:nvPicPr>
          <p:cNvPr id="12294" name="Picture 5" descr="A figure of the example is shown ">
            <a:extLst>
              <a:ext uri="{FF2B5EF4-FFF2-40B4-BE49-F238E27FC236}">
                <a16:creationId xmlns:a16="http://schemas.microsoft.com/office/drawing/2014/main" xmlns="" id="{ABCBE440-E948-4F62-A41E-EF1324296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19600"/>
            <a:ext cx="8458200" cy="127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xmlns="" id="{2E207077-143C-4EE3-9D5F-72EB775931EC}"/>
              </a:ext>
            </a:extLst>
          </p:cNvPr>
          <p:cNvSpPr>
            <a:spLocks noGrp="1" noChangeArrowheads="1"/>
          </p:cNvSpPr>
          <p:nvPr>
            <p:ph type="title"/>
          </p:nvPr>
        </p:nvSpPr>
        <p:spPr>
          <a:xfrm>
            <a:off x="369888" y="438150"/>
            <a:ext cx="8866187" cy="2787650"/>
          </a:xfrm>
        </p:spPr>
        <p:txBody>
          <a:bodyPr/>
          <a:lstStyle/>
          <a:p>
            <a:pPr eaLnBrk="1" hangingPunct="1">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200"/>
              <a:t>Measuring Lengths of Restriction Fragments</a:t>
            </a:r>
          </a:p>
        </p:txBody>
      </p:sp>
      <p:sp>
        <p:nvSpPr>
          <p:cNvPr id="13315" name="Rectangle 2">
            <a:extLst>
              <a:ext uri="{FF2B5EF4-FFF2-40B4-BE49-F238E27FC236}">
                <a16:creationId xmlns:a16="http://schemas.microsoft.com/office/drawing/2014/main" xmlns="" id="{EB7C9CD8-2C74-4A01-8CA7-88F4A7F15686}"/>
              </a:ext>
            </a:extLst>
          </p:cNvPr>
          <p:cNvSpPr>
            <a:spLocks noGrp="1" noChangeArrowheads="1"/>
          </p:cNvSpPr>
          <p:nvPr>
            <p:ph type="body" idx="1"/>
          </p:nvPr>
        </p:nvSpPr>
        <p:spPr/>
        <p:txBody>
          <a:bodyPr/>
          <a:lstStyle/>
          <a:p>
            <a:pPr marL="482600" indent="-482600" eaLnBrk="1" hangingPunct="1">
              <a:lnSpc>
                <a:spcPts val="31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600"/>
              <a:t>Restriction enzymes break DNA into restriction fragments. </a:t>
            </a:r>
            <a:endParaRPr lang="en-US" altLang="en-US"/>
          </a:p>
          <a:p>
            <a:pPr marL="482600" indent="-482600" eaLnBrk="1" hangingPunct="1">
              <a:lnSpc>
                <a:spcPts val="31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600">
                <a:solidFill>
                  <a:srgbClr val="FF0000"/>
                </a:solidFill>
              </a:rPr>
              <a:t>Gel electrophoresis</a:t>
            </a:r>
            <a:r>
              <a:rPr lang="en-US" altLang="en-US" sz="2600"/>
              <a:t> is a process for separating DNA by size and measuring sizes of restriction fragments. </a:t>
            </a:r>
            <a:endParaRPr lang="en-US" altLang="en-US"/>
          </a:p>
          <a:p>
            <a:pPr marL="482600" indent="-482600" eaLnBrk="1" hangingPunct="1">
              <a:lnSpc>
                <a:spcPts val="3100"/>
              </a:lnSpc>
              <a:spcAft>
                <a:spcPts val="13"/>
              </a:spcAft>
              <a:tabLst>
                <a:tab pos="342900" algn="l"/>
                <a:tab pos="914400" algn="l"/>
                <a:tab pos="1828800" algn="l"/>
                <a:tab pos="2743200" algn="l"/>
                <a:tab pos="3657600" algn="l"/>
                <a:tab pos="4572000" algn="l"/>
                <a:tab pos="5486400" algn="l"/>
                <a:tab pos="6400800" algn="l"/>
                <a:tab pos="7315200" algn="l"/>
              </a:tabLst>
            </a:pPr>
            <a:r>
              <a:rPr lang="en-US" altLang="en-US" sz="2600"/>
              <a:t>Can separate DNA fragments that differ in length by only 1 nucleotide for fragments up to 500 nucleotides long.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xmlns="" id="{F0EB68BE-6526-4224-ACA8-36E112072C4E}"/>
              </a:ext>
            </a:extLst>
          </p:cNvPr>
          <p:cNvSpPr>
            <a:spLocks noGrp="1" noChangeArrowheads="1"/>
          </p:cNvSpPr>
          <p:nvPr>
            <p:ph type="title"/>
          </p:nvPr>
        </p:nvSpPr>
        <p:spPr/>
        <p:txBody>
          <a:bodyPr/>
          <a:lstStyle/>
          <a:p>
            <a:pPr eaLnBrk="1" hangingPunct="1">
              <a:spcAft>
                <a:spcPts val="13"/>
              </a:spcAft>
            </a:pPr>
            <a:r>
              <a:rPr lang="en-US" altLang="en-US"/>
              <a:t>Gel Electrophoresis</a:t>
            </a:r>
          </a:p>
        </p:txBody>
      </p:sp>
      <p:sp>
        <p:nvSpPr>
          <p:cNvPr id="14339" name="Rectangle 2">
            <a:extLst>
              <a:ext uri="{FF2B5EF4-FFF2-40B4-BE49-F238E27FC236}">
                <a16:creationId xmlns:a16="http://schemas.microsoft.com/office/drawing/2014/main" xmlns="" id="{4BECC320-782F-4DA6-9E7E-6892AB81664E}"/>
              </a:ext>
            </a:extLst>
          </p:cNvPr>
          <p:cNvSpPr>
            <a:spLocks noGrp="1" noChangeArrowheads="1"/>
          </p:cNvSpPr>
          <p:nvPr>
            <p:ph type="body" idx="1"/>
          </p:nvPr>
        </p:nvSpPr>
        <p:spPr/>
        <p:txBody>
          <a:bodyPr/>
          <a:lstStyle/>
          <a:p>
            <a:pPr marL="471488" eaLnBrk="1" hangingPunct="1">
              <a:tabLst>
                <a:tab pos="342900" algn="l"/>
                <a:tab pos="669925" algn="l"/>
                <a:tab pos="914400" algn="l"/>
                <a:tab pos="1828800" algn="l"/>
                <a:tab pos="2743200" algn="l"/>
                <a:tab pos="3657600" algn="l"/>
                <a:tab pos="4572000" algn="l"/>
                <a:tab pos="5486400" algn="l"/>
                <a:tab pos="6400800" algn="l"/>
                <a:tab pos="7315200" algn="l"/>
              </a:tabLst>
            </a:pPr>
            <a:r>
              <a:rPr lang="en-US" altLang="en-US"/>
              <a:t>DNA fragments are injected into a gel positioned in an electric field</a:t>
            </a:r>
          </a:p>
          <a:p>
            <a:pPr marL="471488" eaLnBrk="1" hangingPunct="1">
              <a:tabLst>
                <a:tab pos="342900" algn="l"/>
                <a:tab pos="669925" algn="l"/>
                <a:tab pos="914400" algn="l"/>
                <a:tab pos="1828800" algn="l"/>
                <a:tab pos="2743200" algn="l"/>
                <a:tab pos="3657600" algn="l"/>
                <a:tab pos="4572000" algn="l"/>
                <a:tab pos="5486400" algn="l"/>
                <a:tab pos="6400800" algn="l"/>
                <a:tab pos="7315200" algn="l"/>
              </a:tabLst>
            </a:pPr>
            <a:r>
              <a:rPr lang="en-US" altLang="en-US"/>
              <a:t>DNA are negatively charged near neutral pH</a:t>
            </a:r>
          </a:p>
          <a:p>
            <a:pPr marL="804863" lvl="1" indent="-333375" eaLnBrk="1" hangingPunct="1">
              <a:lnSpc>
                <a:spcPts val="3600"/>
              </a:lnSpc>
              <a:spcAft>
                <a:spcPts val="700"/>
              </a:spcAft>
              <a:tabLst>
                <a:tab pos="342900" algn="l"/>
                <a:tab pos="669925" algn="l"/>
                <a:tab pos="914400" algn="l"/>
                <a:tab pos="1828800" algn="l"/>
                <a:tab pos="2743200" algn="l"/>
                <a:tab pos="3657600" algn="l"/>
                <a:tab pos="4572000" algn="l"/>
                <a:tab pos="5486400" algn="l"/>
                <a:tab pos="6400800" algn="l"/>
                <a:tab pos="7315200" algn="l"/>
              </a:tabLst>
            </a:pPr>
            <a:r>
              <a:rPr lang="en-US" altLang="en-US" sz="3000"/>
              <a:t>The ribose phosphate backbone of each nucleotide is acidic; DNA has an overall negative charge</a:t>
            </a:r>
          </a:p>
          <a:p>
            <a:pPr marL="471488" eaLnBrk="1" hangingPunct="1">
              <a:spcAft>
                <a:spcPts val="13"/>
              </a:spcAft>
              <a:tabLst>
                <a:tab pos="342900" algn="l"/>
                <a:tab pos="669925" algn="l"/>
                <a:tab pos="914400" algn="l"/>
                <a:tab pos="1828800" algn="l"/>
                <a:tab pos="2743200" algn="l"/>
                <a:tab pos="3657600" algn="l"/>
                <a:tab pos="4572000" algn="l"/>
                <a:tab pos="5486400" algn="l"/>
                <a:tab pos="6400800" algn="l"/>
                <a:tab pos="7315200" algn="l"/>
              </a:tabLst>
            </a:pPr>
            <a:r>
              <a:rPr lang="en-US" altLang="en-US"/>
              <a:t>DNA molecules move towards the positive electrode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xmlns="" id="{E215F45A-37E5-41A4-AAD8-53B73E43A0A6}"/>
              </a:ext>
            </a:extLst>
          </p:cNvPr>
          <p:cNvSpPr>
            <a:spLocks noGrp="1" noChangeArrowheads="1"/>
          </p:cNvSpPr>
          <p:nvPr>
            <p:ph type="title"/>
          </p:nvPr>
        </p:nvSpPr>
        <p:spPr/>
        <p:txBody>
          <a:bodyPr/>
          <a:lstStyle/>
          <a:p>
            <a:pPr eaLnBrk="1" hangingPunct="1">
              <a:spcAft>
                <a:spcPts val="13"/>
              </a:spcAft>
            </a:pPr>
            <a:r>
              <a:rPr lang="en-US" altLang="en-US"/>
              <a:t>Gel Electrophoresis</a:t>
            </a:r>
            <a:r>
              <a:rPr lang="en-US" altLang="en-US" sz="2600"/>
              <a:t> (cont’d)</a:t>
            </a:r>
          </a:p>
        </p:txBody>
      </p:sp>
      <p:sp>
        <p:nvSpPr>
          <p:cNvPr id="15363" name="Rectangle 2">
            <a:extLst>
              <a:ext uri="{FF2B5EF4-FFF2-40B4-BE49-F238E27FC236}">
                <a16:creationId xmlns:a16="http://schemas.microsoft.com/office/drawing/2014/main" xmlns="" id="{751A24C0-5055-407A-BBA5-F6082719FA72}"/>
              </a:ext>
            </a:extLst>
          </p:cNvPr>
          <p:cNvSpPr>
            <a:spLocks noGrp="1" noChangeArrowheads="1"/>
          </p:cNvSpPr>
          <p:nvPr>
            <p:ph type="body" idx="1"/>
          </p:nvPr>
        </p:nvSpPr>
        <p:spPr/>
        <p:txBody>
          <a:bodyPr/>
          <a:lstStyle/>
          <a:p>
            <a:pPr marL="471488" eaLnBrk="1" hangingPunct="1">
              <a:tabLst>
                <a:tab pos="342900" algn="l"/>
                <a:tab pos="669925" algn="l"/>
                <a:tab pos="914400" algn="l"/>
                <a:tab pos="1828800" algn="l"/>
                <a:tab pos="2743200" algn="l"/>
                <a:tab pos="3657600" algn="l"/>
                <a:tab pos="4572000" algn="l"/>
                <a:tab pos="5486400" algn="l"/>
                <a:tab pos="6400800" algn="l"/>
                <a:tab pos="7315200" algn="l"/>
              </a:tabLst>
            </a:pPr>
            <a:r>
              <a:rPr lang="en-US" altLang="en-US"/>
              <a:t>DNA fragments of different lengths are separated according to size</a:t>
            </a:r>
          </a:p>
          <a:p>
            <a:pPr marL="804863" lvl="1" indent="-333375" eaLnBrk="1" hangingPunct="1">
              <a:lnSpc>
                <a:spcPts val="3600"/>
              </a:lnSpc>
              <a:spcAft>
                <a:spcPts val="700"/>
              </a:spcAft>
              <a:tabLst>
                <a:tab pos="342900" algn="l"/>
                <a:tab pos="669925" algn="l"/>
                <a:tab pos="914400" algn="l"/>
                <a:tab pos="1828800" algn="l"/>
                <a:tab pos="2743200" algn="l"/>
                <a:tab pos="3657600" algn="l"/>
                <a:tab pos="4572000" algn="l"/>
                <a:tab pos="5486400" algn="l"/>
                <a:tab pos="6400800" algn="l"/>
                <a:tab pos="7315200" algn="l"/>
              </a:tabLst>
            </a:pPr>
            <a:r>
              <a:rPr lang="en-US" altLang="en-US" sz="3000"/>
              <a:t>Smaller molecules move through the gel matrix more readily than larger molecules</a:t>
            </a:r>
          </a:p>
          <a:p>
            <a:pPr marL="471488" eaLnBrk="1" hangingPunct="1">
              <a:spcAft>
                <a:spcPts val="13"/>
              </a:spcAft>
              <a:tabLst>
                <a:tab pos="342900" algn="l"/>
                <a:tab pos="669925" algn="l"/>
                <a:tab pos="914400" algn="l"/>
                <a:tab pos="1828800" algn="l"/>
                <a:tab pos="2743200" algn="l"/>
                <a:tab pos="3657600" algn="l"/>
                <a:tab pos="4572000" algn="l"/>
                <a:tab pos="5486400" algn="l"/>
                <a:tab pos="6400800" algn="l"/>
                <a:tab pos="7315200" algn="l"/>
              </a:tabLst>
            </a:pPr>
            <a:r>
              <a:rPr lang="en-US" altLang="en-US"/>
              <a:t>The gel matrix restricts random diffusion so molecules of different lengths separate into different bands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xmlns="" id="{E614E2D7-5912-4E09-88FC-802C8A7E9DC8}"/>
              </a:ext>
            </a:extLst>
          </p:cNvPr>
          <p:cNvSpPr>
            <a:spLocks noGrp="1" noChangeArrowheads="1"/>
          </p:cNvSpPr>
          <p:nvPr>
            <p:ph type="title"/>
          </p:nvPr>
        </p:nvSpPr>
        <p:spPr/>
        <p:txBody>
          <a:bodyPr/>
          <a:lstStyle/>
          <a:p>
            <a:pPr eaLnBrk="1" hangingPunct="1">
              <a:spcAft>
                <a:spcPts val="13"/>
              </a:spcAft>
            </a:pPr>
            <a:r>
              <a:rPr lang="en-US" altLang="en-US"/>
              <a:t>Gel Electrophoresis: Example</a:t>
            </a:r>
          </a:p>
        </p:txBody>
      </p:sp>
      <p:pic>
        <p:nvPicPr>
          <p:cNvPr id="16387" name="Picture 2" descr="A figure of the example is shown ">
            <a:extLst>
              <a:ext uri="{FF2B5EF4-FFF2-40B4-BE49-F238E27FC236}">
                <a16:creationId xmlns:a16="http://schemas.microsoft.com/office/drawing/2014/main" xmlns="" id="{5C42472D-59E5-4579-B065-BA7BF4A56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95400"/>
            <a:ext cx="45339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Line 3">
            <a:extLst>
              <a:ext uri="{FF2B5EF4-FFF2-40B4-BE49-F238E27FC236}">
                <a16:creationId xmlns:a16="http://schemas.microsoft.com/office/drawing/2014/main" xmlns="" id="{0CF0ED9C-3FFD-431E-B744-DF5095127C7C}"/>
              </a:ext>
              <a:ext uri="{C183D7F6-B498-43B3-948B-1728B52AA6E4}">
                <adec:decorative xmlns:adec="http://schemas.microsoft.com/office/drawing/2017/decorative" xmlns="" val="1"/>
              </a:ext>
            </a:extLst>
          </p:cNvPr>
          <p:cNvSpPr>
            <a:spLocks noChangeShapeType="1"/>
          </p:cNvSpPr>
          <p:nvPr/>
        </p:nvSpPr>
        <p:spPr bwMode="auto">
          <a:xfrm>
            <a:off x="4032250" y="2209800"/>
            <a:ext cx="12700" cy="31242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9" name="Text Box 4">
            <a:extLst>
              <a:ext uri="{FF2B5EF4-FFF2-40B4-BE49-F238E27FC236}">
                <a16:creationId xmlns:a16="http://schemas.microsoft.com/office/drawing/2014/main" xmlns="" id="{F94E722B-DB2B-4DB1-BEE5-CFDBC0FC8084}"/>
              </a:ext>
            </a:extLst>
          </p:cNvPr>
          <p:cNvSpPr txBox="1">
            <a:spLocks noChangeArrowheads="1"/>
          </p:cNvSpPr>
          <p:nvPr/>
        </p:nvSpPr>
        <p:spPr bwMode="auto">
          <a:xfrm>
            <a:off x="1550988" y="3092450"/>
            <a:ext cx="2293937"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a:t>Direction of DNA movement</a:t>
            </a:r>
          </a:p>
        </p:txBody>
      </p:sp>
      <p:sp>
        <p:nvSpPr>
          <p:cNvPr id="16390" name="Line 5">
            <a:extLst>
              <a:ext uri="{FF2B5EF4-FFF2-40B4-BE49-F238E27FC236}">
                <a16:creationId xmlns:a16="http://schemas.microsoft.com/office/drawing/2014/main" xmlns="" id="{C288EE05-7527-4F9B-9684-A48865B77BE4}"/>
              </a:ext>
              <a:ext uri="{C183D7F6-B498-43B3-948B-1728B52AA6E4}">
                <adec:decorative xmlns:adec="http://schemas.microsoft.com/office/drawing/2017/decorative" xmlns="" val="1"/>
              </a:ext>
            </a:extLst>
          </p:cNvPr>
          <p:cNvSpPr>
            <a:spLocks noChangeShapeType="1"/>
          </p:cNvSpPr>
          <p:nvPr/>
        </p:nvSpPr>
        <p:spPr bwMode="auto">
          <a:xfrm>
            <a:off x="2209800" y="5708650"/>
            <a:ext cx="2057400"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1" name="Text Box 6">
            <a:extLst>
              <a:ext uri="{FF2B5EF4-FFF2-40B4-BE49-F238E27FC236}">
                <a16:creationId xmlns:a16="http://schemas.microsoft.com/office/drawing/2014/main" xmlns="" id="{318F9ED3-568E-47F8-8EB9-07B21AEB45F2}"/>
              </a:ext>
            </a:extLst>
          </p:cNvPr>
          <p:cNvSpPr txBox="1">
            <a:spLocks noChangeArrowheads="1"/>
          </p:cNvSpPr>
          <p:nvPr/>
        </p:nvSpPr>
        <p:spPr bwMode="auto">
          <a:xfrm>
            <a:off x="407988" y="5149850"/>
            <a:ext cx="2827337"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a:t>Smaller fragments travel farther</a:t>
            </a:r>
          </a:p>
        </p:txBody>
      </p:sp>
      <p:sp>
        <p:nvSpPr>
          <p:cNvPr id="16392" name="Text Box 7">
            <a:extLst>
              <a:ext uri="{FF2B5EF4-FFF2-40B4-BE49-F238E27FC236}">
                <a16:creationId xmlns:a16="http://schemas.microsoft.com/office/drawing/2014/main" xmlns="" id="{77B5D3B1-BB94-4EF6-9A20-9A48D065B71E}"/>
              </a:ext>
            </a:extLst>
          </p:cNvPr>
          <p:cNvSpPr txBox="1">
            <a:spLocks noChangeArrowheads="1"/>
          </p:cNvSpPr>
          <p:nvPr/>
        </p:nvSpPr>
        <p:spPr bwMode="auto">
          <a:xfrm>
            <a:off x="2990850" y="6326188"/>
            <a:ext cx="241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9pPr>
          </a:lstStyle>
          <a:p>
            <a:pPr algn="ctr" eaLnBrk="1" hangingPunct="1">
              <a:lnSpc>
                <a:spcPts val="1400"/>
              </a:lnSpc>
              <a:spcAft>
                <a:spcPct val="0"/>
              </a:spcAft>
              <a:buClrTx/>
              <a:buSzTx/>
              <a:buFontTx/>
              <a:buNone/>
            </a:pPr>
            <a:r>
              <a:rPr lang="en-US" altLang="en-US" sz="1200" b="0"/>
              <a:t>Molecular Cell Biology, 4</a:t>
            </a:r>
            <a:r>
              <a:rPr lang="en-US" altLang="en-US" sz="1800" b="0" baseline="29000"/>
              <a:t>th</a:t>
            </a:r>
            <a:r>
              <a:rPr lang="en-US" altLang="en-US" sz="1200" b="0"/>
              <a:t> edition</a:t>
            </a:r>
          </a:p>
          <a:p>
            <a:pPr algn="ctr" eaLnBrk="1" hangingPunct="1">
              <a:lnSpc>
                <a:spcPts val="1400"/>
              </a:lnSpc>
              <a:spcAft>
                <a:spcPct val="0"/>
              </a:spcAft>
              <a:buClrTx/>
              <a:buSzTx/>
              <a:buFontTx/>
              <a:buNone/>
            </a:pPr>
            <a:endParaRPr lang="en-US" altLang="en-US" sz="1200" b="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xmlns="" id="{A99E3086-89E1-4B0C-8900-D3D832A35121}"/>
              </a:ext>
            </a:extLst>
          </p:cNvPr>
          <p:cNvSpPr>
            <a:spLocks noGrp="1" noChangeArrowheads="1"/>
          </p:cNvSpPr>
          <p:nvPr>
            <p:ph type="title"/>
          </p:nvPr>
        </p:nvSpPr>
        <p:spPr/>
        <p:txBody>
          <a:bodyPr/>
          <a:lstStyle/>
          <a:p>
            <a:pPr eaLnBrk="1" hangingPunct="1">
              <a:spcAft>
                <a:spcPts val="13"/>
              </a:spcAft>
            </a:pPr>
            <a:r>
              <a:rPr lang="en-US" altLang="en-US"/>
              <a:t>Detecting DNA: Autoradiography</a:t>
            </a:r>
          </a:p>
        </p:txBody>
      </p:sp>
      <p:sp>
        <p:nvSpPr>
          <p:cNvPr id="17411" name="Rectangle 2">
            <a:extLst>
              <a:ext uri="{FF2B5EF4-FFF2-40B4-BE49-F238E27FC236}">
                <a16:creationId xmlns:a16="http://schemas.microsoft.com/office/drawing/2014/main" xmlns="" id="{8FE91CBE-4A0C-4FB4-96FF-65521268FCC0}"/>
              </a:ext>
            </a:extLst>
          </p:cNvPr>
          <p:cNvSpPr>
            <a:spLocks noGrp="1" noChangeArrowheads="1"/>
          </p:cNvSpPr>
          <p:nvPr>
            <p:ph type="body" idx="1"/>
          </p:nvPr>
        </p:nvSpPr>
        <p:spPr/>
        <p:txBody>
          <a:bodyPr/>
          <a:lstStyle/>
          <a:p>
            <a:pPr marL="652463" indent="-652463" eaLnBrk="1" hangingPunct="1">
              <a:spcAft>
                <a:spcPts val="1800"/>
              </a:spcAft>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a:t>One way to visualize separated DNA bands on a gel is </a:t>
            </a:r>
            <a:r>
              <a:rPr lang="en-US" altLang="en-US" b="1"/>
              <a:t>autoradiography</a:t>
            </a:r>
            <a:r>
              <a:rPr lang="en-US" altLang="en-US"/>
              <a:t>:</a:t>
            </a:r>
          </a:p>
          <a:p>
            <a:pPr marL="920750" lvl="1" indent="-268288" eaLnBrk="1" hangingPunct="1">
              <a:lnSpc>
                <a:spcPts val="3600"/>
              </a:lnSpc>
              <a:spcAft>
                <a:spcPts val="1800"/>
              </a:spcAft>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3000"/>
              <a:t>The DNA is radioactively labeled</a:t>
            </a:r>
          </a:p>
          <a:p>
            <a:pPr marL="920750" lvl="1" indent="-268288" eaLnBrk="1" hangingPunct="1">
              <a:lnSpc>
                <a:spcPts val="3600"/>
              </a:lnSpc>
              <a:spcAft>
                <a:spcPts val="13"/>
              </a:spcAft>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3000"/>
              <a:t>The gel is laid against a sheet of photographic (X-ray) film in the dark, exposing the film at the positions where the DNA is present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xmlns="" id="{5A290F50-97DC-42F4-B72D-F250ECE54A9F}"/>
              </a:ext>
            </a:extLst>
          </p:cNvPr>
          <p:cNvSpPr>
            <a:spLocks noGrp="1" noChangeArrowheads="1"/>
          </p:cNvSpPr>
          <p:nvPr>
            <p:ph type="title"/>
          </p:nvPr>
        </p:nvSpPr>
        <p:spPr/>
        <p:txBody>
          <a:bodyPr/>
          <a:lstStyle/>
          <a:p>
            <a:pPr eaLnBrk="1" hangingPunct="1">
              <a:spcAft>
                <a:spcPts val="13"/>
              </a:spcAft>
            </a:pPr>
            <a:r>
              <a:rPr lang="en-US" altLang="en-US"/>
              <a:t>Detecting DNA: Fluorescence</a:t>
            </a:r>
          </a:p>
        </p:txBody>
      </p:sp>
      <p:sp>
        <p:nvSpPr>
          <p:cNvPr id="18435" name="Rectangle 2">
            <a:extLst>
              <a:ext uri="{FF2B5EF4-FFF2-40B4-BE49-F238E27FC236}">
                <a16:creationId xmlns:a16="http://schemas.microsoft.com/office/drawing/2014/main" xmlns="" id="{BBBE79C7-CA8D-4A15-A36A-0285B66C4703}"/>
              </a:ext>
            </a:extLst>
          </p:cNvPr>
          <p:cNvSpPr>
            <a:spLocks noGrp="1" noChangeArrowheads="1"/>
          </p:cNvSpPr>
          <p:nvPr>
            <p:ph type="body" idx="1"/>
          </p:nvPr>
        </p:nvSpPr>
        <p:spPr/>
        <p:txBody>
          <a:bodyPr/>
          <a:lstStyle/>
          <a:p>
            <a:pPr marL="700088" indent="-700088" eaLnBrk="1" hangingPunct="1">
              <a:spcAft>
                <a:spcPts val="1800"/>
              </a:spcAft>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a:t>Another way to visualize DNA bands in gel is </a:t>
            </a:r>
            <a:r>
              <a:rPr lang="en-US" altLang="en-US" b="1"/>
              <a:t>fluorescence</a:t>
            </a:r>
            <a:r>
              <a:rPr lang="en-US" altLang="en-US"/>
              <a:t>:</a:t>
            </a:r>
          </a:p>
          <a:p>
            <a:pPr marL="920750" lvl="1" indent="-220663" eaLnBrk="1" hangingPunct="1">
              <a:lnSpc>
                <a:spcPts val="3600"/>
              </a:lnSpc>
              <a:spcAft>
                <a:spcPts val="1800"/>
              </a:spcAft>
              <a:buClr>
                <a:srgbClr val="006633"/>
              </a:buClr>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3000"/>
              <a:t>The gel is incubated with a solution containing the fluorescent dye ethidium</a:t>
            </a:r>
          </a:p>
          <a:p>
            <a:pPr marL="920750" lvl="1" indent="-220663" eaLnBrk="1" hangingPunct="1">
              <a:lnSpc>
                <a:spcPts val="3600"/>
              </a:lnSpc>
              <a:spcAft>
                <a:spcPts val="1800"/>
              </a:spcAft>
              <a:buClr>
                <a:srgbClr val="006633"/>
              </a:buClr>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3000"/>
              <a:t>Ethidium binds to the DNA</a:t>
            </a:r>
          </a:p>
          <a:p>
            <a:pPr marL="920750" lvl="1" indent="-220663" eaLnBrk="1" hangingPunct="1">
              <a:lnSpc>
                <a:spcPts val="3600"/>
              </a:lnSpc>
              <a:spcAft>
                <a:spcPts val="13"/>
              </a:spcAft>
              <a:buClr>
                <a:srgbClr val="006633"/>
              </a:buClr>
              <a:buSzPct val="100000"/>
              <a:tabLst>
                <a:tab pos="355600" algn="l"/>
                <a:tab pos="5715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3000"/>
              <a:t>The DNA lights up when the gel is exposed to ultraviolet light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xmlns="" id="{938D4316-7373-4505-81F9-779BB79EFA37}"/>
              </a:ext>
            </a:extLst>
          </p:cNvPr>
          <p:cNvSpPr>
            <a:spLocks noGrp="1" noChangeArrowheads="1"/>
          </p:cNvSpPr>
          <p:nvPr>
            <p:ph type="title"/>
          </p:nvPr>
        </p:nvSpPr>
        <p:spPr/>
        <p:txBody>
          <a:bodyPr/>
          <a:lstStyle/>
          <a:p>
            <a:pPr eaLnBrk="1" hangingPunct="1">
              <a:spcAft>
                <a:spcPts val="13"/>
              </a:spcAft>
            </a:pPr>
            <a:r>
              <a:rPr lang="en-US" altLang="en-US"/>
              <a:t>Partial Restriction Digest</a:t>
            </a:r>
          </a:p>
        </p:txBody>
      </p:sp>
      <p:sp>
        <p:nvSpPr>
          <p:cNvPr id="19459" name="Rectangle 2">
            <a:extLst>
              <a:ext uri="{FF2B5EF4-FFF2-40B4-BE49-F238E27FC236}">
                <a16:creationId xmlns:a16="http://schemas.microsoft.com/office/drawing/2014/main" xmlns="" id="{39C5FF82-E3EC-4F48-845F-8679D4C9644D}"/>
              </a:ext>
            </a:extLst>
          </p:cNvPr>
          <p:cNvSpPr>
            <a:spLocks noGrp="1" noChangeArrowheads="1"/>
          </p:cNvSpPr>
          <p:nvPr>
            <p:ph type="body" idx="1"/>
          </p:nvPr>
        </p:nvSpPr>
        <p:spPr>
          <a:xfrm>
            <a:off x="381000" y="1219200"/>
            <a:ext cx="8355013" cy="5257800"/>
          </a:xfrm>
        </p:spPr>
        <p:txBody>
          <a:bodyPr/>
          <a:lstStyle/>
          <a:p>
            <a:pPr marL="477838" indent="-477838" eaLnBrk="1" hangingPunct="1">
              <a:lnSpc>
                <a:spcPts val="34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400"/>
              <a:t>The sample of DNA is exposed to the restriction enzyme for only a limited amount of time to prevent it from being cut at all restriction sites</a:t>
            </a:r>
          </a:p>
          <a:p>
            <a:pPr marL="477838" indent="-477838" eaLnBrk="1" hangingPunct="1">
              <a:lnSpc>
                <a:spcPts val="34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400"/>
              <a:t>Each DNA molecule is cut at most twice. Keep in mind many molecules are present</a:t>
            </a:r>
          </a:p>
          <a:p>
            <a:pPr marL="477838" indent="-477838" eaLnBrk="1" hangingPunct="1">
              <a:lnSpc>
                <a:spcPts val="34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400"/>
              <a:t>The experiment generates the set of all possible restriction fragments between every two (not necessarily consecutive) sites, </a:t>
            </a:r>
            <a:r>
              <a:rPr lang="en-US" altLang="en-US" sz="2400" b="1"/>
              <a:t>equally likely</a:t>
            </a:r>
          </a:p>
          <a:p>
            <a:pPr marL="477838" indent="-477838" eaLnBrk="1" hangingPunct="1">
              <a:lnSpc>
                <a:spcPts val="3400"/>
              </a:lnSpc>
              <a:spcAft>
                <a:spcPts val="600"/>
              </a:spcAft>
              <a:tabLst>
                <a:tab pos="342900" algn="l"/>
                <a:tab pos="914400" algn="l"/>
                <a:tab pos="1828800" algn="l"/>
                <a:tab pos="2743200" algn="l"/>
                <a:tab pos="3657600" algn="l"/>
                <a:tab pos="4572000" algn="l"/>
                <a:tab pos="5486400" algn="l"/>
                <a:tab pos="6400800" algn="l"/>
                <a:tab pos="7315200" algn="l"/>
              </a:tabLst>
            </a:pPr>
            <a:r>
              <a:rPr lang="en-US" altLang="en-US" sz="2400"/>
              <a:t>The set of fragment sizes is used to determine the positions of the restriction sites in the DNA sequence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xmlns="" id="{28EC0A20-7860-4209-AE5C-7BDC3E3BFE62}"/>
              </a:ext>
            </a:extLst>
          </p:cNvPr>
          <p:cNvSpPr>
            <a:spLocks noGrp="1" noChangeArrowheads="1"/>
          </p:cNvSpPr>
          <p:nvPr>
            <p:ph type="title"/>
          </p:nvPr>
        </p:nvSpPr>
        <p:spPr/>
        <p:txBody>
          <a:bodyPr/>
          <a:lstStyle/>
          <a:p>
            <a:pPr eaLnBrk="1" hangingPunct="1">
              <a:spcAft>
                <a:spcPts val="13"/>
              </a:spcAft>
            </a:pPr>
            <a:r>
              <a:rPr lang="en-US" altLang="en-US"/>
              <a:t>Partial Digest Example</a:t>
            </a:r>
          </a:p>
        </p:txBody>
      </p:sp>
      <p:sp>
        <p:nvSpPr>
          <p:cNvPr id="20483" name="Rectangle 2">
            <a:extLst>
              <a:ext uri="{FF2B5EF4-FFF2-40B4-BE49-F238E27FC236}">
                <a16:creationId xmlns:a16="http://schemas.microsoft.com/office/drawing/2014/main" xmlns="" id="{F3731E10-6D32-4213-8E4B-05920F168CC0}"/>
              </a:ext>
            </a:extLst>
          </p:cNvPr>
          <p:cNvSpPr>
            <a:spLocks noGrp="1" noChangeArrowheads="1"/>
          </p:cNvSpPr>
          <p:nvPr>
            <p:ph type="body" idx="1"/>
          </p:nvPr>
        </p:nvSpPr>
        <p:spPr>
          <a:xfrm>
            <a:off x="484188" y="1371600"/>
            <a:ext cx="8466137" cy="5226050"/>
          </a:xfrm>
        </p:spPr>
        <p:txBody>
          <a:bodyPr/>
          <a:lstStyle/>
          <a:p>
            <a:pPr marL="433388" indent="-433388" eaLnBrk="1" hangingPunct="1">
              <a:lnSpc>
                <a:spcPts val="3400"/>
              </a:lnSpc>
              <a:spcAft>
                <a:spcPts val="13"/>
              </a:spcAft>
              <a:buSzPct val="100000"/>
              <a:tabLst>
                <a:tab pos="342900" algn="l"/>
                <a:tab pos="914400" algn="l"/>
                <a:tab pos="1828800" algn="l"/>
                <a:tab pos="2743200" algn="l"/>
                <a:tab pos="3657600" algn="l"/>
                <a:tab pos="4572000" algn="l"/>
                <a:tab pos="5486400" algn="l"/>
                <a:tab pos="6400800" algn="l"/>
                <a:tab pos="7315200" algn="l"/>
                <a:tab pos="8229600" algn="l"/>
              </a:tabLst>
            </a:pPr>
            <a:r>
              <a:rPr lang="en-US" altLang="en-US" sz="2800"/>
              <a:t>Partial Digest results in the following 10 restriction fragments:</a:t>
            </a:r>
          </a:p>
        </p:txBody>
      </p:sp>
      <p:pic>
        <p:nvPicPr>
          <p:cNvPr id="20484" name="Picture 3" descr="A figure of the example is shown ">
            <a:extLst>
              <a:ext uri="{FF2B5EF4-FFF2-40B4-BE49-F238E27FC236}">
                <a16:creationId xmlns:a16="http://schemas.microsoft.com/office/drawing/2014/main" xmlns="" id="{27F9A3B2-8A9A-4DAD-9813-0B0ECE02B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6096000" cy="359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xmlns="" id="{840AC834-9D1B-4F19-AFA0-E746625EDFCE}"/>
              </a:ext>
            </a:extLst>
          </p:cNvPr>
          <p:cNvSpPr>
            <a:spLocks noGrp="1" noChangeArrowheads="1"/>
          </p:cNvSpPr>
          <p:nvPr>
            <p:ph type="title"/>
          </p:nvPr>
        </p:nvSpPr>
        <p:spPr>
          <a:xfrm>
            <a:off x="369888" y="438150"/>
            <a:ext cx="8866187" cy="2787650"/>
          </a:xfrm>
        </p:spPr>
        <p:txBody>
          <a:bodyPr/>
          <a:lstStyle/>
          <a:p>
            <a:pPr eaLnBrk="1" hangingPunct="1">
              <a:lnSpc>
                <a:spcPct val="100000"/>
              </a:lnSpc>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4000"/>
              <a:t>Multiset of Restriction Fragments</a:t>
            </a:r>
          </a:p>
        </p:txBody>
      </p:sp>
      <p:sp>
        <p:nvSpPr>
          <p:cNvPr id="21507" name="Rectangle 2">
            <a:extLst>
              <a:ext uri="{FF2B5EF4-FFF2-40B4-BE49-F238E27FC236}">
                <a16:creationId xmlns:a16="http://schemas.microsoft.com/office/drawing/2014/main" xmlns="" id="{FE50DF0D-D61F-4715-82BC-F38377DD5A61}"/>
              </a:ext>
            </a:extLst>
          </p:cNvPr>
          <p:cNvSpPr>
            <a:spLocks noGrp="1" noChangeArrowheads="1"/>
          </p:cNvSpPr>
          <p:nvPr>
            <p:ph type="body" idx="1"/>
          </p:nvPr>
        </p:nvSpPr>
        <p:spPr>
          <a:xfrm>
            <a:off x="76200" y="1219200"/>
            <a:ext cx="2320925" cy="5257800"/>
          </a:xfrm>
        </p:spPr>
        <p:txBody>
          <a:bodyPr/>
          <a:lstStyle/>
          <a:p>
            <a:pPr marL="506413" indent="-506413" eaLnBrk="1" hangingPunct="1">
              <a:lnSpc>
                <a:spcPts val="1900"/>
              </a:lnSpc>
              <a:spcAft>
                <a:spcPts val="500"/>
              </a:spcAft>
              <a:tabLst>
                <a:tab pos="342900" algn="l"/>
                <a:tab pos="914400" algn="l"/>
                <a:tab pos="1828800" algn="l"/>
              </a:tabLst>
            </a:pPr>
            <a:r>
              <a:rPr lang="en-US" altLang="en-US" sz="1800"/>
              <a:t>We assume that multiplicity of a fragment can be detected, </a:t>
            </a:r>
            <a:r>
              <a:rPr lang="en-US" altLang="en-US" sz="1800" i="1"/>
              <a:t>i.e</a:t>
            </a:r>
            <a:r>
              <a:rPr lang="en-US" altLang="en-US" sz="1800"/>
              <a:t>., the number of restriction fragments of the same length can be determined (</a:t>
            </a:r>
            <a:r>
              <a:rPr lang="en-US" altLang="en-US" sz="1800" i="1"/>
              <a:t>e.g.</a:t>
            </a:r>
            <a:r>
              <a:rPr lang="en-US" altLang="en-US" sz="1800"/>
              <a:t>, by observing twice as much fluorescence intensity for double fragments than for a single fragment)</a:t>
            </a:r>
          </a:p>
        </p:txBody>
      </p:sp>
      <p:pic>
        <p:nvPicPr>
          <p:cNvPr id="21508" name="Picture 3" descr="A figure of the example is shown ">
            <a:extLst>
              <a:ext uri="{FF2B5EF4-FFF2-40B4-BE49-F238E27FC236}">
                <a16:creationId xmlns:a16="http://schemas.microsoft.com/office/drawing/2014/main" xmlns="" id="{748E1D1C-9B7F-4BBF-BA95-05E443A97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95400"/>
            <a:ext cx="6096000" cy="405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4">
            <a:extLst>
              <a:ext uri="{FF2B5EF4-FFF2-40B4-BE49-F238E27FC236}">
                <a16:creationId xmlns:a16="http://schemas.microsoft.com/office/drawing/2014/main" xmlns="" id="{318F6E87-94DF-4992-BAB9-D3C03AA7C34C}"/>
              </a:ext>
            </a:extLst>
          </p:cNvPr>
          <p:cNvSpPr txBox="1">
            <a:spLocks noChangeArrowheads="1"/>
          </p:cNvSpPr>
          <p:nvPr/>
        </p:nvSpPr>
        <p:spPr bwMode="auto">
          <a:xfrm>
            <a:off x="2770188" y="5530850"/>
            <a:ext cx="648493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a:solidFill>
                  <a:srgbClr val="FF0000"/>
                </a:solidFill>
              </a:rPr>
              <a:t>Multiset</a:t>
            </a:r>
            <a:r>
              <a:rPr lang="en-US" altLang="en-US" sz="2400" b="0"/>
              <a:t>: {3, </a:t>
            </a:r>
            <a:r>
              <a:rPr lang="en-US" altLang="en-US" sz="2400" b="0">
                <a:solidFill>
                  <a:srgbClr val="FF0000"/>
                </a:solidFill>
              </a:rPr>
              <a:t>5, 5</a:t>
            </a:r>
            <a:r>
              <a:rPr lang="en-US" altLang="en-US" sz="2400" b="0"/>
              <a:t>, 8, 9, </a:t>
            </a:r>
            <a:r>
              <a:rPr lang="en-US" altLang="en-US" sz="2400" b="0">
                <a:solidFill>
                  <a:srgbClr val="FF0000"/>
                </a:solidFill>
              </a:rPr>
              <a:t>14, 14</a:t>
            </a:r>
            <a:r>
              <a:rPr lang="en-US" altLang="en-US" sz="2400" b="0"/>
              <a:t>, 17, 19, 22}</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xmlns="" id="{1DE05E4C-DB19-42F7-98BA-95972A745516}"/>
              </a:ext>
            </a:extLst>
          </p:cNvPr>
          <p:cNvSpPr>
            <a:spLocks noGrp="1" noChangeArrowheads="1"/>
          </p:cNvSpPr>
          <p:nvPr>
            <p:ph type="title"/>
          </p:nvPr>
        </p:nvSpPr>
        <p:spPr/>
        <p:txBody>
          <a:bodyPr/>
          <a:lstStyle/>
          <a:p>
            <a:pPr eaLnBrk="1" hangingPunct="1">
              <a:spcAft>
                <a:spcPts val="13"/>
              </a:spcAft>
            </a:pPr>
            <a:r>
              <a:rPr lang="en-US" altLang="en-US"/>
              <a:t>Outline</a:t>
            </a:r>
          </a:p>
        </p:txBody>
      </p:sp>
      <p:sp>
        <p:nvSpPr>
          <p:cNvPr id="4099" name="Rectangle 2">
            <a:extLst>
              <a:ext uri="{FF2B5EF4-FFF2-40B4-BE49-F238E27FC236}">
                <a16:creationId xmlns:a16="http://schemas.microsoft.com/office/drawing/2014/main" xmlns="" id="{86D3F779-9CA7-49DC-97A4-4D81A82E0928}"/>
              </a:ext>
            </a:extLst>
          </p:cNvPr>
          <p:cNvSpPr>
            <a:spLocks noGrp="1" noChangeArrowheads="1"/>
          </p:cNvSpPr>
          <p:nvPr>
            <p:ph type="body" idx="1"/>
          </p:nvPr>
        </p:nvSpPr>
        <p:spPr/>
        <p:txBody>
          <a:bodyPr/>
          <a:lstStyle/>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Restriction Enzymes and Physical Map</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Gel Electrophoresis</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Partial Digest Problem</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Brute Force Algorithm for Partial Digest Problem</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Branch-and-Bound Algorithm for Partial Digest Problem</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Double Digest Problem</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xmlns="" id="{D3A9FB57-6A57-4E07-9F1F-C6A59ABF7DE8}"/>
              </a:ext>
            </a:extLst>
          </p:cNvPr>
          <p:cNvSpPr>
            <a:spLocks noGrp="1" noChangeArrowheads="1"/>
          </p:cNvSpPr>
          <p:nvPr>
            <p:ph type="title"/>
          </p:nvPr>
        </p:nvSpPr>
        <p:spPr/>
        <p:txBody>
          <a:bodyPr/>
          <a:lstStyle/>
          <a:p>
            <a:pPr eaLnBrk="1" hangingPunct="1">
              <a:spcAft>
                <a:spcPts val="13"/>
              </a:spcAft>
            </a:pPr>
            <a:r>
              <a:rPr lang="en-US" altLang="en-US"/>
              <a:t>Partial Digest Fundamentals</a:t>
            </a:r>
          </a:p>
        </p:txBody>
      </p:sp>
      <p:sp>
        <p:nvSpPr>
          <p:cNvPr id="22531" name="Text Box 2">
            <a:extLst>
              <a:ext uri="{FF2B5EF4-FFF2-40B4-BE49-F238E27FC236}">
                <a16:creationId xmlns:a16="http://schemas.microsoft.com/office/drawing/2014/main" xmlns="" id="{287FCEF8-AA4C-4C74-BFBB-100A3011C1F0}"/>
              </a:ext>
              <a:ext uri="{C183D7F6-B498-43B3-948B-1728B52AA6E4}">
                <adec:decorative xmlns:adec="http://schemas.microsoft.com/office/drawing/2017/decorative" xmlns="" val="1"/>
              </a:ext>
            </a:extLst>
          </p:cNvPr>
          <p:cNvSpPr txBox="1">
            <a:spLocks noChangeArrowheads="1"/>
          </p:cNvSpPr>
          <p:nvPr/>
        </p:nvSpPr>
        <p:spPr bwMode="auto">
          <a:xfrm>
            <a:off x="636588" y="1416050"/>
            <a:ext cx="79327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eaLnBrk="1" hangingPunct="1"/>
            <a:endParaRPr lang="en-US" altLang="en-US" sz="1200" b="0">
              <a:solidFill>
                <a:schemeClr val="tx1"/>
              </a:solidFill>
            </a:endParaRPr>
          </a:p>
        </p:txBody>
      </p:sp>
      <p:sp>
        <p:nvSpPr>
          <p:cNvPr id="22532" name="Text Box 3">
            <a:extLst>
              <a:ext uri="{FF2B5EF4-FFF2-40B4-BE49-F238E27FC236}">
                <a16:creationId xmlns:a16="http://schemas.microsoft.com/office/drawing/2014/main" xmlns="" id="{CFAD1EBB-EA24-4291-B125-A61317260E6D}"/>
              </a:ext>
            </a:extLst>
          </p:cNvPr>
          <p:cNvSpPr txBox="1">
            <a:spLocks noChangeArrowheads="1"/>
          </p:cNvSpPr>
          <p:nvPr/>
        </p:nvSpPr>
        <p:spPr bwMode="auto">
          <a:xfrm>
            <a:off x="1474788" y="2482850"/>
            <a:ext cx="7246937"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spcAft>
                <a:spcPts val="1600"/>
              </a:spcAft>
              <a:buClrTx/>
              <a:buSzTx/>
              <a:buFontTx/>
              <a:buNone/>
            </a:pPr>
            <a:r>
              <a:rPr lang="en-US" altLang="en-US" b="0"/>
              <a:t>the set of </a:t>
            </a:r>
            <a:r>
              <a:rPr lang="en-US" altLang="en-US" i="1"/>
              <a:t>n</a:t>
            </a:r>
            <a:r>
              <a:rPr lang="en-US" altLang="en-US" b="0"/>
              <a:t> integers representing the location of all sites in the restriction map, including the start and end</a:t>
            </a:r>
          </a:p>
          <a:p>
            <a:pPr eaLnBrk="1" hangingPunct="1">
              <a:spcAft>
                <a:spcPts val="1600"/>
              </a:spcAft>
              <a:buClrTx/>
              <a:buSzTx/>
              <a:buFontTx/>
              <a:buNone/>
            </a:pPr>
            <a:endParaRPr lang="en-US" altLang="en-US" b="0"/>
          </a:p>
        </p:txBody>
      </p:sp>
      <p:sp>
        <p:nvSpPr>
          <p:cNvPr id="22533" name="Text Box 4">
            <a:extLst>
              <a:ext uri="{FF2B5EF4-FFF2-40B4-BE49-F238E27FC236}">
                <a16:creationId xmlns:a16="http://schemas.microsoft.com/office/drawing/2014/main" xmlns="" id="{2FFEA122-D3C8-43F8-B4F8-2C422FA64DF0}"/>
              </a:ext>
            </a:extLst>
          </p:cNvPr>
          <p:cNvSpPr txBox="1">
            <a:spLocks noChangeArrowheads="1"/>
          </p:cNvSpPr>
          <p:nvPr/>
        </p:nvSpPr>
        <p:spPr bwMode="auto">
          <a:xfrm>
            <a:off x="1474788" y="4752975"/>
            <a:ext cx="724693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spcAft>
                <a:spcPct val="0"/>
              </a:spcAft>
              <a:buClrTx/>
              <a:buSzTx/>
              <a:buFontTx/>
              <a:buNone/>
            </a:pPr>
            <a:r>
              <a:rPr lang="en-US" altLang="en-US" b="0"/>
              <a:t>the multiset of integers representing lengths of each of the C(n,2) fragments produced from a partial digest</a:t>
            </a:r>
          </a:p>
        </p:txBody>
      </p:sp>
      <p:sp>
        <p:nvSpPr>
          <p:cNvPr id="22534" name="Text Box 5">
            <a:extLst>
              <a:ext uri="{FF2B5EF4-FFF2-40B4-BE49-F238E27FC236}">
                <a16:creationId xmlns:a16="http://schemas.microsoft.com/office/drawing/2014/main" xmlns="" id="{62B8176A-BC0F-4F22-8797-7D49E30E2E49}"/>
              </a:ext>
            </a:extLst>
          </p:cNvPr>
          <p:cNvSpPr txBox="1">
            <a:spLocks noChangeArrowheads="1"/>
          </p:cNvSpPr>
          <p:nvPr/>
        </p:nvSpPr>
        <p:spPr bwMode="auto">
          <a:xfrm>
            <a:off x="1474788" y="4067175"/>
            <a:ext cx="7246937"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algn="just" eaLnBrk="1" hangingPunct="1">
              <a:spcAft>
                <a:spcPts val="1600"/>
              </a:spcAft>
              <a:buClrTx/>
              <a:buSzTx/>
              <a:buFontTx/>
              <a:buNone/>
            </a:pPr>
            <a:r>
              <a:rPr lang="en-US" altLang="en-US" b="0"/>
              <a:t>the total number of sites</a:t>
            </a:r>
          </a:p>
          <a:p>
            <a:pPr algn="just" eaLnBrk="1" hangingPunct="1">
              <a:spcAft>
                <a:spcPts val="1600"/>
              </a:spcAft>
              <a:buClrTx/>
              <a:buSzTx/>
              <a:buFontTx/>
              <a:buNone/>
            </a:pPr>
            <a:endParaRPr lang="en-US" altLang="en-US" b="0"/>
          </a:p>
        </p:txBody>
      </p:sp>
      <p:sp>
        <p:nvSpPr>
          <p:cNvPr id="22535" name="Text Box 6">
            <a:extLst>
              <a:ext uri="{FF2B5EF4-FFF2-40B4-BE49-F238E27FC236}">
                <a16:creationId xmlns:a16="http://schemas.microsoft.com/office/drawing/2014/main" xmlns="" id="{119FEC2C-9C45-4D4A-94DA-C4AFAD36AB8F}"/>
              </a:ext>
            </a:extLst>
          </p:cNvPr>
          <p:cNvSpPr txBox="1">
            <a:spLocks noChangeArrowheads="1"/>
          </p:cNvSpPr>
          <p:nvPr/>
        </p:nvSpPr>
        <p:spPr bwMode="auto">
          <a:xfrm>
            <a:off x="788988" y="2482850"/>
            <a:ext cx="61753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9pPr>
          </a:lstStyle>
          <a:p>
            <a:pPr algn="just" eaLnBrk="1" hangingPunct="1">
              <a:spcAft>
                <a:spcPts val="1600"/>
              </a:spcAft>
              <a:buClrTx/>
              <a:buSzTx/>
              <a:buFontTx/>
              <a:buNone/>
            </a:pPr>
            <a:r>
              <a:rPr lang="en-US" altLang="en-US" i="1"/>
              <a:t>X</a:t>
            </a:r>
            <a:r>
              <a:rPr lang="en-US" altLang="en-US" b="0"/>
              <a:t>:</a:t>
            </a:r>
          </a:p>
          <a:p>
            <a:pPr algn="just" eaLnBrk="1" hangingPunct="1">
              <a:spcAft>
                <a:spcPts val="1600"/>
              </a:spcAft>
              <a:buClrTx/>
              <a:buSzTx/>
              <a:buFontTx/>
              <a:buNone/>
            </a:pPr>
            <a:endParaRPr lang="en-US" altLang="en-US" b="0"/>
          </a:p>
        </p:txBody>
      </p:sp>
      <p:sp>
        <p:nvSpPr>
          <p:cNvPr id="22536" name="Text Box 7">
            <a:extLst>
              <a:ext uri="{FF2B5EF4-FFF2-40B4-BE49-F238E27FC236}">
                <a16:creationId xmlns:a16="http://schemas.microsoft.com/office/drawing/2014/main" xmlns="" id="{C1898CC8-3FD6-4379-879F-FD2C8E12D212}"/>
              </a:ext>
            </a:extLst>
          </p:cNvPr>
          <p:cNvSpPr txBox="1">
            <a:spLocks noChangeArrowheads="1"/>
          </p:cNvSpPr>
          <p:nvPr/>
        </p:nvSpPr>
        <p:spPr bwMode="auto">
          <a:xfrm>
            <a:off x="788988" y="4067175"/>
            <a:ext cx="6175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9pPr>
          </a:lstStyle>
          <a:p>
            <a:pPr algn="just" eaLnBrk="1" hangingPunct="1">
              <a:spcAft>
                <a:spcPct val="0"/>
              </a:spcAft>
              <a:buClrTx/>
              <a:buSzTx/>
              <a:buFontTx/>
              <a:buNone/>
            </a:pPr>
            <a:r>
              <a:rPr lang="en-US" altLang="en-US" i="1"/>
              <a:t>n</a:t>
            </a:r>
            <a:r>
              <a:rPr lang="en-US" altLang="en-US" b="0"/>
              <a:t>:</a:t>
            </a:r>
          </a:p>
        </p:txBody>
      </p:sp>
      <p:sp>
        <p:nvSpPr>
          <p:cNvPr id="22537" name="Text Box 8">
            <a:extLst>
              <a:ext uri="{FF2B5EF4-FFF2-40B4-BE49-F238E27FC236}">
                <a16:creationId xmlns:a16="http://schemas.microsoft.com/office/drawing/2014/main" xmlns="" id="{E1257A97-095E-4254-8CEE-4143555B4632}"/>
              </a:ext>
            </a:extLst>
          </p:cNvPr>
          <p:cNvSpPr txBox="1">
            <a:spLocks noChangeArrowheads="1"/>
          </p:cNvSpPr>
          <p:nvPr/>
        </p:nvSpPr>
        <p:spPr bwMode="auto">
          <a:xfrm>
            <a:off x="560388" y="4751388"/>
            <a:ext cx="84613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9pPr>
          </a:lstStyle>
          <a:p>
            <a:pPr algn="just" eaLnBrk="1" hangingPunct="1">
              <a:spcAft>
                <a:spcPts val="1600"/>
              </a:spcAft>
              <a:buClrTx/>
              <a:buSzTx/>
              <a:buFontTx/>
              <a:buNone/>
            </a:pPr>
            <a:r>
              <a:rPr lang="en-US" altLang="en-US"/>
              <a:t>D</a:t>
            </a:r>
            <a:r>
              <a:rPr lang="en-US" altLang="en-US" i="1"/>
              <a:t>X</a:t>
            </a:r>
            <a:r>
              <a:rPr lang="en-US" altLang="en-US" b="0"/>
              <a:t>:</a:t>
            </a:r>
          </a:p>
          <a:p>
            <a:pPr algn="just" eaLnBrk="1" hangingPunct="1">
              <a:spcAft>
                <a:spcPts val="1600"/>
              </a:spcAft>
              <a:buClrTx/>
              <a:buSzTx/>
              <a:buFontTx/>
              <a:buNone/>
            </a:pPr>
            <a:endParaRPr lang="en-US" altLang="en-US" b="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xmlns="" id="{1C7922FF-4557-4F9E-BCE6-932AF2F118BA}"/>
              </a:ext>
            </a:extLst>
          </p:cNvPr>
          <p:cNvSpPr>
            <a:spLocks noGrp="1" noChangeArrowheads="1"/>
          </p:cNvSpPr>
          <p:nvPr>
            <p:ph type="title"/>
          </p:nvPr>
        </p:nvSpPr>
        <p:spPr>
          <a:xfrm>
            <a:off x="388938" y="457200"/>
            <a:ext cx="8408987" cy="2787650"/>
          </a:xfrm>
        </p:spPr>
        <p:txBody>
          <a:bodyPr/>
          <a:lstStyle/>
          <a:p>
            <a:pPr eaLnBrk="1" hangingPunct="1">
              <a:lnSpc>
                <a:spcPct val="100000"/>
              </a:lnSpc>
              <a:spcAft>
                <a:spcPts val="13"/>
              </a:spcAft>
            </a:pPr>
            <a:r>
              <a:rPr lang="en-US" altLang="en-US" sz="4000"/>
              <a:t>One More Partial Digest Example</a:t>
            </a:r>
          </a:p>
        </p:txBody>
      </p:sp>
      <p:graphicFrame>
        <p:nvGraphicFramePr>
          <p:cNvPr id="2" name="Group 2">
            <a:extLst>
              <a:ext uri="{FF2B5EF4-FFF2-40B4-BE49-F238E27FC236}">
                <a16:creationId xmlns:a16="http://schemas.microsoft.com/office/drawing/2014/main" xmlns="" id="{11B02FA3-F31A-4571-B6DA-0BCB07D22E13}"/>
              </a:ext>
            </a:extLst>
          </p:cNvPr>
          <p:cNvGraphicFramePr>
            <a:graphicFrameLocks noGrp="1"/>
          </p:cNvGraphicFramePr>
          <p:nvPr>
            <p:extLst>
              <p:ext uri="{D42A27DB-BD31-4B8C-83A1-F6EECF244321}">
                <p14:modId xmlns:p14="http://schemas.microsoft.com/office/powerpoint/2010/main" val="1199307164"/>
              </p:ext>
            </p:extLst>
          </p:nvPr>
        </p:nvGraphicFramePr>
        <p:xfrm>
          <a:off x="2743200" y="1160463"/>
          <a:ext cx="3429000" cy="3200399"/>
        </p:xfrm>
        <a:graphic>
          <a:graphicData uri="http://schemas.openxmlformats.org/drawingml/2006/table">
            <a:tbl>
              <a:tblPr firstRow="1"/>
              <a:tblGrid>
                <a:gridCol w="571500">
                  <a:extLst>
                    <a:ext uri="{9D8B030D-6E8A-4147-A177-3AD203B41FA5}">
                      <a16:colId xmlns:a16="http://schemas.microsoft.com/office/drawing/2014/main" xmlns="" val="20000"/>
                    </a:ext>
                  </a:extLst>
                </a:gridCol>
                <a:gridCol w="571500">
                  <a:extLst>
                    <a:ext uri="{9D8B030D-6E8A-4147-A177-3AD203B41FA5}">
                      <a16:colId xmlns:a16="http://schemas.microsoft.com/office/drawing/2014/main" xmlns="" val="20001"/>
                    </a:ext>
                  </a:extLst>
                </a:gridCol>
                <a:gridCol w="571500">
                  <a:extLst>
                    <a:ext uri="{9D8B030D-6E8A-4147-A177-3AD203B41FA5}">
                      <a16:colId xmlns:a16="http://schemas.microsoft.com/office/drawing/2014/main" xmlns="" val="20002"/>
                    </a:ext>
                  </a:extLst>
                </a:gridCol>
                <a:gridCol w="571500">
                  <a:extLst>
                    <a:ext uri="{9D8B030D-6E8A-4147-A177-3AD203B41FA5}">
                      <a16:colId xmlns:a16="http://schemas.microsoft.com/office/drawing/2014/main" xmlns="" val="20003"/>
                    </a:ext>
                  </a:extLst>
                </a:gridCol>
                <a:gridCol w="571500">
                  <a:extLst>
                    <a:ext uri="{9D8B030D-6E8A-4147-A177-3AD203B41FA5}">
                      <a16:colId xmlns:a16="http://schemas.microsoft.com/office/drawing/2014/main" xmlns="" val="20004"/>
                    </a:ext>
                  </a:extLst>
                </a:gridCol>
                <a:gridCol w="571500">
                  <a:extLst>
                    <a:ext uri="{9D8B030D-6E8A-4147-A177-3AD203B41FA5}">
                      <a16:colId xmlns:a16="http://schemas.microsoft.com/office/drawing/2014/main" xmlns="" val="20005"/>
                    </a:ext>
                  </a:extLst>
                </a:gridCol>
              </a:tblGrid>
              <a:tr h="522099">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dirty="0">
                          <a:ln>
                            <a:noFill/>
                          </a:ln>
                          <a:solidFill>
                            <a:schemeClr val="tx1"/>
                          </a:solidFill>
                          <a:effectLst/>
                          <a:latin typeface="Helvetica" panose="020B0604020202020204" pitchFamily="34" charset="0"/>
                        </a:rPr>
                        <a:t>X</a:t>
                      </a:r>
                    </a:p>
                  </a:txBody>
                  <a:tcPr marT="52210" marB="52210"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0</a:t>
                      </a:r>
                    </a:p>
                  </a:txBody>
                  <a:tcPr marT="52210" marB="52210"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2</a:t>
                      </a:r>
                    </a:p>
                  </a:txBody>
                  <a:tcPr marT="52210" marB="5221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4</a:t>
                      </a:r>
                    </a:p>
                  </a:txBody>
                  <a:tcPr marT="52210" marB="5221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7</a:t>
                      </a:r>
                    </a:p>
                  </a:txBody>
                  <a:tcPr marT="52210" marB="5221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10</a:t>
                      </a:r>
                    </a:p>
                  </a:txBody>
                  <a:tcPr marT="52210" marB="5221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566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0</a:t>
                      </a:r>
                    </a:p>
                  </a:txBody>
                  <a:tcPr marT="52210" marB="52210"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2</a:t>
                      </a:r>
                    </a:p>
                  </a:txBody>
                  <a:tcPr marT="52210" marB="52210"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4</a:t>
                      </a:r>
                    </a:p>
                  </a:txBody>
                  <a:tcPr marT="52210" marB="52210"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7</a:t>
                      </a:r>
                    </a:p>
                  </a:txBody>
                  <a:tcPr marT="52210" marB="52210"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10</a:t>
                      </a:r>
                    </a:p>
                  </a:txBody>
                  <a:tcPr marT="52210" marB="52210"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1"/>
                  </a:ext>
                </a:extLst>
              </a:tr>
              <a:tr h="53566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2</a:t>
                      </a:r>
                    </a:p>
                  </a:txBody>
                  <a:tcPr marT="52210" marB="52210"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2</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5</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8</a:t>
                      </a:r>
                    </a:p>
                  </a:txBody>
                  <a:tcPr marT="52210" marB="5221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53566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4</a:t>
                      </a:r>
                    </a:p>
                  </a:txBody>
                  <a:tcPr marT="52210" marB="52210"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3</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6</a:t>
                      </a:r>
                    </a:p>
                  </a:txBody>
                  <a:tcPr marT="52210" marB="5221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53566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7</a:t>
                      </a:r>
                    </a:p>
                  </a:txBody>
                  <a:tcPr marT="52210" marB="52210"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3</a:t>
                      </a:r>
                    </a:p>
                  </a:txBody>
                  <a:tcPr marT="52210" marB="5221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53566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ts val="26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500" b="0" i="0" u="none" strike="noStrike" cap="none" normalizeH="0" baseline="0">
                          <a:ln>
                            <a:noFill/>
                          </a:ln>
                          <a:solidFill>
                            <a:schemeClr val="tx1"/>
                          </a:solidFill>
                          <a:effectLst/>
                          <a:latin typeface="Helvetica" panose="020B0604020202020204" pitchFamily="34" charset="0"/>
                        </a:rPr>
                        <a:t>10</a:t>
                      </a:r>
                    </a:p>
                  </a:txBody>
                  <a:tcPr marT="52210" marB="52210"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dirty="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400" b="0" i="0" u="none" strike="noStrike" cap="none" normalizeH="0" baseline="0" dirty="0">
                          <a:ln>
                            <a:noFill/>
                          </a:ln>
                          <a:solidFill>
                            <a:schemeClr val="tx1"/>
                          </a:solidFill>
                          <a:effectLst/>
                          <a:latin typeface="Helvetica" panose="020B0604020202020204" pitchFamily="34" charset="0"/>
                        </a:rPr>
                        <a:t> </a:t>
                      </a:r>
                    </a:p>
                  </a:txBody>
                  <a:tcPr marT="52210" marB="5221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3594" name="Text Box 53">
            <a:extLst>
              <a:ext uri="{FF2B5EF4-FFF2-40B4-BE49-F238E27FC236}">
                <a16:creationId xmlns:a16="http://schemas.microsoft.com/office/drawing/2014/main" xmlns="" id="{5353D6C0-A54E-47FB-81AE-908DA2A42746}"/>
              </a:ext>
            </a:extLst>
          </p:cNvPr>
          <p:cNvSpPr txBox="1">
            <a:spLocks noChangeArrowheads="1"/>
          </p:cNvSpPr>
          <p:nvPr/>
        </p:nvSpPr>
        <p:spPr bwMode="auto">
          <a:xfrm>
            <a:off x="636588" y="4191000"/>
            <a:ext cx="8161337"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algn="just" eaLnBrk="1" hangingPunct="1">
              <a:lnSpc>
                <a:spcPts val="2600"/>
              </a:lnSpc>
              <a:spcAft>
                <a:spcPts val="1100"/>
              </a:spcAft>
              <a:buClrTx/>
              <a:buSzTx/>
              <a:buFontTx/>
              <a:buNone/>
            </a:pPr>
            <a:r>
              <a:rPr lang="en-US" altLang="en-US" sz="2200" b="0"/>
              <a:t>Representation of D</a:t>
            </a:r>
            <a:r>
              <a:rPr lang="en-US" altLang="en-US" sz="2200" i="1"/>
              <a:t>X</a:t>
            </a:r>
            <a:r>
              <a:rPr lang="en-US" altLang="en-US" sz="2200" b="0" i="1"/>
              <a:t> </a:t>
            </a:r>
            <a:r>
              <a:rPr lang="en-US" altLang="en-US" sz="2200" b="0"/>
              <a:t>= {2, 2, 3, 3, 4, 5, 6, 7, 8, 10} as a two dimensional table, with the elements of </a:t>
            </a:r>
          </a:p>
          <a:p>
            <a:pPr algn="just" eaLnBrk="1" hangingPunct="1">
              <a:lnSpc>
                <a:spcPts val="2600"/>
              </a:lnSpc>
              <a:spcAft>
                <a:spcPts val="1100"/>
              </a:spcAft>
              <a:buClrTx/>
              <a:buSzTx/>
              <a:buFontTx/>
              <a:buNone/>
            </a:pPr>
            <a:r>
              <a:rPr lang="en-US" altLang="en-US" sz="2200" b="0"/>
              <a:t>                             </a:t>
            </a:r>
            <a:r>
              <a:rPr lang="en-US" altLang="en-US" sz="2200" i="1"/>
              <a:t>X</a:t>
            </a:r>
            <a:r>
              <a:rPr lang="en-US" altLang="en-US" sz="2200" b="0"/>
              <a:t> = {0, 2, 4, 7, 10} </a:t>
            </a:r>
          </a:p>
          <a:p>
            <a:pPr algn="just" eaLnBrk="1" hangingPunct="1">
              <a:lnSpc>
                <a:spcPts val="2600"/>
              </a:lnSpc>
              <a:spcAft>
                <a:spcPct val="0"/>
              </a:spcAft>
              <a:buClrTx/>
              <a:buSzTx/>
              <a:buFontTx/>
              <a:buNone/>
            </a:pPr>
            <a:r>
              <a:rPr lang="en-US" altLang="en-US" sz="2200" b="0"/>
              <a:t>along both the top and left row/column.  The element at (</a:t>
            </a:r>
            <a:r>
              <a:rPr lang="en-US" altLang="en-US" sz="2200" b="0" i="1"/>
              <a:t>i</a:t>
            </a:r>
            <a:r>
              <a:rPr lang="en-US" altLang="en-US" sz="2200" b="0"/>
              <a:t>, </a:t>
            </a:r>
            <a:r>
              <a:rPr lang="en-US" altLang="en-US" sz="2200" b="0" i="1"/>
              <a:t>j</a:t>
            </a:r>
            <a:r>
              <a:rPr lang="en-US" altLang="en-US" sz="2200" b="0"/>
              <a:t>) in the table denotes  </a:t>
            </a:r>
            <a:r>
              <a:rPr lang="en-US" altLang="en-US" sz="2200" b="0" i="1"/>
              <a:t>x</a:t>
            </a:r>
            <a:r>
              <a:rPr lang="en-US" altLang="en-US" sz="3300" b="0" i="1" baseline="-25000"/>
              <a:t>j</a:t>
            </a:r>
            <a:r>
              <a:rPr lang="en-US" altLang="en-US" sz="2200" b="0"/>
              <a:t> – </a:t>
            </a:r>
            <a:r>
              <a:rPr lang="en-US" altLang="en-US" sz="2200" b="0" i="1"/>
              <a:t>x</a:t>
            </a:r>
            <a:r>
              <a:rPr lang="en-US" altLang="en-US" sz="3300" b="0" i="1" baseline="-25000"/>
              <a:t>i</a:t>
            </a:r>
            <a:r>
              <a:rPr lang="en-US" altLang="en-US" sz="2200" b="0"/>
              <a:t> for 1 ≤  </a:t>
            </a:r>
            <a:r>
              <a:rPr lang="en-US" altLang="en-US" sz="2200" b="0" i="1"/>
              <a:t>i</a:t>
            </a:r>
            <a:r>
              <a:rPr lang="en-US" altLang="en-US" sz="2200" b="0"/>
              <a:t> &lt; </a:t>
            </a:r>
            <a:r>
              <a:rPr lang="en-US" altLang="en-US" sz="2200" b="0" i="1"/>
              <a:t>j</a:t>
            </a:r>
            <a:r>
              <a:rPr lang="en-US" altLang="en-US" sz="2200" b="0"/>
              <a:t> ≤  </a:t>
            </a:r>
            <a:r>
              <a:rPr lang="en-US" altLang="en-US" sz="2200" b="0" i="1"/>
              <a:t>n</a:t>
            </a:r>
            <a:r>
              <a:rPr lang="en-US" altLang="en-US" sz="2200" b="0"/>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xmlns="" id="{A9680FF4-FFD6-4685-8036-46276E4F152A}"/>
              </a:ext>
            </a:extLst>
          </p:cNvPr>
          <p:cNvSpPr>
            <a:spLocks noGrp="1" noChangeArrowheads="1"/>
          </p:cNvSpPr>
          <p:nvPr>
            <p:ph type="title"/>
          </p:nvPr>
        </p:nvSpPr>
        <p:spPr>
          <a:xfrm>
            <a:off x="369888" y="438150"/>
            <a:ext cx="8866187" cy="2787650"/>
          </a:xfrm>
        </p:spPr>
        <p:txBody>
          <a:bodyPr/>
          <a:lstStyle/>
          <a:p>
            <a:pPr eaLnBrk="1" hangingPunct="1">
              <a:lnSpc>
                <a:spcPts val="4300"/>
              </a:lnSpc>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600"/>
              <a:t>Partial Digest Problem: Formulation</a:t>
            </a:r>
          </a:p>
        </p:txBody>
      </p:sp>
      <p:sp>
        <p:nvSpPr>
          <p:cNvPr id="24579" name="Rectangle 2">
            <a:extLst>
              <a:ext uri="{FF2B5EF4-FFF2-40B4-BE49-F238E27FC236}">
                <a16:creationId xmlns:a16="http://schemas.microsoft.com/office/drawing/2014/main" xmlns="" id="{02F4A834-172E-47DF-948D-F89AD5A3FE7A}"/>
              </a:ext>
            </a:extLst>
          </p:cNvPr>
          <p:cNvSpPr>
            <a:spLocks noGrp="1" noChangeArrowheads="1"/>
          </p:cNvSpPr>
          <p:nvPr>
            <p:ph type="body" idx="1"/>
          </p:nvPr>
        </p:nvSpPr>
        <p:spPr/>
        <p:txBody>
          <a:bodyPr/>
          <a:lstStyle/>
          <a:p>
            <a:pPr marL="406400" indent="-406400" eaLnBrk="1" hangingPunct="1">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b="1" i="1"/>
              <a:t>   </a:t>
            </a:r>
            <a:r>
              <a:rPr lang="en-US" altLang="en-US" u="sng"/>
              <a:t>Goal</a:t>
            </a:r>
            <a:r>
              <a:rPr lang="en-US" altLang="en-US" b="1" i="1"/>
              <a:t>:</a:t>
            </a:r>
            <a:r>
              <a:rPr lang="en-US" altLang="en-US"/>
              <a:t> Given all pairwise distance between points on a line, reconstruct the positions of those points</a:t>
            </a:r>
          </a:p>
          <a:p>
            <a:pPr marL="406400" indent="-406400" eaLnBrk="1" hangingPunct="1">
              <a:tabLst>
                <a:tab pos="342900" algn="l"/>
                <a:tab pos="914400" algn="l"/>
                <a:tab pos="1828800" algn="l"/>
                <a:tab pos="2743200" algn="l"/>
                <a:tab pos="3657600" algn="l"/>
                <a:tab pos="4572000" algn="l"/>
                <a:tab pos="5486400" algn="l"/>
                <a:tab pos="6400800" algn="l"/>
                <a:tab pos="7315200" algn="l"/>
              </a:tabLst>
            </a:pPr>
            <a:r>
              <a:rPr lang="en-US" altLang="en-US" u="sng"/>
              <a:t>Input</a:t>
            </a:r>
            <a:r>
              <a:rPr lang="en-US" altLang="en-US"/>
              <a:t>: The multiset of pairwise distance </a:t>
            </a:r>
            <a:r>
              <a:rPr lang="en-US" altLang="en-US" i="1"/>
              <a:t>L</a:t>
            </a:r>
            <a:r>
              <a:rPr lang="en-US" altLang="en-US"/>
              <a:t>, containing </a:t>
            </a:r>
            <a:r>
              <a:rPr lang="en-US" altLang="en-US" i="1"/>
              <a:t>n(n-1)/2</a:t>
            </a:r>
            <a:r>
              <a:rPr lang="en-US" altLang="en-US"/>
              <a:t> integers</a:t>
            </a:r>
          </a:p>
          <a:p>
            <a:pPr marL="406400" indent="-406400" eaLnBrk="1" hangingPunct="1">
              <a:tabLst>
                <a:tab pos="342900" algn="l"/>
                <a:tab pos="914400" algn="l"/>
                <a:tab pos="1828800" algn="l"/>
                <a:tab pos="2743200" algn="l"/>
                <a:tab pos="3657600" algn="l"/>
                <a:tab pos="4572000" algn="l"/>
                <a:tab pos="5486400" algn="l"/>
                <a:tab pos="6400800" algn="l"/>
                <a:tab pos="7315200" algn="l"/>
              </a:tabLst>
            </a:pPr>
            <a:r>
              <a:rPr lang="en-US" altLang="en-US" u="sng"/>
              <a:t>Output</a:t>
            </a:r>
            <a:r>
              <a:rPr lang="en-US" altLang="en-US"/>
              <a:t>: A set </a:t>
            </a:r>
            <a:r>
              <a:rPr lang="en-US" altLang="en-US" i="1"/>
              <a:t>X</a:t>
            </a:r>
            <a:r>
              <a:rPr lang="en-US" altLang="en-US"/>
              <a:t>, of </a:t>
            </a:r>
            <a:r>
              <a:rPr lang="en-US" altLang="en-US" i="1"/>
              <a:t>n</a:t>
            </a:r>
            <a:r>
              <a:rPr lang="en-US" altLang="en-US"/>
              <a:t> integers, such that </a:t>
            </a:r>
            <a:br>
              <a:rPr lang="en-US" altLang="en-US"/>
            </a:br>
            <a:r>
              <a:rPr lang="en-US" altLang="en-US"/>
              <a:t>D</a:t>
            </a:r>
            <a:r>
              <a:rPr lang="en-US" altLang="en-US" i="1"/>
              <a:t>X</a:t>
            </a:r>
            <a:r>
              <a:rPr lang="en-US" altLang="en-US"/>
              <a:t> = </a:t>
            </a:r>
            <a:r>
              <a:rPr lang="en-US" altLang="en-US" i="1"/>
              <a:t>L</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xmlns="" id="{9620686B-2838-4A27-8524-EFD998B0F39D}"/>
              </a:ext>
            </a:extLst>
          </p:cNvPr>
          <p:cNvSpPr>
            <a:spLocks noGrp="1" noChangeArrowheads="1"/>
          </p:cNvSpPr>
          <p:nvPr>
            <p:ph type="title"/>
          </p:nvPr>
        </p:nvSpPr>
        <p:spPr/>
        <p:txBody>
          <a:bodyPr/>
          <a:lstStyle/>
          <a:p>
            <a:pPr eaLnBrk="1" hangingPunct="1">
              <a:lnSpc>
                <a:spcPts val="4300"/>
              </a:lnSpc>
              <a:spcAft>
                <a:spcPts val="13"/>
              </a:spcAft>
            </a:pPr>
            <a:r>
              <a:rPr lang="en-US" altLang="en-US" sz="3600"/>
              <a:t>Partial Digest: Multiple  Solutions</a:t>
            </a:r>
          </a:p>
        </p:txBody>
      </p:sp>
      <p:sp>
        <p:nvSpPr>
          <p:cNvPr id="25603" name="Rectangle 2">
            <a:extLst>
              <a:ext uri="{FF2B5EF4-FFF2-40B4-BE49-F238E27FC236}">
                <a16:creationId xmlns:a16="http://schemas.microsoft.com/office/drawing/2014/main" xmlns="" id="{E85A3575-9098-475F-B0D1-65FE178E61C4}"/>
              </a:ext>
            </a:extLst>
          </p:cNvPr>
          <p:cNvSpPr>
            <a:spLocks noGrp="1" noChangeArrowheads="1"/>
          </p:cNvSpPr>
          <p:nvPr>
            <p:ph type="body" idx="1"/>
          </p:nvPr>
        </p:nvSpPr>
        <p:spPr>
          <a:xfrm>
            <a:off x="484188" y="1250950"/>
            <a:ext cx="8618537" cy="5607050"/>
          </a:xfrm>
        </p:spPr>
        <p:txBody>
          <a:bodyPr/>
          <a:lstStyle/>
          <a:p>
            <a:pPr marL="342900" indent="-342900" eaLnBrk="1" hangingPunct="1">
              <a:lnSpc>
                <a:spcPts val="2600"/>
              </a:lnSpc>
              <a:spcAft>
                <a:spcPts val="1400"/>
              </a:spcAft>
              <a:buSzPct val="100000"/>
              <a:tabLst>
                <a:tab pos="342900" algn="l"/>
                <a:tab pos="914400" algn="l"/>
                <a:tab pos="1828800" algn="l"/>
                <a:tab pos="2743200" algn="l"/>
                <a:tab pos="3657600" algn="l"/>
                <a:tab pos="4572000" algn="l"/>
                <a:tab pos="5486400" algn="l"/>
                <a:tab pos="6400800" algn="l"/>
                <a:tab pos="7315200" algn="l"/>
                <a:tab pos="8229600" algn="l"/>
              </a:tabLst>
            </a:pPr>
            <a:r>
              <a:rPr lang="en-US" altLang="en-US" sz="2200"/>
              <a:t>It is not always possible to uniquely reconstruct a set </a:t>
            </a:r>
            <a:r>
              <a:rPr lang="en-US" altLang="en-US" sz="2200" b="1" i="1"/>
              <a:t>X</a:t>
            </a:r>
            <a:r>
              <a:rPr lang="en-US" altLang="en-US" sz="2200"/>
              <a:t> based only on D</a:t>
            </a:r>
            <a:r>
              <a:rPr lang="en-US" altLang="en-US" sz="2200" b="1" i="1"/>
              <a:t>X</a:t>
            </a:r>
            <a:r>
              <a:rPr lang="en-US" altLang="en-US" sz="2200"/>
              <a:t>.</a:t>
            </a:r>
          </a:p>
          <a:p>
            <a:pPr marL="342900" indent="-342900" eaLnBrk="1" hangingPunct="1">
              <a:lnSpc>
                <a:spcPts val="2600"/>
              </a:lnSpc>
              <a:spcAft>
                <a:spcPts val="1400"/>
              </a:spcAft>
              <a:buSzPct val="100000"/>
              <a:tabLst>
                <a:tab pos="342900" algn="l"/>
                <a:tab pos="914400" algn="l"/>
                <a:tab pos="1828800" algn="l"/>
                <a:tab pos="2743200" algn="l"/>
                <a:tab pos="3657600" algn="l"/>
                <a:tab pos="4572000" algn="l"/>
                <a:tab pos="5486400" algn="l"/>
                <a:tab pos="6400800" algn="l"/>
                <a:tab pos="7315200" algn="l"/>
                <a:tab pos="8229600" algn="l"/>
              </a:tabLst>
            </a:pPr>
            <a:r>
              <a:rPr lang="en-US" altLang="en-US" sz="2200"/>
              <a:t>For example, the set </a:t>
            </a:r>
          </a:p>
          <a:p>
            <a:pPr marL="342900" indent="-342900" eaLnBrk="1" hangingPunct="1">
              <a:lnSpc>
                <a:spcPts val="2600"/>
              </a:lnSpc>
              <a:spcAft>
                <a:spcPts val="1400"/>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 pos="8229600" algn="l"/>
              </a:tabLst>
            </a:pPr>
            <a:r>
              <a:rPr lang="en-US" altLang="en-US" sz="2200" i="1">
                <a:latin typeface="Helvetica" panose="020B0604020202020204" pitchFamily="34" charset="0"/>
              </a:rPr>
              <a:t>                       X</a:t>
            </a:r>
            <a:r>
              <a:rPr lang="en-US" altLang="en-US" sz="2200">
                <a:latin typeface="Helvetica" panose="020B0604020202020204" pitchFamily="34" charset="0"/>
              </a:rPr>
              <a:t> = {0, 2, 5}</a:t>
            </a:r>
            <a:r>
              <a:rPr lang="en-US" altLang="en-US" sz="2200"/>
              <a:t> </a:t>
            </a:r>
          </a:p>
          <a:p>
            <a:pPr marL="342900" indent="-342900" eaLnBrk="1" hangingPunct="1">
              <a:lnSpc>
                <a:spcPts val="2600"/>
              </a:lnSpc>
              <a:spcAft>
                <a:spcPts val="1400"/>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 pos="8229600" algn="l"/>
              </a:tabLst>
            </a:pPr>
            <a:r>
              <a:rPr lang="en-US" altLang="en-US" sz="2200"/>
              <a:t>    and </a:t>
            </a:r>
            <a:br>
              <a:rPr lang="en-US" altLang="en-US" sz="2200"/>
            </a:br>
            <a:r>
              <a:rPr lang="en-US" altLang="en-US" sz="2200"/>
              <a:t>           (</a:t>
            </a:r>
            <a:r>
              <a:rPr lang="en-US" altLang="en-US" sz="2200" i="1"/>
              <a:t>X</a:t>
            </a:r>
            <a:r>
              <a:rPr lang="en-US" altLang="en-US" sz="2200" i="1">
                <a:latin typeface="Helvetica" panose="020B0604020202020204" pitchFamily="34" charset="0"/>
              </a:rPr>
              <a:t> </a:t>
            </a:r>
            <a:r>
              <a:rPr lang="en-US" altLang="en-US" sz="2200"/>
              <a:t>+</a:t>
            </a:r>
            <a:r>
              <a:rPr lang="en-US" altLang="en-US" sz="2200">
                <a:latin typeface="Helvetica" panose="020B0604020202020204" pitchFamily="34" charset="0"/>
              </a:rPr>
              <a:t> 10) = {10, 12, 15}</a:t>
            </a:r>
            <a:r>
              <a:rPr lang="en-US" altLang="en-US" sz="2200"/>
              <a:t> </a:t>
            </a:r>
          </a:p>
          <a:p>
            <a:pPr marL="342900" indent="-342900" eaLnBrk="1" hangingPunct="1">
              <a:lnSpc>
                <a:spcPts val="2600"/>
              </a:lnSpc>
              <a:spcAft>
                <a:spcPts val="1400"/>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 pos="8229600" algn="l"/>
              </a:tabLst>
            </a:pPr>
            <a:r>
              <a:rPr lang="en-US" altLang="en-US" sz="2200"/>
              <a:t>    both produce D</a:t>
            </a:r>
            <a:r>
              <a:rPr lang="en-US" altLang="en-US" sz="2200" b="1" i="1"/>
              <a:t>X</a:t>
            </a:r>
            <a:r>
              <a:rPr lang="en-US" altLang="en-US" sz="2200" i="1"/>
              <a:t>=</a:t>
            </a:r>
            <a:r>
              <a:rPr lang="en-US" altLang="en-US" sz="2200"/>
              <a:t>{2, 3, 5} as their partial digest set.</a:t>
            </a:r>
          </a:p>
          <a:p>
            <a:pPr marL="342900" indent="-342900" eaLnBrk="1" hangingPunct="1">
              <a:lnSpc>
                <a:spcPts val="2600"/>
              </a:lnSpc>
              <a:spcAft>
                <a:spcPts val="1400"/>
              </a:spcAft>
              <a:buSzPct val="100000"/>
              <a:tabLst>
                <a:tab pos="342900" algn="l"/>
                <a:tab pos="914400" algn="l"/>
                <a:tab pos="1828800" algn="l"/>
                <a:tab pos="2743200" algn="l"/>
                <a:tab pos="3657600" algn="l"/>
                <a:tab pos="4572000" algn="l"/>
                <a:tab pos="5486400" algn="l"/>
                <a:tab pos="6400800" algn="l"/>
                <a:tab pos="7315200" algn="l"/>
                <a:tab pos="8229600" algn="l"/>
              </a:tabLst>
            </a:pPr>
            <a:r>
              <a:rPr lang="en-US" altLang="en-US" sz="2200"/>
              <a:t>The sets {0,1,2,5,7,9,12} and {0,1,5,7,8,10,12} present a less trivial example of non-uniqueness.  They both digest into:</a:t>
            </a:r>
          </a:p>
          <a:p>
            <a:pPr marL="342900" indent="-342900" eaLnBrk="1" hangingPunct="1">
              <a:lnSpc>
                <a:spcPts val="26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 pos="8229600" algn="l"/>
              </a:tabLst>
            </a:pPr>
            <a:r>
              <a:rPr lang="en-US" altLang="en-US" sz="2200"/>
              <a:t>       {1, 1, 2, 2, 2, 3, 3, 4, 4, 5, 5, 5, 6, 7, 7, 7, 8, 9, 10, 11, 12}</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xmlns="" id="{20020345-C4CF-4FDB-8016-1836A978C355}"/>
              </a:ext>
            </a:extLst>
          </p:cNvPr>
          <p:cNvSpPr>
            <a:spLocks noGrp="1" noChangeArrowheads="1"/>
          </p:cNvSpPr>
          <p:nvPr>
            <p:ph type="title"/>
          </p:nvPr>
        </p:nvSpPr>
        <p:spPr/>
        <p:txBody>
          <a:bodyPr/>
          <a:lstStyle/>
          <a:p>
            <a:pPr eaLnBrk="1" hangingPunct="1">
              <a:lnSpc>
                <a:spcPct val="100000"/>
              </a:lnSpc>
              <a:spcAft>
                <a:spcPts val="13"/>
              </a:spcAft>
            </a:pPr>
            <a:r>
              <a:rPr lang="en-US" altLang="en-US" sz="4000"/>
              <a:t>Homometric Sets</a:t>
            </a:r>
          </a:p>
        </p:txBody>
      </p:sp>
      <p:graphicFrame>
        <p:nvGraphicFramePr>
          <p:cNvPr id="2" name="Group 2">
            <a:extLst>
              <a:ext uri="{FF2B5EF4-FFF2-40B4-BE49-F238E27FC236}">
                <a16:creationId xmlns:a16="http://schemas.microsoft.com/office/drawing/2014/main" xmlns="" id="{A884DE14-ACA9-40B6-89B2-9F01016E5350}"/>
              </a:ext>
            </a:extLst>
          </p:cNvPr>
          <p:cNvGraphicFramePr>
            <a:graphicFrameLocks noGrp="1"/>
          </p:cNvGraphicFramePr>
          <p:nvPr>
            <p:extLst>
              <p:ext uri="{D42A27DB-BD31-4B8C-83A1-F6EECF244321}">
                <p14:modId xmlns:p14="http://schemas.microsoft.com/office/powerpoint/2010/main" val="1728521882"/>
              </p:ext>
            </p:extLst>
          </p:nvPr>
        </p:nvGraphicFramePr>
        <p:xfrm>
          <a:off x="457200" y="1587500"/>
          <a:ext cx="4038600" cy="4572000"/>
        </p:xfrm>
        <a:graphic>
          <a:graphicData uri="http://schemas.openxmlformats.org/drawingml/2006/table">
            <a:tbl>
              <a:tblPr firstRow="1"/>
              <a:tblGrid>
                <a:gridCol w="508000">
                  <a:extLst>
                    <a:ext uri="{9D8B030D-6E8A-4147-A177-3AD203B41FA5}">
                      <a16:colId xmlns:a16="http://schemas.microsoft.com/office/drawing/2014/main" xmlns="" val="20000"/>
                    </a:ext>
                  </a:extLst>
                </a:gridCol>
                <a:gridCol w="508000">
                  <a:extLst>
                    <a:ext uri="{9D8B030D-6E8A-4147-A177-3AD203B41FA5}">
                      <a16:colId xmlns:a16="http://schemas.microsoft.com/office/drawing/2014/main" xmlns="" val="20001"/>
                    </a:ext>
                  </a:extLst>
                </a:gridCol>
                <a:gridCol w="495300">
                  <a:extLst>
                    <a:ext uri="{9D8B030D-6E8A-4147-A177-3AD203B41FA5}">
                      <a16:colId xmlns:a16="http://schemas.microsoft.com/office/drawing/2014/main" xmlns="" val="20002"/>
                    </a:ext>
                  </a:extLst>
                </a:gridCol>
                <a:gridCol w="508000">
                  <a:extLst>
                    <a:ext uri="{9D8B030D-6E8A-4147-A177-3AD203B41FA5}">
                      <a16:colId xmlns:a16="http://schemas.microsoft.com/office/drawing/2014/main" xmlns="" val="20003"/>
                    </a:ext>
                  </a:extLst>
                </a:gridCol>
                <a:gridCol w="508000">
                  <a:extLst>
                    <a:ext uri="{9D8B030D-6E8A-4147-A177-3AD203B41FA5}">
                      <a16:colId xmlns:a16="http://schemas.microsoft.com/office/drawing/2014/main" xmlns="" val="20004"/>
                    </a:ext>
                  </a:extLst>
                </a:gridCol>
                <a:gridCol w="508000">
                  <a:extLst>
                    <a:ext uri="{9D8B030D-6E8A-4147-A177-3AD203B41FA5}">
                      <a16:colId xmlns:a16="http://schemas.microsoft.com/office/drawing/2014/main" xmlns="" val="20005"/>
                    </a:ext>
                  </a:extLst>
                </a:gridCol>
                <a:gridCol w="495300">
                  <a:extLst>
                    <a:ext uri="{9D8B030D-6E8A-4147-A177-3AD203B41FA5}">
                      <a16:colId xmlns:a16="http://schemas.microsoft.com/office/drawing/2014/main" xmlns="" val="20006"/>
                    </a:ext>
                  </a:extLst>
                </a:gridCol>
                <a:gridCol w="508000">
                  <a:extLst>
                    <a:ext uri="{9D8B030D-6E8A-4147-A177-3AD203B41FA5}">
                      <a16:colId xmlns:a16="http://schemas.microsoft.com/office/drawing/2014/main" xmlns="" val="20007"/>
                    </a:ext>
                  </a:extLst>
                </a:gridCol>
              </a:tblGrid>
              <a:tr h="571500">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0</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FF0000"/>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AFBF39"/>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FF0000"/>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996633"/>
                          </a:solidFill>
                          <a:effectLst/>
                          <a:latin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11</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2</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CC9900"/>
                          </a:solidFill>
                          <a:effectLst/>
                          <a:latin typeface="Arial" panose="020B0604020202020204"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AFBF39"/>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5</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996633"/>
                          </a:solidFill>
                          <a:effectLst/>
                          <a:latin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996633"/>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7</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9</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CC9900"/>
                          </a:solidFill>
                          <a:effectLst/>
                          <a:latin typeface="Arial" panose="020B0604020202020204" pitchFamily="34" charset="0"/>
                        </a:rPr>
                        <a:t>3</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6710" name="Text Box 85">
            <a:extLst>
              <a:ext uri="{FF2B5EF4-FFF2-40B4-BE49-F238E27FC236}">
                <a16:creationId xmlns:a16="http://schemas.microsoft.com/office/drawing/2014/main" xmlns="" id="{3F4D4DAD-996D-42B3-83E9-D5103C551199}"/>
              </a:ext>
              <a:ext uri="{C183D7F6-B498-43B3-948B-1728B52AA6E4}">
                <adec:decorative xmlns:adec="http://schemas.microsoft.com/office/drawing/2017/decorative" xmlns="" val="1"/>
              </a:ext>
            </a:extLst>
          </p:cNvPr>
          <p:cNvSpPr txBox="1">
            <a:spLocks noChangeArrowheads="1"/>
          </p:cNvSpPr>
          <p:nvPr/>
        </p:nvSpPr>
        <p:spPr bwMode="auto">
          <a:xfrm>
            <a:off x="636588" y="4159250"/>
            <a:ext cx="816133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eaLnBrk="1" hangingPunct="1"/>
            <a:endParaRPr lang="en-US" altLang="en-US" sz="1200" b="0">
              <a:solidFill>
                <a:schemeClr val="tx1"/>
              </a:solidFill>
            </a:endParaRPr>
          </a:p>
        </p:txBody>
      </p:sp>
      <p:graphicFrame>
        <p:nvGraphicFramePr>
          <p:cNvPr id="3" name="Group 86">
            <a:extLst>
              <a:ext uri="{FF2B5EF4-FFF2-40B4-BE49-F238E27FC236}">
                <a16:creationId xmlns:a16="http://schemas.microsoft.com/office/drawing/2014/main" xmlns="" id="{178B41E8-78C8-4C5D-BC4B-C967A36B9E13}"/>
              </a:ext>
            </a:extLst>
          </p:cNvPr>
          <p:cNvGraphicFramePr>
            <a:graphicFrameLocks noGrp="1"/>
          </p:cNvGraphicFramePr>
          <p:nvPr>
            <p:extLst>
              <p:ext uri="{D42A27DB-BD31-4B8C-83A1-F6EECF244321}">
                <p14:modId xmlns:p14="http://schemas.microsoft.com/office/powerpoint/2010/main" val="3934304686"/>
              </p:ext>
            </p:extLst>
          </p:nvPr>
        </p:nvGraphicFramePr>
        <p:xfrm>
          <a:off x="4800600" y="1587500"/>
          <a:ext cx="4038600" cy="4572000"/>
        </p:xfrm>
        <a:graphic>
          <a:graphicData uri="http://schemas.openxmlformats.org/drawingml/2006/table">
            <a:tbl>
              <a:tblPr firstRow="1"/>
              <a:tblGrid>
                <a:gridCol w="508000">
                  <a:extLst>
                    <a:ext uri="{9D8B030D-6E8A-4147-A177-3AD203B41FA5}">
                      <a16:colId xmlns:a16="http://schemas.microsoft.com/office/drawing/2014/main" xmlns="" val="20000"/>
                    </a:ext>
                  </a:extLst>
                </a:gridCol>
                <a:gridCol w="508000">
                  <a:extLst>
                    <a:ext uri="{9D8B030D-6E8A-4147-A177-3AD203B41FA5}">
                      <a16:colId xmlns:a16="http://schemas.microsoft.com/office/drawing/2014/main" xmlns="" val="20001"/>
                    </a:ext>
                  </a:extLst>
                </a:gridCol>
                <a:gridCol w="495300">
                  <a:extLst>
                    <a:ext uri="{9D8B030D-6E8A-4147-A177-3AD203B41FA5}">
                      <a16:colId xmlns:a16="http://schemas.microsoft.com/office/drawing/2014/main" xmlns="" val="20002"/>
                    </a:ext>
                  </a:extLst>
                </a:gridCol>
                <a:gridCol w="508000">
                  <a:extLst>
                    <a:ext uri="{9D8B030D-6E8A-4147-A177-3AD203B41FA5}">
                      <a16:colId xmlns:a16="http://schemas.microsoft.com/office/drawing/2014/main" xmlns="" val="20003"/>
                    </a:ext>
                  </a:extLst>
                </a:gridCol>
                <a:gridCol w="508000">
                  <a:extLst>
                    <a:ext uri="{9D8B030D-6E8A-4147-A177-3AD203B41FA5}">
                      <a16:colId xmlns:a16="http://schemas.microsoft.com/office/drawing/2014/main" xmlns="" val="20004"/>
                    </a:ext>
                  </a:extLst>
                </a:gridCol>
                <a:gridCol w="508000">
                  <a:extLst>
                    <a:ext uri="{9D8B030D-6E8A-4147-A177-3AD203B41FA5}">
                      <a16:colId xmlns:a16="http://schemas.microsoft.com/office/drawing/2014/main" xmlns="" val="20005"/>
                    </a:ext>
                  </a:extLst>
                </a:gridCol>
                <a:gridCol w="495300">
                  <a:extLst>
                    <a:ext uri="{9D8B030D-6E8A-4147-A177-3AD203B41FA5}">
                      <a16:colId xmlns:a16="http://schemas.microsoft.com/office/drawing/2014/main" xmlns="" val="20006"/>
                    </a:ext>
                  </a:extLst>
                </a:gridCol>
                <a:gridCol w="508000">
                  <a:extLst>
                    <a:ext uri="{9D8B030D-6E8A-4147-A177-3AD203B41FA5}">
                      <a16:colId xmlns:a16="http://schemas.microsoft.com/office/drawing/2014/main" xmlns="" val="20007"/>
                    </a:ext>
                  </a:extLst>
                </a:gridCol>
              </a:tblGrid>
              <a:tr h="571500">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0</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FF0000"/>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AFBF39"/>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996633"/>
                          </a:solidFill>
                          <a:effectLst/>
                          <a:latin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AFBF39"/>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11</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5</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CC9900"/>
                          </a:solidFill>
                          <a:effectLst/>
                          <a:latin typeface="Arial" panose="020B0604020202020204"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AFBF39"/>
                          </a:solidFill>
                          <a:effectLst/>
                          <a:latin typeface="Arial" panose="020B0604020202020204" pitchFamily="34" charset="0"/>
                        </a:rPr>
                        <a:t>7</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7</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FF0000"/>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CC9900"/>
                          </a:solidFill>
                          <a:effectLst/>
                          <a:latin typeface="Arial" panose="020B0604020202020204"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3333FF"/>
                          </a:solidFill>
                          <a:effectLst/>
                          <a:latin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8</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996633"/>
                          </a:solidFill>
                          <a:effectLst/>
                          <a:latin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10</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rgbClr val="006633"/>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71500">
                <a:tc>
                  <a:txBody>
                    <a:bodyPr/>
                    <a:lstStyle>
                      <a:lvl1pPr algn="l">
                        <a:lnSpc>
                          <a:spcPts val="3600"/>
                        </a:lnSpc>
                        <a:spcAft>
                          <a:spcPts val="7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ts val="2400"/>
                        </a:lnSpc>
                        <a:spcBef>
                          <a:spcPct val="0"/>
                        </a:spcBef>
                        <a:spcAft>
                          <a:spcPct val="0"/>
                        </a:spcAft>
                        <a:buClr>
                          <a:srgbClr val="CC9900"/>
                        </a:buClr>
                        <a:buSzPct val="64000"/>
                        <a:buFont typeface="Arial" panose="020B0604020202020204" pitchFamily="34" charset="0"/>
                        <a:buNone/>
                        <a:tabLst>
                          <a:tab pos="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altLang="en-US" sz="2000" b="1" i="0" u="none" strike="noStrike" cap="none" normalizeH="0" baseline="0">
                          <a:ln>
                            <a:noFill/>
                          </a:ln>
                          <a:solidFill>
                            <a:schemeClr val="tx1"/>
                          </a:solidFill>
                          <a:effectLst/>
                          <a:latin typeface="Arial" panose="020B0604020202020204" pitchFamily="34" charset="0"/>
                        </a:rPr>
                        <a:t>12</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496888" indent="-471488" algn="l">
                        <a:lnSpc>
                          <a:spcPts val="3600"/>
                        </a:lnSpc>
                        <a:spcAft>
                          <a:spcPts val="700"/>
                        </a:spcAft>
                        <a:buClr>
                          <a:srgbClr val="CC9900"/>
                        </a:buClr>
                        <a:buSzPct val="64000"/>
                        <a:buFont typeface="Arial" panose="020B0604020202020204" pitchFamily="34" charset="0"/>
                        <a:defRPr sz="2600">
                          <a:solidFill>
                            <a:schemeClr val="tx1"/>
                          </a:solidFill>
                          <a:latin typeface="Arial" panose="020B0604020202020204" pitchFamily="34" charset="0"/>
                        </a:defRPr>
                      </a:lvl1pPr>
                      <a:lvl2pPr marL="995363" indent="-473075" algn="l">
                        <a:lnSpc>
                          <a:spcPts val="3100"/>
                        </a:lnSpc>
                        <a:spcAft>
                          <a:spcPts val="600"/>
                        </a:spcAft>
                        <a:buClr>
                          <a:srgbClr val="3B812F"/>
                        </a:buClr>
                        <a:buSzPct val="60000"/>
                        <a:buFont typeface="Arial" panose="020B0604020202020204" pitchFamily="34" charset="0"/>
                        <a:defRPr sz="2200">
                          <a:solidFill>
                            <a:schemeClr val="tx1"/>
                          </a:solidFill>
                          <a:latin typeface="Arial" panose="020B0604020202020204" pitchFamily="34" charset="0"/>
                        </a:defRPr>
                      </a:lvl2pPr>
                      <a:lvl3pPr marL="1524000" indent="-503238" algn="l">
                        <a:lnSpc>
                          <a:spcPts val="2600"/>
                        </a:lnSpc>
                        <a:spcAft>
                          <a:spcPts val="600"/>
                        </a:spcAft>
                        <a:buClr>
                          <a:srgbClr val="CC9900"/>
                        </a:buClr>
                        <a:buSzPct val="64000"/>
                        <a:buFont typeface="Arial" panose="020B0604020202020204" pitchFamily="34" charset="0"/>
                        <a:defRPr sz="2000">
                          <a:solidFill>
                            <a:schemeClr val="tx1"/>
                          </a:solidFill>
                          <a:latin typeface="Arial" panose="020B0604020202020204" pitchFamily="34" charset="0"/>
                        </a:defRPr>
                      </a:lvl3pPr>
                      <a:lvl4pPr marL="2017713" indent="-468313" algn="l">
                        <a:lnSpc>
                          <a:spcPts val="2400"/>
                        </a:lnSpc>
                        <a:spcAft>
                          <a:spcPts val="500"/>
                        </a:spcAft>
                        <a:buClr>
                          <a:srgbClr val="3B812F"/>
                        </a:buClr>
                        <a:buSzPct val="69000"/>
                        <a:buFont typeface="Arial" panose="020B0604020202020204" pitchFamily="34" charset="0"/>
                        <a:defRPr>
                          <a:solidFill>
                            <a:schemeClr val="tx1"/>
                          </a:solidFill>
                          <a:latin typeface="Arial" panose="020B0604020202020204" pitchFamily="34" charset="0"/>
                        </a:defRPr>
                      </a:lvl4pPr>
                      <a:lvl5pPr marL="2532063" indent="-488950" algn="l">
                        <a:lnSpc>
                          <a:spcPts val="2400"/>
                        </a:lnSpc>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5pPr>
                      <a:lvl6pPr marL="29892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6pPr>
                      <a:lvl7pPr marL="34464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7pPr>
                      <a:lvl8pPr marL="39036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8pPr>
                      <a:lvl9pPr marL="4360863" indent="-488950" fontAlgn="base">
                        <a:lnSpc>
                          <a:spcPts val="2400"/>
                        </a:lnSpc>
                        <a:spcBef>
                          <a:spcPct val="0"/>
                        </a:spcBef>
                        <a:spcAft>
                          <a:spcPts val="100"/>
                        </a:spcAft>
                        <a:buClr>
                          <a:srgbClr val="CC9900"/>
                        </a:buClr>
                        <a:buSzPct val="75000"/>
                        <a:buFont typeface="Arial" panose="020B0604020202020204" pitchFamily="34" charset="0"/>
                        <a:defRPr>
                          <a:solidFill>
                            <a:schemeClr val="tx1"/>
                          </a:solidFill>
                          <a:latin typeface="Arial" panose="020B0604020202020204" pitchFamily="34" charset="0"/>
                        </a:defRPr>
                      </a:lvl9pPr>
                    </a:lstStyle>
                    <a:p>
                      <a:pPr marL="496888" marR="0" lvl="0" indent="-471488" algn="l" defTabSz="914400" rtl="0" eaLnBrk="1" fontAlgn="base" latinLnBrk="0" hangingPunct="1">
                        <a:lnSpc>
                          <a:spcPts val="3600"/>
                        </a:lnSpc>
                        <a:spcBef>
                          <a:spcPct val="0"/>
                        </a:spcBef>
                        <a:spcAft>
                          <a:spcPct val="0"/>
                        </a:spcAft>
                        <a:buClr>
                          <a:srgbClr val="CC9900"/>
                        </a:buClr>
                        <a:buSzPct val="64000"/>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Helvetica" panose="020B0604020202020204" pitchFamily="34" charset="0"/>
                        </a:rPr>
                        <a:t>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xmlns="" id="{FE5532D9-C3DB-4DAB-AFFC-51E853D5072A}"/>
              </a:ext>
            </a:extLst>
          </p:cNvPr>
          <p:cNvSpPr>
            <a:spLocks noGrp="1" noChangeArrowheads="1"/>
          </p:cNvSpPr>
          <p:nvPr>
            <p:ph type="title"/>
          </p:nvPr>
        </p:nvSpPr>
        <p:spPr/>
        <p:txBody>
          <a:bodyPr/>
          <a:lstStyle/>
          <a:p>
            <a:pPr eaLnBrk="1" hangingPunct="1">
              <a:spcAft>
                <a:spcPts val="13"/>
              </a:spcAft>
            </a:pPr>
            <a:r>
              <a:rPr lang="en-US" altLang="en-US"/>
              <a:t>Brute Force Algorithms</a:t>
            </a:r>
          </a:p>
        </p:txBody>
      </p:sp>
      <p:sp>
        <p:nvSpPr>
          <p:cNvPr id="27651" name="Rectangle 2">
            <a:extLst>
              <a:ext uri="{FF2B5EF4-FFF2-40B4-BE49-F238E27FC236}">
                <a16:creationId xmlns:a16="http://schemas.microsoft.com/office/drawing/2014/main" xmlns="" id="{37E5E095-1734-4073-914E-3FF4F0192EFC}"/>
              </a:ext>
            </a:extLst>
          </p:cNvPr>
          <p:cNvSpPr>
            <a:spLocks noGrp="1" noChangeArrowheads="1"/>
          </p:cNvSpPr>
          <p:nvPr>
            <p:ph type="body" idx="1"/>
          </p:nvPr>
        </p:nvSpPr>
        <p:spPr>
          <a:xfrm>
            <a:off x="484188" y="1631950"/>
            <a:ext cx="8355012" cy="5226050"/>
          </a:xfrm>
        </p:spPr>
        <p:txBody>
          <a:bodyPr/>
          <a:lstStyle/>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Also known as exhaustive search algorithms; examine every possible variant to find a solution</a:t>
            </a:r>
          </a:p>
          <a:p>
            <a:pPr marL="471488"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spcAft>
                <a:spcPts val="13"/>
              </a:spcAft>
              <a:tabLst>
                <a:tab pos="342900" algn="l"/>
                <a:tab pos="914400" algn="l"/>
                <a:tab pos="1828800" algn="l"/>
                <a:tab pos="2743200" algn="l"/>
                <a:tab pos="3657600" algn="l"/>
                <a:tab pos="4572000" algn="l"/>
                <a:tab pos="5486400" algn="l"/>
                <a:tab pos="6400800" algn="l"/>
                <a:tab pos="7315200" algn="l"/>
              </a:tabLst>
            </a:pPr>
            <a:r>
              <a:rPr lang="en-US" altLang="en-US"/>
              <a:t>Efficient in rare cases; usually impractical</a:t>
            </a:r>
          </a:p>
          <a:p>
            <a:pPr marL="471488" eaLnBrk="1" hangingPunct="1">
              <a:spcAft>
                <a:spcPts val="13"/>
              </a:spcAft>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spcAft>
                <a:spcPts val="13"/>
              </a:spcAft>
              <a:tabLst>
                <a:tab pos="342900" algn="l"/>
                <a:tab pos="914400" algn="l"/>
                <a:tab pos="1828800" algn="l"/>
                <a:tab pos="2743200" algn="l"/>
                <a:tab pos="3657600" algn="l"/>
                <a:tab pos="4572000" algn="l"/>
                <a:tab pos="5486400" algn="l"/>
                <a:tab pos="6400800" algn="l"/>
                <a:tab pos="7315200" algn="l"/>
              </a:tabLst>
            </a:pPr>
            <a:r>
              <a:rPr lang="en-US" altLang="en-US"/>
              <a:t>Can be the basis for the design of other algorithms (</a:t>
            </a:r>
            <a:r>
              <a:rPr lang="en-US" altLang="en-US" i="1"/>
              <a:t>e.g</a:t>
            </a:r>
            <a:r>
              <a:rPr lang="en-US" altLang="en-US"/>
              <a:t>., branch-and-bound)</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xmlns="" id="{3603E317-1DBB-41FD-B89D-8AB6039B8B99}"/>
              </a:ext>
            </a:extLst>
          </p:cNvPr>
          <p:cNvSpPr>
            <a:spLocks noGrp="1" noChangeArrowheads="1"/>
          </p:cNvSpPr>
          <p:nvPr>
            <p:ph type="title"/>
          </p:nvPr>
        </p:nvSpPr>
        <p:spPr/>
        <p:txBody>
          <a:bodyPr/>
          <a:lstStyle/>
          <a:p>
            <a:pPr eaLnBrk="1" hangingPunct="1">
              <a:spcAft>
                <a:spcPts val="13"/>
              </a:spcAft>
            </a:pPr>
            <a:r>
              <a:rPr lang="en-US" altLang="en-US"/>
              <a:t>Partial Digest: Brute Force</a:t>
            </a:r>
          </a:p>
        </p:txBody>
      </p:sp>
      <p:sp>
        <p:nvSpPr>
          <p:cNvPr id="28675" name="Rectangle 2">
            <a:extLst>
              <a:ext uri="{FF2B5EF4-FFF2-40B4-BE49-F238E27FC236}">
                <a16:creationId xmlns:a16="http://schemas.microsoft.com/office/drawing/2014/main" xmlns="" id="{B8A9AC3A-9309-433C-BA9A-AFA4E8A40DDD}"/>
              </a:ext>
            </a:extLst>
          </p:cNvPr>
          <p:cNvSpPr>
            <a:spLocks noGrp="1" noChangeArrowheads="1"/>
          </p:cNvSpPr>
          <p:nvPr>
            <p:ph type="body" idx="1"/>
          </p:nvPr>
        </p:nvSpPr>
        <p:spPr>
          <a:xfrm>
            <a:off x="484188" y="1631950"/>
            <a:ext cx="8294687" cy="5226050"/>
          </a:xfrm>
        </p:spPr>
        <p:txBody>
          <a:bodyPr/>
          <a:lstStyle/>
          <a:p>
            <a:pPr marL="758825" indent="-484188" eaLnBrk="1" hangingPunct="1">
              <a:lnSpc>
                <a:spcPts val="3100"/>
              </a:lnSpc>
              <a:spcAft>
                <a:spcPts val="1600"/>
              </a:spcAft>
              <a:buSzPct val="99000"/>
              <a:buFont typeface="Arial" panose="020B0604020202020204" pitchFamily="34" charset="0"/>
              <a:buAutoNum type="arabicPeriod"/>
              <a:tabLst>
                <a:tab pos="3556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2600"/>
              <a:t>Find the restriction fragment of maximum length </a:t>
            </a:r>
            <a:r>
              <a:rPr lang="en-US" altLang="en-US" sz="2600" b="1" i="1"/>
              <a:t>M</a:t>
            </a:r>
            <a:r>
              <a:rPr lang="en-US" altLang="en-US" sz="2600"/>
              <a:t>.  </a:t>
            </a:r>
            <a:r>
              <a:rPr lang="en-US" altLang="en-US" sz="2600" b="1" i="1"/>
              <a:t>M</a:t>
            </a:r>
            <a:r>
              <a:rPr lang="en-US" altLang="en-US" sz="2600"/>
              <a:t> is the length of the DNA sequence.</a:t>
            </a:r>
          </a:p>
          <a:p>
            <a:pPr marL="758825" indent="-484188" eaLnBrk="1" hangingPunct="1">
              <a:lnSpc>
                <a:spcPts val="3100"/>
              </a:lnSpc>
              <a:spcAft>
                <a:spcPts val="1600"/>
              </a:spcAft>
              <a:buSzPct val="99000"/>
              <a:buFont typeface="Arial" panose="020B0604020202020204" pitchFamily="34" charset="0"/>
              <a:buAutoNum type="arabicPeriod" startAt="2"/>
              <a:tabLst>
                <a:tab pos="3556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2600"/>
              <a:t>For every possible set </a:t>
            </a:r>
          </a:p>
          <a:p>
            <a:pPr marL="758825" indent="-484188" eaLnBrk="1" hangingPunct="1">
              <a:lnSpc>
                <a:spcPts val="3200"/>
              </a:lnSpc>
              <a:spcAft>
                <a:spcPts val="1700"/>
              </a:spcAft>
              <a:buFont typeface="Arial" panose="020B0604020202020204" pitchFamily="34" charset="0"/>
              <a:buNone/>
              <a:tabLst>
                <a:tab pos="3556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2600"/>
              <a:t>                  </a:t>
            </a:r>
            <a:r>
              <a:rPr lang="en-US" altLang="en-US" sz="2600" b="1" i="1"/>
              <a:t>X</a:t>
            </a:r>
            <a:r>
              <a:rPr lang="en-US" altLang="en-US" sz="2600"/>
              <a:t>={</a:t>
            </a:r>
            <a:r>
              <a:rPr lang="en-US" altLang="en-US" sz="2700">
                <a:latin typeface="Helvetica" panose="020B0604020202020204" pitchFamily="34" charset="0"/>
              </a:rPr>
              <a:t>0, </a:t>
            </a:r>
            <a:r>
              <a:rPr lang="en-US" altLang="en-US" sz="2700" i="1">
                <a:latin typeface="Helvetica" panose="020B0604020202020204" pitchFamily="34" charset="0"/>
              </a:rPr>
              <a:t>x</a:t>
            </a:r>
            <a:r>
              <a:rPr lang="en-US" altLang="en-US" sz="4000" baseline="-25000">
                <a:latin typeface="Helvetica" panose="020B0604020202020204" pitchFamily="34" charset="0"/>
              </a:rPr>
              <a:t>2</a:t>
            </a:r>
            <a:r>
              <a:rPr lang="en-US" altLang="en-US" sz="2700">
                <a:latin typeface="Helvetica" panose="020B0604020202020204" pitchFamily="34" charset="0"/>
              </a:rPr>
              <a:t>, … ,</a:t>
            </a:r>
            <a:r>
              <a:rPr lang="en-US" altLang="en-US" sz="2700" i="1">
                <a:latin typeface="Helvetica" panose="020B0604020202020204" pitchFamily="34" charset="0"/>
              </a:rPr>
              <a:t>x</a:t>
            </a:r>
            <a:r>
              <a:rPr lang="en-US" altLang="en-US" sz="4000" i="1" baseline="-25000">
                <a:latin typeface="Helvetica" panose="020B0604020202020204" pitchFamily="34" charset="0"/>
              </a:rPr>
              <a:t>n</a:t>
            </a:r>
            <a:r>
              <a:rPr lang="en-US" altLang="en-US" sz="4000" baseline="-25000">
                <a:latin typeface="Helvetica" panose="020B0604020202020204" pitchFamily="34" charset="0"/>
              </a:rPr>
              <a:t>-1</a:t>
            </a:r>
            <a:r>
              <a:rPr lang="en-US" altLang="en-US" sz="2700">
                <a:latin typeface="Helvetica" panose="020B0604020202020204" pitchFamily="34" charset="0"/>
              </a:rPr>
              <a:t>, </a:t>
            </a:r>
            <a:r>
              <a:rPr lang="en-US" altLang="en-US" sz="2700" i="1">
                <a:latin typeface="Helvetica" panose="020B0604020202020204" pitchFamily="34" charset="0"/>
              </a:rPr>
              <a:t>M}</a:t>
            </a:r>
            <a:r>
              <a:rPr lang="en-US" altLang="en-US" sz="2600"/>
              <a:t> </a:t>
            </a:r>
          </a:p>
          <a:p>
            <a:pPr marL="758825" indent="-484188" eaLnBrk="1" hangingPunct="1">
              <a:lnSpc>
                <a:spcPts val="3100"/>
              </a:lnSpc>
              <a:spcAft>
                <a:spcPts val="1600"/>
              </a:spcAft>
              <a:buFont typeface="Arial" panose="020B0604020202020204" pitchFamily="34" charset="0"/>
              <a:buNone/>
              <a:tabLst>
                <a:tab pos="3556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2600"/>
              <a:t>     compute the corresponding D</a:t>
            </a:r>
            <a:r>
              <a:rPr lang="en-US" altLang="en-US" sz="2600" b="1" i="1"/>
              <a:t>X</a:t>
            </a:r>
            <a:r>
              <a:rPr lang="en-US" altLang="en-US" sz="2600"/>
              <a:t>.</a:t>
            </a:r>
          </a:p>
          <a:p>
            <a:pPr marL="758825" indent="-484188" eaLnBrk="1" hangingPunct="1">
              <a:lnSpc>
                <a:spcPts val="3100"/>
              </a:lnSpc>
              <a:spcAft>
                <a:spcPts val="13"/>
              </a:spcAft>
              <a:buSzPct val="99000"/>
              <a:buFont typeface="Arial" panose="020B0604020202020204" pitchFamily="34" charset="0"/>
              <a:buAutoNum type="arabicPeriod" startAt="5"/>
              <a:tabLst>
                <a:tab pos="355600" algn="l"/>
                <a:tab pos="711200" algn="l"/>
                <a:tab pos="839788" algn="l"/>
                <a:tab pos="1066800" algn="l"/>
                <a:tab pos="1422400" algn="l"/>
                <a:tab pos="1778000" algn="l"/>
                <a:tab pos="2133600" algn="l"/>
                <a:tab pos="2489200" algn="l"/>
                <a:tab pos="2844800" algn="l"/>
                <a:tab pos="3200400" algn="l"/>
                <a:tab pos="3556000" algn="l"/>
                <a:tab pos="3911600" algn="l"/>
                <a:tab pos="4267200" algn="l"/>
              </a:tabLst>
            </a:pPr>
            <a:r>
              <a:rPr lang="en-US" altLang="en-US" sz="2600"/>
              <a:t>If  D</a:t>
            </a:r>
            <a:r>
              <a:rPr lang="en-US" altLang="en-US" sz="2600" b="1" i="1"/>
              <a:t>X</a:t>
            </a:r>
            <a:r>
              <a:rPr lang="en-US" altLang="en-US" sz="2600"/>
              <a:t>  is equal to the experimental partial digest </a:t>
            </a:r>
            <a:r>
              <a:rPr lang="en-US" altLang="en-US" sz="2600" b="1" i="1"/>
              <a:t>L</a:t>
            </a:r>
            <a:r>
              <a:rPr lang="en-US" altLang="en-US" sz="2600"/>
              <a:t>, then </a:t>
            </a:r>
            <a:r>
              <a:rPr lang="en-US" altLang="en-US" sz="2600" b="1" i="1"/>
              <a:t>X  </a:t>
            </a:r>
            <a:r>
              <a:rPr lang="en-US" altLang="en-US" sz="2600"/>
              <a:t>is output as the correct restriction map.</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B2C712CC-1CC6-4EAD-BDFC-0CC071EB05BB}"/>
              </a:ext>
            </a:extLst>
          </p:cNvPr>
          <p:cNvSpPr>
            <a:spLocks noGrp="1" noChangeArrowheads="1"/>
          </p:cNvSpPr>
          <p:nvPr>
            <p:ph type="title"/>
          </p:nvPr>
        </p:nvSpPr>
        <p:spPr/>
        <p:txBody>
          <a:bodyPr/>
          <a:lstStyle/>
          <a:p>
            <a:pPr eaLnBrk="1" hangingPunct="1">
              <a:spcAft>
                <a:spcPts val="13"/>
              </a:spcAft>
            </a:pPr>
            <a:r>
              <a:rPr lang="en-US" altLang="en-US"/>
              <a:t>BruteForcePDP</a:t>
            </a:r>
          </a:p>
        </p:txBody>
      </p:sp>
      <p:sp>
        <p:nvSpPr>
          <p:cNvPr id="29699" name="Rectangle 2">
            <a:extLst>
              <a:ext uri="{FF2B5EF4-FFF2-40B4-BE49-F238E27FC236}">
                <a16:creationId xmlns:a16="http://schemas.microsoft.com/office/drawing/2014/main" xmlns="" id="{8B23BE8C-12C3-4E5B-88D1-05070484C3E6}"/>
              </a:ext>
            </a:extLst>
          </p:cNvPr>
          <p:cNvSpPr>
            <a:spLocks noGrp="1" noChangeArrowheads="1"/>
          </p:cNvSpPr>
          <p:nvPr>
            <p:ph type="body" idx="1"/>
          </p:nvPr>
        </p:nvSpPr>
        <p:spPr/>
        <p:txBody>
          <a:bodyPr/>
          <a:lstStyle/>
          <a:p>
            <a:pPr marL="554038" indent="-554038" eaLnBrk="1" hangingPunct="1">
              <a:lnSpc>
                <a:spcPts val="2600"/>
              </a:lnSpc>
              <a:spcAft>
                <a:spcPts val="13"/>
              </a:spcAft>
              <a:buSzPct val="99000"/>
              <a:buFont typeface="Arial" panose="020B0604020202020204" pitchFamily="34" charset="0"/>
              <a:buAutoNum type="arabicPeriod"/>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u="sng">
                <a:latin typeface="Helvetica" panose="020B0604020202020204" pitchFamily="34" charset="0"/>
              </a:rPr>
              <a:t>BruteForcePDP(</a:t>
            </a:r>
            <a:r>
              <a:rPr lang="en-US" altLang="en-US" sz="2200" i="1" u="sng">
                <a:latin typeface="Helvetica" panose="020B0604020202020204" pitchFamily="34" charset="0"/>
              </a:rPr>
              <a:t>L, n</a:t>
            </a:r>
            <a:r>
              <a:rPr lang="en-US" altLang="en-US" sz="2200" u="sng">
                <a:latin typeface="Helvetica" panose="020B0604020202020204" pitchFamily="34" charset="0"/>
              </a:rPr>
              <a:t>)</a:t>
            </a:r>
            <a:r>
              <a:rPr lang="en-US" altLang="en-US" sz="2200">
                <a:latin typeface="Helvetica" panose="020B0604020202020204" pitchFamily="34" charset="0"/>
              </a:rPr>
              <a:t>:</a:t>
            </a:r>
          </a:p>
          <a:p>
            <a:pPr marL="554038" indent="-554038" eaLnBrk="1" hangingPunct="1">
              <a:lnSpc>
                <a:spcPts val="2600"/>
              </a:lnSpc>
              <a:spcAft>
                <a:spcPts val="13"/>
              </a:spcAft>
              <a:buSzPct val="99000"/>
              <a:buFont typeface="Arial" panose="020B0604020202020204" pitchFamily="34" charset="0"/>
              <a:buAutoNum type="arabicPeriod" startAt="2"/>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i="1">
                <a:latin typeface="Helvetica" panose="020B0604020202020204" pitchFamily="34" charset="0"/>
              </a:rPr>
              <a:t>    M</a:t>
            </a:r>
            <a:r>
              <a:rPr lang="en-US" altLang="en-US" sz="2200">
                <a:latin typeface="Helvetica" panose="020B0604020202020204" pitchFamily="34" charset="0"/>
              </a:rPr>
              <a:t> </a:t>
            </a:r>
            <a:r>
              <a:rPr lang="en-US" altLang="en-US" sz="2200"/>
              <a:t>&lt;-</a:t>
            </a:r>
            <a:r>
              <a:rPr lang="en-US" altLang="en-US" sz="2200">
                <a:latin typeface="Helvetica" panose="020B0604020202020204" pitchFamily="34" charset="0"/>
              </a:rPr>
              <a:t> maximum element in </a:t>
            </a:r>
            <a:r>
              <a:rPr lang="en-US" altLang="en-US" sz="2200" i="1">
                <a:latin typeface="Helvetica" panose="020B0604020202020204" pitchFamily="34" charset="0"/>
              </a:rPr>
              <a:t>L</a:t>
            </a:r>
          </a:p>
          <a:p>
            <a:pPr marL="554038" indent="-554038" eaLnBrk="1" hangingPunct="1">
              <a:lnSpc>
                <a:spcPts val="2600"/>
              </a:lnSpc>
              <a:spcAft>
                <a:spcPts val="13"/>
              </a:spcAft>
              <a:buSzPct val="99000"/>
              <a:buFont typeface="Arial" panose="020B0604020202020204" pitchFamily="34" charset="0"/>
              <a:buAutoNum type="arabicPeriod" startAt="3"/>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for every set of </a:t>
            </a:r>
            <a:r>
              <a:rPr lang="en-US" altLang="en-US" sz="2200" i="1">
                <a:latin typeface="Helvetica" panose="020B0604020202020204" pitchFamily="34" charset="0"/>
              </a:rPr>
              <a:t>n</a:t>
            </a:r>
            <a:r>
              <a:rPr lang="en-US" altLang="en-US" sz="2200">
                <a:latin typeface="Helvetica" panose="020B0604020202020204" pitchFamily="34" charset="0"/>
              </a:rPr>
              <a:t> – 2 integers 0 &lt; </a:t>
            </a:r>
            <a:r>
              <a:rPr lang="en-US" altLang="en-US" sz="2200" i="1">
                <a:latin typeface="Helvetica" panose="020B0604020202020204" pitchFamily="34" charset="0"/>
              </a:rPr>
              <a:t>x</a:t>
            </a:r>
            <a:r>
              <a:rPr lang="en-US" altLang="en-US" sz="3300" baseline="-25000">
                <a:latin typeface="Helvetica" panose="020B0604020202020204" pitchFamily="34" charset="0"/>
              </a:rPr>
              <a:t>2</a:t>
            </a:r>
            <a:r>
              <a:rPr lang="en-US" altLang="en-US" sz="2200">
                <a:latin typeface="Helvetica" panose="020B0604020202020204" pitchFamily="34" charset="0"/>
              </a:rPr>
              <a:t> &lt; … </a:t>
            </a:r>
            <a:r>
              <a:rPr lang="en-US" altLang="en-US" sz="2200" i="1">
                <a:latin typeface="Helvetica" panose="020B0604020202020204" pitchFamily="34" charset="0"/>
              </a:rPr>
              <a:t>x</a:t>
            </a:r>
            <a:r>
              <a:rPr lang="en-US" altLang="en-US" sz="3300" i="1" baseline="-25000">
                <a:latin typeface="Helvetica" panose="020B0604020202020204" pitchFamily="34" charset="0"/>
              </a:rPr>
              <a:t>n</a:t>
            </a:r>
            <a:r>
              <a:rPr lang="en-US" altLang="en-US" sz="3300" baseline="-25000">
                <a:latin typeface="Helvetica" panose="020B0604020202020204" pitchFamily="34" charset="0"/>
              </a:rPr>
              <a:t>-1</a:t>
            </a:r>
            <a:r>
              <a:rPr lang="en-US" altLang="en-US" sz="2200">
                <a:latin typeface="Helvetica" panose="020B0604020202020204" pitchFamily="34" charset="0"/>
              </a:rPr>
              <a:t> &lt; </a:t>
            </a:r>
            <a:r>
              <a:rPr lang="en-US" altLang="en-US" sz="2200" i="1">
                <a:latin typeface="Helvetica" panose="020B0604020202020204" pitchFamily="34" charset="0"/>
              </a:rPr>
              <a:t>M</a:t>
            </a:r>
          </a:p>
          <a:p>
            <a:pPr marL="554038" indent="-554038" eaLnBrk="1" hangingPunct="1">
              <a:lnSpc>
                <a:spcPts val="2600"/>
              </a:lnSpc>
              <a:spcAft>
                <a:spcPts val="13"/>
              </a:spcAft>
              <a:buSzPct val="99000"/>
              <a:buFont typeface="Arial" panose="020B0604020202020204" pitchFamily="34" charset="0"/>
              <a:buAutoNum type="arabicPeriod" startAt="4"/>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a:t>
            </a:r>
            <a:r>
              <a:rPr lang="en-US" altLang="en-US" sz="2200" i="1">
                <a:latin typeface="Helvetica" panose="020B0604020202020204" pitchFamily="34" charset="0"/>
              </a:rPr>
              <a:t>X</a:t>
            </a:r>
            <a:r>
              <a:rPr lang="en-US" altLang="en-US" sz="2200">
                <a:latin typeface="Helvetica" panose="020B0604020202020204" pitchFamily="34" charset="0"/>
              </a:rPr>
              <a:t> </a:t>
            </a:r>
            <a:r>
              <a:rPr lang="en-US" altLang="en-US" sz="2200"/>
              <a:t>&lt;-</a:t>
            </a:r>
            <a:r>
              <a:rPr lang="en-US" altLang="en-US" sz="2200">
                <a:latin typeface="Helvetica" panose="020B0604020202020204" pitchFamily="34" charset="0"/>
              </a:rPr>
              <a:t> {0,</a:t>
            </a:r>
            <a:r>
              <a:rPr lang="en-US" altLang="en-US" sz="2200" i="1">
                <a:latin typeface="Helvetica" panose="020B0604020202020204" pitchFamily="34" charset="0"/>
              </a:rPr>
              <a:t>x</a:t>
            </a:r>
            <a:r>
              <a:rPr lang="en-US" altLang="en-US" sz="3300" baseline="-25000">
                <a:latin typeface="Helvetica" panose="020B0604020202020204" pitchFamily="34" charset="0"/>
              </a:rPr>
              <a:t>2</a:t>
            </a:r>
            <a:r>
              <a:rPr lang="en-US" altLang="en-US" sz="2200">
                <a:latin typeface="Helvetica" panose="020B0604020202020204" pitchFamily="34" charset="0"/>
              </a:rPr>
              <a:t>,…,</a:t>
            </a:r>
            <a:r>
              <a:rPr lang="en-US" altLang="en-US" sz="2200" i="1">
                <a:latin typeface="Helvetica" panose="020B0604020202020204" pitchFamily="34" charset="0"/>
              </a:rPr>
              <a:t>x</a:t>
            </a:r>
            <a:r>
              <a:rPr lang="en-US" altLang="en-US" sz="3300" i="1" baseline="-25000">
                <a:latin typeface="Helvetica" panose="020B0604020202020204" pitchFamily="34" charset="0"/>
              </a:rPr>
              <a:t>n</a:t>
            </a:r>
            <a:r>
              <a:rPr lang="en-US" altLang="en-US" sz="3300" baseline="-25000">
                <a:latin typeface="Helvetica" panose="020B0604020202020204" pitchFamily="34" charset="0"/>
              </a:rPr>
              <a:t>-1</a:t>
            </a:r>
            <a:r>
              <a:rPr lang="en-US" altLang="en-US" sz="2200">
                <a:latin typeface="Helvetica" panose="020B0604020202020204" pitchFamily="34" charset="0"/>
              </a:rPr>
              <a:t>,</a:t>
            </a:r>
            <a:r>
              <a:rPr lang="en-US" altLang="en-US" sz="2200" i="1">
                <a:latin typeface="Helvetica" panose="020B0604020202020204" pitchFamily="34" charset="0"/>
              </a:rPr>
              <a:t>M</a:t>
            </a:r>
            <a:r>
              <a:rPr lang="en-US" altLang="en-US" sz="2200">
                <a:latin typeface="Helvetica" panose="020B0604020202020204" pitchFamily="34" charset="0"/>
              </a:rPr>
              <a:t>}</a:t>
            </a:r>
          </a:p>
          <a:p>
            <a:pPr marL="554038" indent="-554038" eaLnBrk="1" hangingPunct="1">
              <a:lnSpc>
                <a:spcPts val="2600"/>
              </a:lnSpc>
              <a:spcAft>
                <a:spcPts val="13"/>
              </a:spcAft>
              <a:buSzPct val="99000"/>
              <a:buFont typeface="Arial" panose="020B0604020202020204" pitchFamily="34" charset="0"/>
              <a:buAutoNum type="arabicPeriod" startAt="5"/>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Form </a:t>
            </a:r>
            <a:r>
              <a:rPr lang="en-US" altLang="en-US" sz="2200"/>
              <a:t>D</a:t>
            </a:r>
            <a:r>
              <a:rPr lang="en-US" altLang="en-US" sz="2200" i="1">
                <a:latin typeface="Helvetica" panose="020B0604020202020204" pitchFamily="34" charset="0"/>
              </a:rPr>
              <a:t>X </a:t>
            </a:r>
            <a:r>
              <a:rPr lang="en-US" altLang="en-US" sz="2200">
                <a:latin typeface="Helvetica" panose="020B0604020202020204" pitchFamily="34" charset="0"/>
              </a:rPr>
              <a:t>from </a:t>
            </a:r>
            <a:r>
              <a:rPr lang="en-US" altLang="en-US" sz="2200" i="1">
                <a:latin typeface="Helvetica" panose="020B0604020202020204" pitchFamily="34" charset="0"/>
              </a:rPr>
              <a:t>X</a:t>
            </a:r>
          </a:p>
          <a:p>
            <a:pPr marL="554038" indent="-554038" eaLnBrk="1" hangingPunct="1">
              <a:lnSpc>
                <a:spcPts val="2600"/>
              </a:lnSpc>
              <a:spcAft>
                <a:spcPts val="13"/>
              </a:spcAft>
              <a:buSzPct val="99000"/>
              <a:buFont typeface="Arial" panose="020B0604020202020204" pitchFamily="34" charset="0"/>
              <a:buAutoNum type="arabicPeriod" startAt="6"/>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if </a:t>
            </a:r>
            <a:r>
              <a:rPr lang="en-US" altLang="en-US" sz="2200"/>
              <a:t>D</a:t>
            </a:r>
            <a:r>
              <a:rPr lang="en-US" altLang="en-US" sz="2200" i="1">
                <a:latin typeface="Helvetica" panose="020B0604020202020204" pitchFamily="34" charset="0"/>
              </a:rPr>
              <a:t>X </a:t>
            </a:r>
            <a:r>
              <a:rPr lang="en-US" altLang="en-US" sz="2200">
                <a:latin typeface="Helvetica" panose="020B0604020202020204" pitchFamily="34" charset="0"/>
              </a:rPr>
              <a:t>=</a:t>
            </a:r>
            <a:r>
              <a:rPr lang="en-US" altLang="en-US" sz="2200" i="1">
                <a:latin typeface="Helvetica" panose="020B0604020202020204" pitchFamily="34" charset="0"/>
              </a:rPr>
              <a:t> L</a:t>
            </a:r>
          </a:p>
          <a:p>
            <a:pPr marL="554038" indent="-554038" eaLnBrk="1" hangingPunct="1">
              <a:lnSpc>
                <a:spcPts val="2600"/>
              </a:lnSpc>
              <a:spcAft>
                <a:spcPts val="13"/>
              </a:spcAft>
              <a:buSzPct val="99000"/>
              <a:buFont typeface="Arial" panose="020B0604020202020204" pitchFamily="34" charset="0"/>
              <a:buAutoNum type="arabicPeriod" startAt="7"/>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return </a:t>
            </a:r>
            <a:r>
              <a:rPr lang="en-US" altLang="en-US" sz="2200" i="1">
                <a:latin typeface="Helvetica" panose="020B0604020202020204" pitchFamily="34" charset="0"/>
              </a:rPr>
              <a:t>X</a:t>
            </a:r>
          </a:p>
          <a:p>
            <a:pPr marL="554038" indent="-554038" eaLnBrk="1" hangingPunct="1">
              <a:lnSpc>
                <a:spcPts val="2600"/>
              </a:lnSpc>
              <a:spcAft>
                <a:spcPts val="13"/>
              </a:spcAft>
              <a:buSzPct val="99000"/>
              <a:buFont typeface="Arial" panose="020B0604020202020204" pitchFamily="34" charset="0"/>
              <a:buAutoNum type="arabicPeriod" startAt="8"/>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Helvetica" panose="020B0604020202020204" pitchFamily="34" charset="0"/>
              </a:rPr>
              <a:t>    output “no solution”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xmlns="" id="{8692FCB8-F82B-4E26-A069-5774FF3566D2}"/>
              </a:ext>
            </a:extLst>
          </p:cNvPr>
          <p:cNvSpPr>
            <a:spLocks noGrp="1" noChangeArrowheads="1"/>
          </p:cNvSpPr>
          <p:nvPr>
            <p:ph type="title"/>
          </p:nvPr>
        </p:nvSpPr>
        <p:spPr/>
        <p:txBody>
          <a:bodyPr/>
          <a:lstStyle/>
          <a:p>
            <a:pPr eaLnBrk="1" hangingPunct="1">
              <a:spcAft>
                <a:spcPts val="13"/>
              </a:spcAft>
            </a:pPr>
            <a:r>
              <a:rPr lang="en-US" altLang="en-US"/>
              <a:t>Efficiency of BruteForcePDP</a:t>
            </a:r>
          </a:p>
        </p:txBody>
      </p:sp>
      <p:sp>
        <p:nvSpPr>
          <p:cNvPr id="30723" name="Rectangle 2">
            <a:extLst>
              <a:ext uri="{FF2B5EF4-FFF2-40B4-BE49-F238E27FC236}">
                <a16:creationId xmlns:a16="http://schemas.microsoft.com/office/drawing/2014/main" xmlns="" id="{EA88AB3D-55DA-4A35-9516-64420056CA21}"/>
              </a:ext>
            </a:extLst>
          </p:cNvPr>
          <p:cNvSpPr>
            <a:spLocks noGrp="1" noChangeArrowheads="1"/>
          </p:cNvSpPr>
          <p:nvPr>
            <p:ph type="body" idx="1"/>
          </p:nvPr>
        </p:nvSpPr>
        <p:spPr/>
        <p:txBody>
          <a:bodyPr/>
          <a:lstStyle/>
          <a:p>
            <a:pPr marL="423863" indent="-423863" eaLnBrk="1" hangingPunct="1">
              <a:spcAft>
                <a:spcPts val="1800"/>
              </a:spcAft>
              <a:buSzPct val="100000"/>
              <a:tabLst>
                <a:tab pos="342900" algn="l"/>
                <a:tab pos="914400" algn="l"/>
                <a:tab pos="1828800" algn="l"/>
                <a:tab pos="2743200" algn="l"/>
                <a:tab pos="3657600" algn="l"/>
                <a:tab pos="4572000" algn="l"/>
                <a:tab pos="5486400" algn="l"/>
                <a:tab pos="6400800" algn="l"/>
                <a:tab pos="7315200" algn="l"/>
              </a:tabLst>
            </a:pPr>
            <a:r>
              <a:rPr lang="en-US" altLang="en-US"/>
              <a:t>BruteForcePDP takes </a:t>
            </a:r>
            <a:r>
              <a:rPr lang="en-US" altLang="en-US" i="1"/>
              <a:t>O</a:t>
            </a:r>
            <a:r>
              <a:rPr lang="en-US" altLang="en-US"/>
              <a:t>(</a:t>
            </a:r>
            <a:r>
              <a:rPr lang="en-US" altLang="en-US" b="1" i="1"/>
              <a:t>M</a:t>
            </a:r>
            <a:r>
              <a:rPr lang="en-US" altLang="en-US" i="1"/>
              <a:t> </a:t>
            </a:r>
            <a:r>
              <a:rPr lang="en-US" altLang="en-US" i="1" baseline="30000"/>
              <a:t>n</a:t>
            </a:r>
            <a:r>
              <a:rPr lang="en-US" altLang="en-US" baseline="30000"/>
              <a:t>-2</a:t>
            </a:r>
            <a:r>
              <a:rPr lang="en-US" altLang="en-US"/>
              <a:t>) time since it must examine all possible sets of positions.</a:t>
            </a:r>
          </a:p>
          <a:p>
            <a:pPr marL="423863" indent="-423863"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23863" indent="-423863" eaLnBrk="1" hangingPunct="1">
              <a:spcAft>
                <a:spcPts val="13"/>
              </a:spcAft>
              <a:buSzPct val="100000"/>
              <a:tabLst>
                <a:tab pos="342900" algn="l"/>
                <a:tab pos="914400" algn="l"/>
                <a:tab pos="1828800" algn="l"/>
                <a:tab pos="2743200" algn="l"/>
                <a:tab pos="3657600" algn="l"/>
                <a:tab pos="4572000" algn="l"/>
                <a:tab pos="5486400" algn="l"/>
                <a:tab pos="6400800" algn="l"/>
                <a:tab pos="7315200" algn="l"/>
              </a:tabLst>
            </a:pPr>
            <a:r>
              <a:rPr lang="en-US" altLang="en-US"/>
              <a:t>One way to improve the algorithm is to limit the values of </a:t>
            </a:r>
            <a:r>
              <a:rPr lang="en-US" altLang="en-US" i="1"/>
              <a:t>x</a:t>
            </a:r>
            <a:r>
              <a:rPr lang="en-US" altLang="en-US" i="1" baseline="-25000"/>
              <a:t>i  </a:t>
            </a:r>
            <a:r>
              <a:rPr lang="en-US" altLang="en-US"/>
              <a:t>to only those values that occur in </a:t>
            </a:r>
            <a:r>
              <a:rPr lang="en-US" altLang="en-US" b="1" i="1"/>
              <a:t>L</a:t>
            </a:r>
            <a:r>
              <a:rPr lang="en-US" altLang="en-US"/>
              <a: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xmlns="" id="{957F438B-676B-4F22-A436-C042C906710C}"/>
              </a:ext>
            </a:extLst>
          </p:cNvPr>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73D1D822-7B68-40A5-9A2A-BAE3AEBDDEFC}" type="slidenum">
              <a:rPr lang="en-US" altLang="zh-TW">
                <a:ea typeface="新細明體" panose="02020500000000000000" pitchFamily="18" charset="-120"/>
              </a:rPr>
              <a:pPr/>
              <a:t>29</a:t>
            </a:fld>
            <a:endParaRPr lang="en-US" altLang="zh-TW">
              <a:ea typeface="新細明體" panose="02020500000000000000" pitchFamily="18" charset="-120"/>
            </a:endParaRPr>
          </a:p>
        </p:txBody>
      </p:sp>
      <p:sp>
        <p:nvSpPr>
          <p:cNvPr id="31747" name="Rectangle 2">
            <a:extLst>
              <a:ext uri="{FF2B5EF4-FFF2-40B4-BE49-F238E27FC236}">
                <a16:creationId xmlns:a16="http://schemas.microsoft.com/office/drawing/2014/main" xmlns="" id="{0FAA03BD-595D-4935-91E9-32E138986BE1}"/>
              </a:ext>
            </a:extLst>
          </p:cNvPr>
          <p:cNvSpPr>
            <a:spLocks noGrp="1" noChangeArrowheads="1"/>
          </p:cNvSpPr>
          <p:nvPr>
            <p:ph type="title"/>
          </p:nvPr>
        </p:nvSpPr>
        <p:spPr>
          <a:xfrm>
            <a:off x="609600" y="406400"/>
            <a:ext cx="7620000" cy="736600"/>
          </a:xfrm>
        </p:spPr>
        <p:txBody>
          <a:bodyPr/>
          <a:lstStyle/>
          <a:p>
            <a:r>
              <a:rPr lang="en-US" altLang="zh-TW" sz="3200" i="1">
                <a:ea typeface="新細明體" panose="02020500000000000000" pitchFamily="18" charset="-120"/>
              </a:rPr>
              <a:t>O</a:t>
            </a:r>
            <a:r>
              <a:rPr lang="en-US" altLang="zh-TW" sz="3200">
                <a:ea typeface="新細明體" panose="02020500000000000000" pitchFamily="18" charset="-120"/>
              </a:rPr>
              <a:t>-notation: an asymptotic upper bound</a:t>
            </a:r>
            <a:endParaRPr lang="en-US" altLang="zh-TW" sz="3200" i="1">
              <a:ea typeface="新細明體" panose="02020500000000000000" pitchFamily="18" charset="-120"/>
            </a:endParaRPr>
          </a:p>
        </p:txBody>
      </p:sp>
      <p:sp>
        <p:nvSpPr>
          <p:cNvPr id="31748" name="Rectangle 3">
            <a:extLst>
              <a:ext uri="{FF2B5EF4-FFF2-40B4-BE49-F238E27FC236}">
                <a16:creationId xmlns:a16="http://schemas.microsoft.com/office/drawing/2014/main" xmlns="" id="{41A66A67-C988-4FA3-AC53-6434B2D72F3E}"/>
              </a:ext>
            </a:extLst>
          </p:cNvPr>
          <p:cNvSpPr>
            <a:spLocks noGrp="1" noChangeArrowheads="1"/>
          </p:cNvSpPr>
          <p:nvPr>
            <p:ph type="body" idx="1"/>
          </p:nvPr>
        </p:nvSpPr>
        <p:spPr>
          <a:xfrm>
            <a:off x="533400" y="1295400"/>
            <a:ext cx="7848600" cy="4114800"/>
          </a:xfrm>
        </p:spPr>
        <p:txBody>
          <a:bodyPr/>
          <a:lstStyle/>
          <a:p>
            <a:r>
              <a:rPr lang="en-US" altLang="zh-TW" sz="2800" i="1">
                <a:ea typeface="新細明體" panose="02020500000000000000" pitchFamily="18" charset="-120"/>
              </a:rPr>
              <a:t>f</a:t>
            </a:r>
            <a:r>
              <a:rPr lang="en-US" altLang="zh-TW" sz="2800">
                <a:ea typeface="新細明體" panose="02020500000000000000" pitchFamily="18" charset="-120"/>
              </a:rPr>
              <a:t>(</a:t>
            </a:r>
            <a:r>
              <a:rPr lang="en-US" altLang="zh-TW" sz="2800" i="1">
                <a:ea typeface="新細明體" panose="02020500000000000000" pitchFamily="18" charset="-120"/>
              </a:rPr>
              <a:t>n</a:t>
            </a:r>
            <a:r>
              <a:rPr lang="en-US" altLang="zh-TW" sz="2800">
                <a:ea typeface="新細明體" panose="02020500000000000000" pitchFamily="18" charset="-120"/>
              </a:rPr>
              <a:t>) = </a:t>
            </a:r>
            <a:r>
              <a:rPr lang="en-US" altLang="zh-TW" sz="2800" i="1">
                <a:ea typeface="新細明體" panose="02020500000000000000" pitchFamily="18" charset="-120"/>
              </a:rPr>
              <a:t>O</a:t>
            </a:r>
            <a:r>
              <a:rPr lang="en-US" altLang="zh-TW" sz="2800">
                <a:ea typeface="新細明體" panose="02020500000000000000" pitchFamily="18" charset="-120"/>
              </a:rPr>
              <a:t>(</a:t>
            </a:r>
            <a:r>
              <a:rPr lang="en-US" altLang="zh-TW" sz="2800" i="1">
                <a:ea typeface="新細明體" panose="02020500000000000000" pitchFamily="18" charset="-120"/>
              </a:rPr>
              <a:t>g</a:t>
            </a:r>
            <a:r>
              <a:rPr lang="en-US" altLang="zh-TW" sz="2800">
                <a:ea typeface="新細明體" panose="02020500000000000000" pitchFamily="18" charset="-120"/>
              </a:rPr>
              <a:t>(</a:t>
            </a:r>
            <a:r>
              <a:rPr lang="en-US" altLang="zh-TW" sz="2800" i="1">
                <a:ea typeface="新細明體" panose="02020500000000000000" pitchFamily="18" charset="-120"/>
              </a:rPr>
              <a:t>n</a:t>
            </a:r>
            <a:r>
              <a:rPr lang="en-US" altLang="zh-TW" sz="2800">
                <a:ea typeface="新細明體" panose="02020500000000000000" pitchFamily="18" charset="-120"/>
              </a:rPr>
              <a:t>)) iff there exist two positive constant </a:t>
            </a:r>
            <a:r>
              <a:rPr lang="en-US" altLang="zh-TW" sz="2800" i="1">
                <a:ea typeface="新細明體" panose="02020500000000000000" pitchFamily="18" charset="-120"/>
              </a:rPr>
              <a:t>c</a:t>
            </a:r>
            <a:r>
              <a:rPr lang="en-US" altLang="zh-TW" sz="2800">
                <a:ea typeface="新細明體" panose="02020500000000000000" pitchFamily="18" charset="-120"/>
              </a:rPr>
              <a:t> and </a:t>
            </a:r>
            <a:r>
              <a:rPr lang="en-US" altLang="zh-TW" sz="2800" i="1">
                <a:ea typeface="新細明體" panose="02020500000000000000" pitchFamily="18" charset="-120"/>
              </a:rPr>
              <a:t>n</a:t>
            </a:r>
            <a:r>
              <a:rPr lang="en-US" altLang="zh-TW" sz="2800" i="1" baseline="-25000">
                <a:ea typeface="新細明體" panose="02020500000000000000" pitchFamily="18" charset="-120"/>
              </a:rPr>
              <a:t>0</a:t>
            </a:r>
            <a:r>
              <a:rPr lang="en-US" altLang="zh-TW" sz="2800">
                <a:ea typeface="新細明體" panose="02020500000000000000" pitchFamily="18" charset="-120"/>
              </a:rPr>
              <a:t> such that </a:t>
            </a:r>
            <a:r>
              <a:rPr lang="en-US" altLang="zh-TW" sz="2800" i="1">
                <a:ea typeface="新細明體" panose="02020500000000000000" pitchFamily="18" charset="-120"/>
              </a:rPr>
              <a:t>0  </a:t>
            </a:r>
            <a:r>
              <a:rPr lang="en-US" altLang="zh-TW" sz="2800">
                <a:ea typeface="新細明體" panose="02020500000000000000" pitchFamily="18" charset="-120"/>
              </a:rPr>
              <a:t>   </a:t>
            </a:r>
            <a:r>
              <a:rPr lang="en-US" altLang="zh-TW" sz="2800" i="1">
                <a:ea typeface="新細明體" panose="02020500000000000000" pitchFamily="18" charset="-120"/>
              </a:rPr>
              <a:t>f</a:t>
            </a:r>
            <a:r>
              <a:rPr lang="en-US" altLang="zh-TW" sz="2800">
                <a:ea typeface="新細明體" panose="02020500000000000000" pitchFamily="18" charset="-120"/>
              </a:rPr>
              <a:t>(</a:t>
            </a:r>
            <a:r>
              <a:rPr lang="en-US" altLang="zh-TW" sz="2800" i="1">
                <a:ea typeface="新細明體" panose="02020500000000000000" pitchFamily="18" charset="-120"/>
              </a:rPr>
              <a:t>n</a:t>
            </a:r>
            <a:r>
              <a:rPr lang="en-US" altLang="zh-TW" sz="2800">
                <a:ea typeface="新細明體" panose="02020500000000000000" pitchFamily="18" charset="-120"/>
              </a:rPr>
              <a:t>)    </a:t>
            </a:r>
            <a:r>
              <a:rPr lang="en-US" altLang="zh-TW" sz="2800" i="1">
                <a:ea typeface="新細明體" panose="02020500000000000000" pitchFamily="18" charset="-120"/>
              </a:rPr>
              <a:t>cg</a:t>
            </a:r>
            <a:r>
              <a:rPr lang="en-US" altLang="zh-TW" sz="2800">
                <a:ea typeface="新細明體" panose="02020500000000000000" pitchFamily="18" charset="-120"/>
              </a:rPr>
              <a:t>(</a:t>
            </a:r>
            <a:r>
              <a:rPr lang="en-US" altLang="zh-TW" sz="2800" i="1">
                <a:ea typeface="新細明體" panose="02020500000000000000" pitchFamily="18" charset="-120"/>
              </a:rPr>
              <a:t>n</a:t>
            </a:r>
            <a:r>
              <a:rPr lang="en-US" altLang="zh-TW" sz="2800">
                <a:ea typeface="新細明體" panose="02020500000000000000" pitchFamily="18" charset="-120"/>
              </a:rPr>
              <a:t>) for all </a:t>
            </a:r>
            <a:r>
              <a:rPr lang="en-US" altLang="zh-TW" sz="2800" i="1">
                <a:ea typeface="新細明體" panose="02020500000000000000" pitchFamily="18" charset="-120"/>
              </a:rPr>
              <a:t>n     n</a:t>
            </a:r>
            <a:r>
              <a:rPr lang="en-US" altLang="zh-TW" sz="2800" i="1" baseline="-25000">
                <a:ea typeface="新細明體" panose="02020500000000000000" pitchFamily="18" charset="-120"/>
              </a:rPr>
              <a:t>0</a:t>
            </a:r>
          </a:p>
        </p:txBody>
      </p:sp>
      <p:graphicFrame>
        <p:nvGraphicFramePr>
          <p:cNvPr id="31749" name="Object 4">
            <a:extLst>
              <a:ext uri="{FF2B5EF4-FFF2-40B4-BE49-F238E27FC236}">
                <a16:creationId xmlns:a16="http://schemas.microsoft.com/office/drawing/2014/main" xmlns="" id="{995673C6-C3C4-4D56-AD4D-A869C094D144}"/>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175001282"/>
              </p:ext>
            </p:extLst>
          </p:nvPr>
        </p:nvGraphicFramePr>
        <p:xfrm>
          <a:off x="5867400" y="1905000"/>
          <a:ext cx="228600" cy="279400"/>
        </p:xfrm>
        <a:graphic>
          <a:graphicData uri="http://schemas.openxmlformats.org/presentationml/2006/ole">
            <mc:AlternateContent xmlns:mc="http://schemas.openxmlformats.org/markup-compatibility/2006">
              <mc:Choice xmlns:v="urn:schemas-microsoft-com:vml" Requires="v">
                <p:oleObj spid="_x0000_s31775" name="Equation" r:id="rId3" imgW="228600" imgH="279400" progId="Equation.3">
                  <p:embed/>
                </p:oleObj>
              </mc:Choice>
              <mc:Fallback>
                <p:oleObj name="Equation" r:id="rId3" imgW="228600" imgH="279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05000"/>
                        <a:ext cx="2286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0" name="Object 5">
            <a:extLst>
              <a:ext uri="{FF2B5EF4-FFF2-40B4-BE49-F238E27FC236}">
                <a16:creationId xmlns:a16="http://schemas.microsoft.com/office/drawing/2014/main" xmlns="" id="{ECCF9093-E36B-4DA5-9CB4-286902854A80}"/>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138359886"/>
              </p:ext>
            </p:extLst>
          </p:nvPr>
        </p:nvGraphicFramePr>
        <p:xfrm>
          <a:off x="4476750" y="3219450"/>
          <a:ext cx="190500" cy="419100"/>
        </p:xfrm>
        <a:graphic>
          <a:graphicData uri="http://schemas.openxmlformats.org/presentationml/2006/ole">
            <mc:AlternateContent xmlns:mc="http://schemas.openxmlformats.org/markup-compatibility/2006">
              <mc:Choice xmlns:v="urn:schemas-microsoft-com:vml" Requires="v">
                <p:oleObj spid="_x0000_s31776" name="Equation" r:id="rId5" imgW="190500" imgH="419100" progId="Equation.3">
                  <p:embed/>
                </p:oleObj>
              </mc:Choice>
              <mc:Fallback>
                <p:oleObj name="Equation" r:id="rId5" imgW="190500" imgH="419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0" y="3219450"/>
                        <a:ext cx="1905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1" name="Object 6">
            <a:extLst>
              <a:ext uri="{FF2B5EF4-FFF2-40B4-BE49-F238E27FC236}">
                <a16:creationId xmlns:a16="http://schemas.microsoft.com/office/drawing/2014/main" xmlns="" id="{37712576-B0CE-4DD9-AC18-BBF7A93CB27B}"/>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370621530"/>
              </p:ext>
            </p:extLst>
          </p:nvPr>
        </p:nvGraphicFramePr>
        <p:xfrm>
          <a:off x="6858000" y="1905000"/>
          <a:ext cx="228600" cy="279400"/>
        </p:xfrm>
        <a:graphic>
          <a:graphicData uri="http://schemas.openxmlformats.org/presentationml/2006/ole">
            <mc:AlternateContent xmlns:mc="http://schemas.openxmlformats.org/markup-compatibility/2006">
              <mc:Choice xmlns:v="urn:schemas-microsoft-com:vml" Requires="v">
                <p:oleObj spid="_x0000_s31777" name="Equation" r:id="rId7" imgW="228600" imgH="279400" progId="Equation.3">
                  <p:embed/>
                </p:oleObj>
              </mc:Choice>
              <mc:Fallback>
                <p:oleObj name="Equation" r:id="rId7" imgW="228600" imgH="2794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905000"/>
                        <a:ext cx="2286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2" name="Object 7">
            <a:extLst>
              <a:ext uri="{FF2B5EF4-FFF2-40B4-BE49-F238E27FC236}">
                <a16:creationId xmlns:a16="http://schemas.microsoft.com/office/drawing/2014/main" xmlns="" id="{AC112582-6DCC-4657-94A8-26680F2506FA}"/>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61189777"/>
              </p:ext>
            </p:extLst>
          </p:nvPr>
        </p:nvGraphicFramePr>
        <p:xfrm>
          <a:off x="2438400" y="2362200"/>
          <a:ext cx="228600" cy="279400"/>
        </p:xfrm>
        <a:graphic>
          <a:graphicData uri="http://schemas.openxmlformats.org/presentationml/2006/ole">
            <mc:AlternateContent xmlns:mc="http://schemas.openxmlformats.org/markup-compatibility/2006">
              <mc:Choice xmlns:v="urn:schemas-microsoft-com:vml" Requires="v">
                <p:oleObj spid="_x0000_s31778" name="Equation" r:id="rId8" imgW="228600" imgH="279400" progId="Equation.3">
                  <p:embed/>
                </p:oleObj>
              </mc:Choice>
              <mc:Fallback>
                <p:oleObj name="Equation" r:id="rId8" imgW="228600" imgH="2794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2362200"/>
                        <a:ext cx="2286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1753" name="Group 18" descr="A figure of the example is shown ">
            <a:extLst>
              <a:ext uri="{FF2B5EF4-FFF2-40B4-BE49-F238E27FC236}">
                <a16:creationId xmlns:a16="http://schemas.microsoft.com/office/drawing/2014/main" xmlns="" id="{908F7EC6-E025-4C47-AB79-56EC5D98519C}"/>
              </a:ext>
            </a:extLst>
          </p:cNvPr>
          <p:cNvGrpSpPr>
            <a:grpSpLocks/>
          </p:cNvGrpSpPr>
          <p:nvPr/>
        </p:nvGrpSpPr>
        <p:grpSpPr bwMode="auto">
          <a:xfrm>
            <a:off x="2667000" y="2743200"/>
            <a:ext cx="4114800" cy="2581275"/>
            <a:chOff x="1776" y="2256"/>
            <a:chExt cx="2592" cy="1626"/>
          </a:xfrm>
        </p:grpSpPr>
        <p:sp>
          <p:nvSpPr>
            <p:cNvPr id="31755" name="Line 8">
              <a:extLst>
                <a:ext uri="{FF2B5EF4-FFF2-40B4-BE49-F238E27FC236}">
                  <a16:creationId xmlns:a16="http://schemas.microsoft.com/office/drawing/2014/main" xmlns="" id="{0BCE3DEA-7555-48A1-8991-4708CB3B519E}"/>
                </a:ext>
              </a:extLst>
            </p:cNvPr>
            <p:cNvSpPr>
              <a:spLocks noChangeShapeType="1"/>
            </p:cNvSpPr>
            <p:nvPr/>
          </p:nvSpPr>
          <p:spPr bwMode="auto">
            <a:xfrm flipV="1">
              <a:off x="1776" y="2496"/>
              <a:ext cx="0"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9">
              <a:extLst>
                <a:ext uri="{FF2B5EF4-FFF2-40B4-BE49-F238E27FC236}">
                  <a16:creationId xmlns:a16="http://schemas.microsoft.com/office/drawing/2014/main" xmlns="" id="{1A019102-EB3A-44B2-B11D-EED347107F97}"/>
                </a:ext>
              </a:extLst>
            </p:cNvPr>
            <p:cNvSpPr>
              <a:spLocks noChangeShapeType="1"/>
            </p:cNvSpPr>
            <p:nvPr/>
          </p:nvSpPr>
          <p:spPr bwMode="auto">
            <a:xfrm>
              <a:off x="1776" y="3600"/>
              <a:ext cx="13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Freeform 10">
              <a:extLst>
                <a:ext uri="{FF2B5EF4-FFF2-40B4-BE49-F238E27FC236}">
                  <a16:creationId xmlns:a16="http://schemas.microsoft.com/office/drawing/2014/main" xmlns="" id="{FA76D9F0-C14B-4E65-B6C1-EB5E01277920}"/>
                </a:ext>
              </a:extLst>
            </p:cNvPr>
            <p:cNvSpPr>
              <a:spLocks/>
            </p:cNvSpPr>
            <p:nvPr/>
          </p:nvSpPr>
          <p:spPr bwMode="auto">
            <a:xfrm>
              <a:off x="1776" y="2496"/>
              <a:ext cx="1728" cy="816"/>
            </a:xfrm>
            <a:custGeom>
              <a:avLst/>
              <a:gdLst>
                <a:gd name="T0" fmla="*/ 0 w 1728"/>
                <a:gd name="T1" fmla="*/ 816 h 816"/>
                <a:gd name="T2" fmla="*/ 240 w 1728"/>
                <a:gd name="T3" fmla="*/ 576 h 816"/>
                <a:gd name="T4" fmla="*/ 576 w 1728"/>
                <a:gd name="T5" fmla="*/ 528 h 816"/>
                <a:gd name="T6" fmla="*/ 960 w 1728"/>
                <a:gd name="T7" fmla="*/ 384 h 816"/>
                <a:gd name="T8" fmla="*/ 1344 w 1728"/>
                <a:gd name="T9" fmla="*/ 192 h 816"/>
                <a:gd name="T10" fmla="*/ 1440 w 1728"/>
                <a:gd name="T11" fmla="*/ 96 h 816"/>
                <a:gd name="T12" fmla="*/ 1632 w 1728"/>
                <a:gd name="T13" fmla="*/ 48 h 816"/>
                <a:gd name="T14" fmla="*/ 1728 w 1728"/>
                <a:gd name="T15" fmla="*/ 0 h 8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8" h="816">
                  <a:moveTo>
                    <a:pt x="0" y="816"/>
                  </a:moveTo>
                  <a:cubicBezTo>
                    <a:pt x="72" y="720"/>
                    <a:pt x="144" y="624"/>
                    <a:pt x="240" y="576"/>
                  </a:cubicBezTo>
                  <a:cubicBezTo>
                    <a:pt x="336" y="528"/>
                    <a:pt x="456" y="560"/>
                    <a:pt x="576" y="528"/>
                  </a:cubicBezTo>
                  <a:cubicBezTo>
                    <a:pt x="696" y="496"/>
                    <a:pt x="832" y="440"/>
                    <a:pt x="960" y="384"/>
                  </a:cubicBezTo>
                  <a:cubicBezTo>
                    <a:pt x="1088" y="328"/>
                    <a:pt x="1264" y="240"/>
                    <a:pt x="1344" y="192"/>
                  </a:cubicBezTo>
                  <a:cubicBezTo>
                    <a:pt x="1424" y="144"/>
                    <a:pt x="1392" y="120"/>
                    <a:pt x="1440" y="96"/>
                  </a:cubicBezTo>
                  <a:cubicBezTo>
                    <a:pt x="1488" y="72"/>
                    <a:pt x="1584" y="64"/>
                    <a:pt x="1632" y="48"/>
                  </a:cubicBezTo>
                  <a:cubicBezTo>
                    <a:pt x="1680" y="32"/>
                    <a:pt x="1704" y="8"/>
                    <a:pt x="1728"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Freeform 11">
              <a:extLst>
                <a:ext uri="{FF2B5EF4-FFF2-40B4-BE49-F238E27FC236}">
                  <a16:creationId xmlns:a16="http://schemas.microsoft.com/office/drawing/2014/main" xmlns="" id="{09835317-677B-45F1-9E26-99230EF3E9CC}"/>
                </a:ext>
              </a:extLst>
            </p:cNvPr>
            <p:cNvSpPr>
              <a:spLocks/>
            </p:cNvSpPr>
            <p:nvPr/>
          </p:nvSpPr>
          <p:spPr bwMode="auto">
            <a:xfrm>
              <a:off x="1776" y="2784"/>
              <a:ext cx="1872" cy="648"/>
            </a:xfrm>
            <a:custGeom>
              <a:avLst/>
              <a:gdLst>
                <a:gd name="T0" fmla="*/ 0 w 1872"/>
                <a:gd name="T1" fmla="*/ 648 h 648"/>
                <a:gd name="T2" fmla="*/ 192 w 1872"/>
                <a:gd name="T3" fmla="*/ 72 h 648"/>
                <a:gd name="T4" fmla="*/ 480 w 1872"/>
                <a:gd name="T5" fmla="*/ 504 h 648"/>
                <a:gd name="T6" fmla="*/ 720 w 1872"/>
                <a:gd name="T7" fmla="*/ 24 h 648"/>
                <a:gd name="T8" fmla="*/ 960 w 1872"/>
                <a:gd name="T9" fmla="*/ 360 h 648"/>
                <a:gd name="T10" fmla="*/ 1392 w 1872"/>
                <a:gd name="T11" fmla="*/ 408 h 648"/>
                <a:gd name="T12" fmla="*/ 1728 w 1872"/>
                <a:gd name="T13" fmla="*/ 216 h 648"/>
                <a:gd name="T14" fmla="*/ 1872 w 1872"/>
                <a:gd name="T15" fmla="*/ 168 h 6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2" h="648">
                  <a:moveTo>
                    <a:pt x="0" y="648"/>
                  </a:moveTo>
                  <a:cubicBezTo>
                    <a:pt x="56" y="372"/>
                    <a:pt x="112" y="96"/>
                    <a:pt x="192" y="72"/>
                  </a:cubicBezTo>
                  <a:cubicBezTo>
                    <a:pt x="272" y="48"/>
                    <a:pt x="392" y="512"/>
                    <a:pt x="480" y="504"/>
                  </a:cubicBezTo>
                  <a:cubicBezTo>
                    <a:pt x="568" y="496"/>
                    <a:pt x="640" y="48"/>
                    <a:pt x="720" y="24"/>
                  </a:cubicBezTo>
                  <a:cubicBezTo>
                    <a:pt x="800" y="0"/>
                    <a:pt x="848" y="296"/>
                    <a:pt x="960" y="360"/>
                  </a:cubicBezTo>
                  <a:cubicBezTo>
                    <a:pt x="1072" y="424"/>
                    <a:pt x="1264" y="432"/>
                    <a:pt x="1392" y="408"/>
                  </a:cubicBezTo>
                  <a:cubicBezTo>
                    <a:pt x="1520" y="384"/>
                    <a:pt x="1648" y="256"/>
                    <a:pt x="1728" y="216"/>
                  </a:cubicBezTo>
                  <a:cubicBezTo>
                    <a:pt x="1808" y="176"/>
                    <a:pt x="1848" y="168"/>
                    <a:pt x="1872" y="168"/>
                  </a:cubicBezTo>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Text Box 13">
              <a:extLst>
                <a:ext uri="{FF2B5EF4-FFF2-40B4-BE49-F238E27FC236}">
                  <a16:creationId xmlns:a16="http://schemas.microsoft.com/office/drawing/2014/main" xmlns="" id="{3C7CBC10-6ECC-4C15-BF3F-9E6DD86A5C4A}"/>
                </a:ext>
              </a:extLst>
            </p:cNvPr>
            <p:cNvSpPr txBox="1">
              <a:spLocks noChangeArrowheads="1"/>
            </p:cNvSpPr>
            <p:nvPr/>
          </p:nvSpPr>
          <p:spPr bwMode="auto">
            <a:xfrm>
              <a:off x="3552" y="2256"/>
              <a:ext cx="76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sz="2800" i="1">
                  <a:solidFill>
                    <a:srgbClr val="CC3300"/>
                  </a:solidFill>
                  <a:ea typeface="新細明體" panose="02020500000000000000" pitchFamily="18" charset="-120"/>
                </a:rPr>
                <a:t>cg</a:t>
              </a:r>
              <a:r>
                <a:rPr lang="en-US" altLang="zh-TW" sz="2800">
                  <a:solidFill>
                    <a:srgbClr val="CC3300"/>
                  </a:solidFill>
                  <a:ea typeface="新細明體" panose="02020500000000000000" pitchFamily="18" charset="-120"/>
                </a:rPr>
                <a:t>(</a:t>
              </a:r>
              <a:r>
                <a:rPr lang="en-US" altLang="zh-TW" sz="2800" i="1">
                  <a:solidFill>
                    <a:srgbClr val="CC3300"/>
                  </a:solidFill>
                  <a:ea typeface="新細明體" panose="02020500000000000000" pitchFamily="18" charset="-120"/>
                </a:rPr>
                <a:t>n</a:t>
              </a:r>
              <a:r>
                <a:rPr lang="en-US" altLang="zh-TW" sz="2800">
                  <a:solidFill>
                    <a:srgbClr val="CC3300"/>
                  </a:solidFill>
                  <a:ea typeface="新細明體" panose="02020500000000000000" pitchFamily="18" charset="-120"/>
                </a:rPr>
                <a:t>)</a:t>
              </a:r>
            </a:p>
          </p:txBody>
        </p:sp>
        <p:sp>
          <p:nvSpPr>
            <p:cNvPr id="31760" name="Text Box 14">
              <a:extLst>
                <a:ext uri="{FF2B5EF4-FFF2-40B4-BE49-F238E27FC236}">
                  <a16:creationId xmlns:a16="http://schemas.microsoft.com/office/drawing/2014/main" xmlns="" id="{9D161970-54DB-4D3C-AE40-4DAD995E5336}"/>
                </a:ext>
              </a:extLst>
            </p:cNvPr>
            <p:cNvSpPr txBox="1">
              <a:spLocks noChangeArrowheads="1"/>
            </p:cNvSpPr>
            <p:nvPr/>
          </p:nvSpPr>
          <p:spPr bwMode="auto">
            <a:xfrm>
              <a:off x="3696" y="2736"/>
              <a:ext cx="6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sz="2800" i="1">
                  <a:solidFill>
                    <a:srgbClr val="66FF33"/>
                  </a:solidFill>
                  <a:ea typeface="新細明體" panose="02020500000000000000" pitchFamily="18" charset="-120"/>
                </a:rPr>
                <a:t>f</a:t>
              </a:r>
              <a:r>
                <a:rPr lang="en-US" altLang="zh-TW" sz="2800">
                  <a:solidFill>
                    <a:srgbClr val="66FF33"/>
                  </a:solidFill>
                  <a:ea typeface="新細明體" panose="02020500000000000000" pitchFamily="18" charset="-120"/>
                </a:rPr>
                <a:t>(</a:t>
              </a:r>
              <a:r>
                <a:rPr lang="en-US" altLang="zh-TW" sz="2800" i="1">
                  <a:solidFill>
                    <a:srgbClr val="66FF33"/>
                  </a:solidFill>
                  <a:ea typeface="新細明體" panose="02020500000000000000" pitchFamily="18" charset="-120"/>
                </a:rPr>
                <a:t>n</a:t>
              </a:r>
              <a:r>
                <a:rPr lang="en-US" altLang="zh-TW" sz="3200">
                  <a:solidFill>
                    <a:srgbClr val="66FF33"/>
                  </a:solidFill>
                  <a:ea typeface="新細明體" panose="02020500000000000000" pitchFamily="18" charset="-120"/>
                </a:rPr>
                <a:t>)</a:t>
              </a:r>
            </a:p>
          </p:txBody>
        </p:sp>
        <p:sp>
          <p:nvSpPr>
            <p:cNvPr id="31761" name="Line 15">
              <a:extLst>
                <a:ext uri="{FF2B5EF4-FFF2-40B4-BE49-F238E27FC236}">
                  <a16:creationId xmlns:a16="http://schemas.microsoft.com/office/drawing/2014/main" xmlns="" id="{13C89C2D-FCD8-4E8D-8614-BB0F8C7177FB}"/>
                </a:ext>
              </a:extLst>
            </p:cNvPr>
            <p:cNvSpPr>
              <a:spLocks noChangeShapeType="1"/>
            </p:cNvSpPr>
            <p:nvPr/>
          </p:nvSpPr>
          <p:spPr bwMode="auto">
            <a:xfrm>
              <a:off x="2592" y="2976"/>
              <a:ext cx="0" cy="624"/>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Text Box 16">
              <a:extLst>
                <a:ext uri="{FF2B5EF4-FFF2-40B4-BE49-F238E27FC236}">
                  <a16:creationId xmlns:a16="http://schemas.microsoft.com/office/drawing/2014/main" xmlns="" id="{C50358CF-EB7D-47C9-863D-D8740F9644CD}"/>
                </a:ext>
              </a:extLst>
            </p:cNvPr>
            <p:cNvSpPr txBox="1">
              <a:spLocks noChangeArrowheads="1"/>
            </p:cNvSpPr>
            <p:nvPr/>
          </p:nvSpPr>
          <p:spPr bwMode="auto">
            <a:xfrm>
              <a:off x="2448" y="3552"/>
              <a:ext cx="81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sz="2800" i="1">
                  <a:ea typeface="新細明體" panose="02020500000000000000" pitchFamily="18" charset="-120"/>
                </a:rPr>
                <a:t>n</a:t>
              </a:r>
              <a:r>
                <a:rPr lang="en-US" altLang="zh-TW" sz="2800" i="1" baseline="-25000">
                  <a:ea typeface="新細明體" panose="02020500000000000000" pitchFamily="18" charset="-120"/>
                </a:rPr>
                <a:t>0</a:t>
              </a:r>
            </a:p>
          </p:txBody>
        </p:sp>
      </p:grpSp>
      <p:sp>
        <p:nvSpPr>
          <p:cNvPr id="31754" name="Text Box 17">
            <a:extLst>
              <a:ext uri="{FF2B5EF4-FFF2-40B4-BE49-F238E27FC236}">
                <a16:creationId xmlns:a16="http://schemas.microsoft.com/office/drawing/2014/main" xmlns="" id="{B2BBDD19-0C19-4215-BBF7-678B164B08B4}"/>
              </a:ext>
            </a:extLst>
          </p:cNvPr>
          <p:cNvSpPr txBox="1">
            <a:spLocks noChangeArrowheads="1"/>
          </p:cNvSpPr>
          <p:nvPr/>
        </p:nvSpPr>
        <p:spPr bwMode="auto">
          <a:xfrm>
            <a:off x="838200" y="5562600"/>
            <a:ext cx="7488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en-US"/>
              <a:t>For example, </a:t>
            </a:r>
            <a:r>
              <a:rPr lang="en-US" altLang="en-US" i="1"/>
              <a:t>5n + 108 = O(n) </a:t>
            </a:r>
            <a:r>
              <a:rPr lang="en-US" altLang="en-US"/>
              <a:t>and</a:t>
            </a:r>
            <a:r>
              <a:rPr lang="en-US" altLang="en-US" i="1"/>
              <a:t> 2n = O(nlog 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xmlns="" id="{C3E926C1-C745-4EC1-A360-21EE91C5AB6B}"/>
              </a:ext>
            </a:extLst>
          </p:cNvPr>
          <p:cNvSpPr>
            <a:spLocks noGrp="1" noChangeArrowheads="1"/>
          </p:cNvSpPr>
          <p:nvPr>
            <p:ph type="title"/>
          </p:nvPr>
        </p:nvSpPr>
        <p:spPr/>
        <p:txBody>
          <a:bodyPr/>
          <a:lstStyle/>
          <a:p>
            <a:pPr eaLnBrk="1" hangingPunct="1">
              <a:spcAft>
                <a:spcPts val="13"/>
              </a:spcAft>
            </a:pPr>
            <a:r>
              <a:rPr lang="en-US" altLang="en-US"/>
              <a:t>Molecular Scissors</a:t>
            </a:r>
          </a:p>
        </p:txBody>
      </p:sp>
      <p:pic>
        <p:nvPicPr>
          <p:cNvPr id="5123" name="Picture 2" descr="A figure of the example is shown.">
            <a:extLst>
              <a:ext uri="{FF2B5EF4-FFF2-40B4-BE49-F238E27FC236}">
                <a16:creationId xmlns:a16="http://schemas.microsoft.com/office/drawing/2014/main" xmlns="" id="{577240CE-BD4D-4E79-BF5E-5E4AB9595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016750" cy="467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a:extLst>
              <a:ext uri="{FF2B5EF4-FFF2-40B4-BE49-F238E27FC236}">
                <a16:creationId xmlns:a16="http://schemas.microsoft.com/office/drawing/2014/main" xmlns="" id="{0B7B0516-C7C8-4FE0-AB59-8CDEEB8205B7}"/>
              </a:ext>
            </a:extLst>
          </p:cNvPr>
          <p:cNvSpPr txBox="1">
            <a:spLocks noChangeArrowheads="1"/>
          </p:cNvSpPr>
          <p:nvPr/>
        </p:nvSpPr>
        <p:spPr bwMode="auto">
          <a:xfrm>
            <a:off x="2990850" y="6326188"/>
            <a:ext cx="241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9pPr>
          </a:lstStyle>
          <a:p>
            <a:pPr algn="ctr" eaLnBrk="1" hangingPunct="1">
              <a:lnSpc>
                <a:spcPts val="1400"/>
              </a:lnSpc>
              <a:spcAft>
                <a:spcPct val="0"/>
              </a:spcAft>
              <a:buClrTx/>
              <a:buSzTx/>
              <a:buFontTx/>
              <a:buNone/>
            </a:pPr>
            <a:r>
              <a:rPr lang="en-US" altLang="en-US" sz="1200" b="0"/>
              <a:t>Molecular Cell Biology, 4</a:t>
            </a:r>
            <a:r>
              <a:rPr lang="en-US" altLang="en-US" sz="1800" b="0" baseline="29000"/>
              <a:t>th</a:t>
            </a:r>
            <a:r>
              <a:rPr lang="en-US" altLang="en-US" sz="1200" b="0"/>
              <a:t> edition</a:t>
            </a:r>
          </a:p>
          <a:p>
            <a:pPr algn="ctr" eaLnBrk="1" hangingPunct="1">
              <a:lnSpc>
                <a:spcPts val="1400"/>
              </a:lnSpc>
              <a:spcAft>
                <a:spcPct val="0"/>
              </a:spcAft>
              <a:buClrTx/>
              <a:buSzTx/>
              <a:buFontTx/>
              <a:buNone/>
            </a:pPr>
            <a:endParaRPr lang="en-US" altLang="en-US" sz="1200" b="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xmlns="" id="{CC9F397F-B6CD-42EC-9A8D-EC485EA637DD}"/>
              </a:ext>
            </a:extLst>
          </p:cNvPr>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33662FB0-0D16-459D-898E-A8191D3943DA}" type="slidenum">
              <a:rPr lang="en-US" altLang="zh-TW">
                <a:ea typeface="新細明體" panose="02020500000000000000" pitchFamily="18" charset="-120"/>
              </a:rPr>
              <a:pPr/>
              <a:t>30</a:t>
            </a:fld>
            <a:endParaRPr lang="en-US" altLang="zh-TW">
              <a:ea typeface="新細明體" panose="02020500000000000000" pitchFamily="18" charset="-120"/>
            </a:endParaRPr>
          </a:p>
        </p:txBody>
      </p:sp>
      <p:sp>
        <p:nvSpPr>
          <p:cNvPr id="32771" name="Rectangle 2">
            <a:extLst>
              <a:ext uri="{FF2B5EF4-FFF2-40B4-BE49-F238E27FC236}">
                <a16:creationId xmlns:a16="http://schemas.microsoft.com/office/drawing/2014/main" xmlns="" id="{EBDC75C1-D0BE-40E0-A386-9D33C331357D}"/>
              </a:ext>
            </a:extLst>
          </p:cNvPr>
          <p:cNvSpPr>
            <a:spLocks noGrp="1" noChangeArrowheads="1"/>
          </p:cNvSpPr>
          <p:nvPr>
            <p:ph type="title"/>
          </p:nvPr>
        </p:nvSpPr>
        <p:spPr>
          <a:xfrm>
            <a:off x="609600" y="527050"/>
            <a:ext cx="6183313" cy="781050"/>
          </a:xfrm>
        </p:spPr>
        <p:txBody>
          <a:bodyPr/>
          <a:lstStyle/>
          <a:p>
            <a:r>
              <a:rPr lang="en-US" altLang="zh-TW" sz="3600">
                <a:ea typeface="新細明體" panose="02020500000000000000" pitchFamily="18" charset="-120"/>
              </a:rPr>
              <a:t>How fast functions grow?</a:t>
            </a:r>
          </a:p>
        </p:txBody>
      </p:sp>
      <p:graphicFrame>
        <p:nvGraphicFramePr>
          <p:cNvPr id="26719" name="Group 95">
            <a:extLst>
              <a:ext uri="{FF2B5EF4-FFF2-40B4-BE49-F238E27FC236}">
                <a16:creationId xmlns:a16="http://schemas.microsoft.com/office/drawing/2014/main" xmlns="" id="{728C3181-CCAC-4CA6-B5D3-1E08AD7A517A}"/>
              </a:ext>
            </a:extLst>
          </p:cNvPr>
          <p:cNvGraphicFramePr>
            <a:graphicFrameLocks noGrp="1"/>
          </p:cNvGraphicFramePr>
          <p:nvPr>
            <p:extLst>
              <p:ext uri="{D42A27DB-BD31-4B8C-83A1-F6EECF244321}">
                <p14:modId xmlns:p14="http://schemas.microsoft.com/office/powerpoint/2010/main" val="3198987675"/>
              </p:ext>
            </p:extLst>
          </p:nvPr>
        </p:nvGraphicFramePr>
        <p:xfrm>
          <a:off x="990600" y="1905000"/>
          <a:ext cx="7315199" cy="2667001"/>
        </p:xfrm>
        <a:graphic>
          <a:graphicData uri="http://schemas.openxmlformats.org/drawingml/2006/table">
            <a:tbl>
              <a:tblPr firstRow="1"/>
              <a:tblGrid>
                <a:gridCol w="1204856">
                  <a:extLst>
                    <a:ext uri="{9D8B030D-6E8A-4147-A177-3AD203B41FA5}">
                      <a16:colId xmlns:a16="http://schemas.microsoft.com/office/drawing/2014/main" xmlns="" val="20000"/>
                    </a:ext>
                  </a:extLst>
                </a:gridCol>
                <a:gridCol w="1118795">
                  <a:extLst>
                    <a:ext uri="{9D8B030D-6E8A-4147-A177-3AD203B41FA5}">
                      <a16:colId xmlns:a16="http://schemas.microsoft.com/office/drawing/2014/main" xmlns="" val="20001"/>
                    </a:ext>
                  </a:extLst>
                </a:gridCol>
                <a:gridCol w="1549101">
                  <a:extLst>
                    <a:ext uri="{9D8B030D-6E8A-4147-A177-3AD203B41FA5}">
                      <a16:colId xmlns:a16="http://schemas.microsoft.com/office/drawing/2014/main" xmlns="" val="20002"/>
                    </a:ext>
                  </a:extLst>
                </a:gridCol>
                <a:gridCol w="1147482">
                  <a:extLst>
                    <a:ext uri="{9D8B030D-6E8A-4147-A177-3AD203B41FA5}">
                      <a16:colId xmlns:a16="http://schemas.microsoft.com/office/drawing/2014/main" xmlns="" val="20003"/>
                    </a:ext>
                  </a:extLst>
                </a:gridCol>
                <a:gridCol w="1262231">
                  <a:extLst>
                    <a:ext uri="{9D8B030D-6E8A-4147-A177-3AD203B41FA5}">
                      <a16:colId xmlns:a16="http://schemas.microsoft.com/office/drawing/2014/main" xmlns="" val="20004"/>
                    </a:ext>
                  </a:extLst>
                </a:gridCol>
                <a:gridCol w="1032734">
                  <a:extLst>
                    <a:ext uri="{9D8B030D-6E8A-4147-A177-3AD203B41FA5}">
                      <a16:colId xmlns:a16="http://schemas.microsoft.com/office/drawing/2014/main" xmlns="" val="20005"/>
                    </a:ext>
                  </a:extLst>
                </a:gridCol>
              </a:tblGrid>
              <a:tr h="890740">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28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ctr" latinLnBrk="0" hangingPunct="1">
                        <a:lnSpc>
                          <a:spcPct val="100000"/>
                        </a:lnSpc>
                        <a:spcBef>
                          <a:spcPct val="2000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30</a:t>
                      </a:r>
                      <a:r>
                        <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n</a:t>
                      </a:r>
                      <a:endParaRPr kumimoji="1" lang="en-US" altLang="zh-TW" sz="2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ctr"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92</a:t>
                      </a:r>
                      <a:r>
                        <a:rPr kumimoji="1" lang="en-US" altLang="zh-TW" sz="24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n</a:t>
                      </a:r>
                      <a:r>
                        <a:rPr kumimoji="1" lang="en-US" altLang="zh-TW" sz="2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 log </a:t>
                      </a:r>
                      <a:r>
                        <a:rPr kumimoji="1" lang="en-US" altLang="zh-TW" sz="24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ctr" latinLnBrk="0" hangingPunct="1">
                        <a:lnSpc>
                          <a:spcPct val="100000"/>
                        </a:lnSpc>
                        <a:spcBef>
                          <a:spcPct val="2000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26</a:t>
                      </a:r>
                      <a:r>
                        <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n</a:t>
                      </a:r>
                      <a:r>
                        <a:rPr kumimoji="1" lang="en-US" altLang="zh-TW" sz="2800" b="0" i="1" u="none" strike="noStrike" cap="none" normalizeH="0" baseline="30000">
                          <a:ln>
                            <a:noFill/>
                          </a:ln>
                          <a:solidFill>
                            <a:schemeClr val="tx1"/>
                          </a:solidFill>
                          <a:effectLst/>
                          <a:latin typeface="Times New Roman" panose="02020603050405020304" pitchFamily="18" charset="0"/>
                          <a:ea typeface="新細明體" panose="02020500000000000000" pitchFamily="18" charset="-120"/>
                        </a:rPr>
                        <a:t>2</a:t>
                      </a:r>
                      <a:endPar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ctr" latinLnBrk="0" hangingPunct="1">
                        <a:lnSpc>
                          <a:spcPct val="100000"/>
                        </a:lnSpc>
                        <a:spcBef>
                          <a:spcPct val="2000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0.68</a:t>
                      </a:r>
                      <a:r>
                        <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n</a:t>
                      </a:r>
                      <a:r>
                        <a:rPr kumimoji="1" lang="en-US" altLang="zh-TW" sz="2800" b="0" i="1" u="none" strike="noStrike" cap="none" normalizeH="0" baseline="30000">
                          <a:ln>
                            <a:noFill/>
                          </a:ln>
                          <a:solidFill>
                            <a:schemeClr val="tx1"/>
                          </a:solidFill>
                          <a:effectLst/>
                          <a:latin typeface="Times New Roman" panose="02020603050405020304" pitchFamily="18" charset="0"/>
                          <a:ea typeface="新細明體" panose="02020500000000000000" pitchFamily="18" charset="-120"/>
                        </a:rPr>
                        <a:t>3</a:t>
                      </a:r>
                      <a:endPar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ctr" latinLnBrk="0" hangingPunct="1">
                        <a:lnSpc>
                          <a:spcPct val="100000"/>
                        </a:lnSpc>
                        <a:spcBef>
                          <a:spcPct val="2000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a:t>
                      </a:r>
                      <a:r>
                        <a:rPr kumimoji="1" lang="en-US" altLang="zh-TW" sz="2800" b="0" i="1" u="none" strike="noStrike" cap="none" normalizeH="0" baseline="30000">
                          <a:ln>
                            <a:noFill/>
                          </a:ln>
                          <a:solidFill>
                            <a:schemeClr val="tx1"/>
                          </a:solidFill>
                          <a:effectLst/>
                          <a:latin typeface="Times New Roman" panose="02020603050405020304" pitchFamily="18" charset="0"/>
                          <a:ea typeface="新細明體" panose="02020500000000000000" pitchFamily="18" charset="-120"/>
                        </a:rPr>
                        <a:t>n</a:t>
                      </a:r>
                      <a:endParaRPr kumimoji="1" lang="en-US" altLang="zh-TW" sz="2800" b="0" i="1"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85521">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0.003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0.003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0.26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0.68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4 x 10</a:t>
                      </a:r>
                      <a:r>
                        <a:rPr kumimoji="1" lang="en-US" altLang="zh-TW" sz="1600" b="0" i="0" u="none" strike="noStrike" cap="none" normalizeH="0" baseline="30000" dirty="0">
                          <a:ln>
                            <a:noFill/>
                          </a:ln>
                          <a:solidFill>
                            <a:schemeClr val="tx1"/>
                          </a:solidFill>
                          <a:effectLst/>
                          <a:latin typeface="Times New Roman" panose="02020603050405020304" pitchFamily="18" charset="0"/>
                          <a:ea typeface="新細明體" panose="02020500000000000000" pitchFamily="18" charset="-120"/>
                        </a:rPr>
                        <a:t>16 </a:t>
                      </a: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yr.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90740">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100,000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3.0 sec.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2.6 min.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3.0 days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22 yr.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lgn="l">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lgn="l">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lgn="l">
                        <a:spcBef>
                          <a:spcPct val="20000"/>
                        </a:spcBef>
                        <a:defRPr kumimoji="1">
                          <a:solidFill>
                            <a:schemeClr val="tx1"/>
                          </a:solidFill>
                          <a:latin typeface="Times New Roman" panose="02020603050405020304" pitchFamily="18" charset="0"/>
                          <a:ea typeface="新細明體" panose="02020500000000000000" pitchFamily="18" charset="-120"/>
                        </a:defRPr>
                      </a:lvl4pPr>
                      <a:lvl5pPr algn="l">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en-US" sz="16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32802" name="Text Box 82" descr="A figure of the example is shown ">
            <a:extLst>
              <a:ext uri="{FF2B5EF4-FFF2-40B4-BE49-F238E27FC236}">
                <a16:creationId xmlns:a16="http://schemas.microsoft.com/office/drawing/2014/main" xmlns="" id="{94A52AB4-3680-48A1-8A64-97710B66A31F}"/>
              </a:ext>
            </a:extLst>
          </p:cNvPr>
          <p:cNvSpPr txBox="1">
            <a:spLocks noChangeArrowheads="1"/>
          </p:cNvSpPr>
          <p:nvPr/>
        </p:nvSpPr>
        <p:spPr bwMode="auto">
          <a:xfrm>
            <a:off x="1295400" y="51054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endParaRPr lang="en-US" altLang="en-US"/>
          </a:p>
        </p:txBody>
      </p:sp>
      <p:sp>
        <p:nvSpPr>
          <p:cNvPr id="32803" name="Text Box 84">
            <a:extLst>
              <a:ext uri="{FF2B5EF4-FFF2-40B4-BE49-F238E27FC236}">
                <a16:creationId xmlns:a16="http://schemas.microsoft.com/office/drawing/2014/main" xmlns="" id="{4E406420-3218-472C-9D5A-1A9C22846334}"/>
              </a:ext>
            </a:extLst>
          </p:cNvPr>
          <p:cNvSpPr>
            <a:spLocks noGrp="1" noChangeArrowheads="1"/>
          </p:cNvSpPr>
          <p:nvPr>
            <p:ph type="body" idx="1"/>
          </p:nvPr>
        </p:nvSpPr>
        <p:spPr>
          <a:xfrm>
            <a:off x="914400" y="5032375"/>
            <a:ext cx="7467600" cy="1066800"/>
          </a:xfrm>
          <a:noFill/>
          <a:ln w="12700">
            <a:solidFill>
              <a:schemeClr val="accent1"/>
            </a:solidFill>
            <a:miter lim="800000"/>
            <a:headEnd/>
            <a:tailEnd/>
          </a:ln>
        </p:spPr>
        <p:txBody>
          <a:bodyPr/>
          <a:lstStyle/>
          <a:p>
            <a:pPr>
              <a:spcBef>
                <a:spcPct val="50000"/>
              </a:spcBef>
              <a:buFontTx/>
              <a:buNone/>
            </a:pPr>
            <a:r>
              <a:rPr lang="en-US" altLang="zh-TW" sz="2400">
                <a:ea typeface="新細明體" panose="02020500000000000000" pitchFamily="18" charset="-120"/>
              </a:rPr>
              <a:t>For very large data sets, algorithms with a complexity greater than </a:t>
            </a:r>
            <a:r>
              <a:rPr lang="en-US" altLang="zh-TW" sz="2400" i="1">
                <a:ea typeface="新細明體" panose="02020500000000000000" pitchFamily="18" charset="-120"/>
              </a:rPr>
              <a:t>O</a:t>
            </a:r>
            <a:r>
              <a:rPr lang="en-US" altLang="zh-TW" sz="2400">
                <a:ea typeface="新細明體" panose="02020500000000000000" pitchFamily="18" charset="-120"/>
              </a:rPr>
              <a:t>(</a:t>
            </a:r>
            <a:r>
              <a:rPr lang="en-US" altLang="zh-TW" sz="2400" i="1">
                <a:ea typeface="新細明體" panose="02020500000000000000" pitchFamily="18" charset="-120"/>
              </a:rPr>
              <a:t>n </a:t>
            </a:r>
            <a:r>
              <a:rPr lang="en-US" altLang="zh-TW" sz="2400">
                <a:ea typeface="新細明體" panose="02020500000000000000" pitchFamily="18" charset="-120"/>
              </a:rPr>
              <a:t>log </a:t>
            </a:r>
            <a:r>
              <a:rPr lang="en-US" altLang="zh-TW" sz="2400" i="1">
                <a:ea typeface="新細明體" panose="02020500000000000000" pitchFamily="18" charset="-120"/>
              </a:rPr>
              <a:t>n</a:t>
            </a:r>
            <a:r>
              <a:rPr lang="en-US" altLang="zh-TW" sz="2400">
                <a:ea typeface="新細明體" panose="02020500000000000000" pitchFamily="18" charset="-120"/>
              </a:rPr>
              <a:t>) are often impractical!</a:t>
            </a:r>
          </a:p>
        </p:txBody>
      </p:sp>
      <p:sp>
        <p:nvSpPr>
          <p:cNvPr id="32804" name="Line 96">
            <a:extLst>
              <a:ext uri="{FF2B5EF4-FFF2-40B4-BE49-F238E27FC236}">
                <a16:creationId xmlns:a16="http://schemas.microsoft.com/office/drawing/2014/main" xmlns="" id="{B5A73D0A-8334-4F5E-A1D6-D9649A22BF93}"/>
              </a:ext>
              <a:ext uri="{C183D7F6-B498-43B3-948B-1728B52AA6E4}">
                <adec:decorative xmlns:adec="http://schemas.microsoft.com/office/drawing/2017/decorative" xmlns="" val="1"/>
              </a:ext>
            </a:extLst>
          </p:cNvPr>
          <p:cNvSpPr>
            <a:spLocks noChangeShapeType="1"/>
          </p:cNvSpPr>
          <p:nvPr/>
        </p:nvSpPr>
        <p:spPr bwMode="auto">
          <a:xfrm>
            <a:off x="990600" y="1905000"/>
            <a:ext cx="1066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5" name="Text Box 97">
            <a:extLst>
              <a:ext uri="{FF2B5EF4-FFF2-40B4-BE49-F238E27FC236}">
                <a16:creationId xmlns:a16="http://schemas.microsoft.com/office/drawing/2014/main" xmlns="" id="{8610DD53-4640-4745-91D4-AEE65C557516}"/>
              </a:ext>
            </a:extLst>
          </p:cNvPr>
          <p:cNvSpPr txBox="1">
            <a:spLocks noChangeArrowheads="1"/>
          </p:cNvSpPr>
          <p:nvPr/>
        </p:nvSpPr>
        <p:spPr bwMode="auto">
          <a:xfrm>
            <a:off x="1066800" y="2286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i="1">
                <a:ea typeface="新細明體" panose="02020500000000000000" pitchFamily="18" charset="-120"/>
              </a:rPr>
              <a:t>n</a:t>
            </a:r>
          </a:p>
        </p:txBody>
      </p:sp>
      <p:sp>
        <p:nvSpPr>
          <p:cNvPr id="32806" name="Text Box 100">
            <a:extLst>
              <a:ext uri="{FF2B5EF4-FFF2-40B4-BE49-F238E27FC236}">
                <a16:creationId xmlns:a16="http://schemas.microsoft.com/office/drawing/2014/main" xmlns="" id="{1EE8A4CD-02F3-4DAA-9251-DBCADAA6AC1B}"/>
              </a:ext>
            </a:extLst>
          </p:cNvPr>
          <p:cNvSpPr txBox="1">
            <a:spLocks noChangeArrowheads="1"/>
          </p:cNvSpPr>
          <p:nvPr/>
        </p:nvSpPr>
        <p:spPr bwMode="auto">
          <a:xfrm>
            <a:off x="1219200" y="19050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sz="1600">
                <a:ea typeface="新細明體" panose="02020500000000000000" pitchFamily="18" charset="-120"/>
              </a:rPr>
              <a:t>function</a:t>
            </a:r>
          </a:p>
        </p:txBody>
      </p:sp>
      <p:sp>
        <p:nvSpPr>
          <p:cNvPr id="32807" name="Text Box 101">
            <a:extLst>
              <a:ext uri="{FF2B5EF4-FFF2-40B4-BE49-F238E27FC236}">
                <a16:creationId xmlns:a16="http://schemas.microsoft.com/office/drawing/2014/main" xmlns="" id="{311000F2-08F2-4F8D-A7E8-33605AA054CC}"/>
              </a:ext>
            </a:extLst>
          </p:cNvPr>
          <p:cNvSpPr txBox="1">
            <a:spLocks noChangeArrowheads="1"/>
          </p:cNvSpPr>
          <p:nvPr/>
        </p:nvSpPr>
        <p:spPr bwMode="auto">
          <a:xfrm>
            <a:off x="1981200" y="4572000"/>
            <a:ext cx="4648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spcBef>
                <a:spcPct val="50000"/>
              </a:spcBef>
            </a:pPr>
            <a:r>
              <a:rPr lang="en-US" altLang="zh-TW" sz="1600">
                <a:ea typeface="新細明體" panose="02020500000000000000" pitchFamily="18" charset="-120"/>
              </a:rPr>
              <a:t>(Assume one million operations per second.)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xmlns="" id="{1553BCAB-A0E6-4CD1-ADF8-0E9744011C6B}"/>
              </a:ext>
            </a:extLst>
          </p:cNvPr>
          <p:cNvSpPr>
            <a:spLocks noGrp="1" noChangeArrowheads="1"/>
          </p:cNvSpPr>
          <p:nvPr>
            <p:ph type="title"/>
          </p:nvPr>
        </p:nvSpPr>
        <p:spPr/>
        <p:txBody>
          <a:bodyPr/>
          <a:lstStyle/>
          <a:p>
            <a:pPr eaLnBrk="1" hangingPunct="1">
              <a:spcAft>
                <a:spcPts val="13"/>
              </a:spcAft>
            </a:pPr>
            <a:r>
              <a:rPr lang="en-US" altLang="en-US"/>
              <a:t>AnotherBruteForcePDP</a:t>
            </a:r>
          </a:p>
        </p:txBody>
      </p:sp>
      <p:sp>
        <p:nvSpPr>
          <p:cNvPr id="33795" name="Rectangle 2">
            <a:extLst>
              <a:ext uri="{FF2B5EF4-FFF2-40B4-BE49-F238E27FC236}">
                <a16:creationId xmlns:a16="http://schemas.microsoft.com/office/drawing/2014/main" xmlns="" id="{6F0B3E59-86AB-474A-8961-69C2012C2157}"/>
              </a:ext>
            </a:extLst>
          </p:cNvPr>
          <p:cNvSpPr>
            <a:spLocks noGrp="1" noChangeArrowheads="1"/>
          </p:cNvSpPr>
          <p:nvPr>
            <p:ph type="body" idx="1"/>
          </p:nvPr>
        </p:nvSpPr>
        <p:spPr/>
        <p:txBody>
          <a:bodyPr/>
          <a:lstStyle/>
          <a:p>
            <a:pPr marL="574675" indent="-574675" eaLnBrk="1" hangingPunct="1">
              <a:lnSpc>
                <a:spcPct val="100000"/>
              </a:lnSpc>
              <a:spcAft>
                <a:spcPts val="13"/>
              </a:spcAft>
              <a:buSzPct val="99000"/>
              <a:buFont typeface="Arial" panose="020B0604020202020204" pitchFamily="34" charset="0"/>
              <a:buAutoNum type="arabicPeriod"/>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AnotherBruteForcePDP(</a:t>
            </a:r>
            <a:r>
              <a:rPr lang="en-US" altLang="en-US" sz="2000" i="1">
                <a:latin typeface="Helvetica" panose="020B0604020202020204" pitchFamily="34" charset="0"/>
              </a:rPr>
              <a:t>L, n</a:t>
            </a:r>
            <a:r>
              <a:rPr lang="en-US" altLang="en-US" sz="2000">
                <a:latin typeface="Helvetica" panose="020B0604020202020204" pitchFamily="34" charset="0"/>
              </a:rPr>
              <a:t>)</a:t>
            </a:r>
          </a:p>
          <a:p>
            <a:pPr marL="574675" indent="-574675" eaLnBrk="1" hangingPunct="1">
              <a:lnSpc>
                <a:spcPct val="100000"/>
              </a:lnSpc>
              <a:spcAft>
                <a:spcPts val="13"/>
              </a:spcAft>
              <a:buSzPct val="99000"/>
              <a:buFont typeface="Arial" panose="020B0604020202020204" pitchFamily="34" charset="0"/>
              <a:buAutoNum type="arabicPeriod" startAt="2"/>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a:t>
            </a:r>
            <a:r>
              <a:rPr lang="en-US" altLang="en-US" sz="2000" i="1">
                <a:latin typeface="Helvetica" panose="020B0604020202020204" pitchFamily="34" charset="0"/>
              </a:rPr>
              <a:t>M</a:t>
            </a:r>
            <a:r>
              <a:rPr lang="en-US" altLang="en-US" sz="2000">
                <a:latin typeface="Helvetica" panose="020B0604020202020204" pitchFamily="34" charset="0"/>
              </a:rPr>
              <a:t> </a:t>
            </a:r>
            <a:r>
              <a:rPr lang="en-US" altLang="en-US" sz="2000"/>
              <a:t>&lt;-</a:t>
            </a:r>
            <a:r>
              <a:rPr lang="en-US" altLang="en-US" sz="2000">
                <a:latin typeface="Helvetica" panose="020B0604020202020204" pitchFamily="34" charset="0"/>
              </a:rPr>
              <a:t> maximum element in </a:t>
            </a:r>
            <a:r>
              <a:rPr lang="en-US" altLang="en-US" sz="2000" i="1">
                <a:latin typeface="Helvetica" panose="020B0604020202020204" pitchFamily="34" charset="0"/>
              </a:rPr>
              <a:t>L</a:t>
            </a:r>
          </a:p>
          <a:p>
            <a:pPr marL="574675" indent="-574675" eaLnBrk="1" hangingPunct="1">
              <a:lnSpc>
                <a:spcPct val="100000"/>
              </a:lnSpc>
              <a:spcAft>
                <a:spcPts val="13"/>
              </a:spcAft>
              <a:buSzPct val="99000"/>
              <a:buFont typeface="Arial" panose="020B0604020202020204" pitchFamily="34" charset="0"/>
              <a:buAutoNum type="arabicPeriod" startAt="3"/>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for every set of </a:t>
            </a:r>
            <a:r>
              <a:rPr lang="en-US" altLang="en-US" sz="2000" i="1">
                <a:latin typeface="Helvetica" panose="020B0604020202020204" pitchFamily="34" charset="0"/>
              </a:rPr>
              <a:t>n</a:t>
            </a:r>
            <a:r>
              <a:rPr lang="en-US" altLang="en-US" sz="2000">
                <a:latin typeface="Helvetica" panose="020B0604020202020204" pitchFamily="34" charset="0"/>
              </a:rPr>
              <a:t> – 2 integers 0 &lt; </a:t>
            </a:r>
            <a:r>
              <a:rPr lang="en-US" altLang="en-US" sz="2000" i="1">
                <a:latin typeface="Helvetica" panose="020B0604020202020204" pitchFamily="34" charset="0"/>
              </a:rPr>
              <a:t>x</a:t>
            </a:r>
            <a:r>
              <a:rPr lang="en-US" altLang="en-US" baseline="-25000">
                <a:latin typeface="Helvetica" panose="020B0604020202020204" pitchFamily="34" charset="0"/>
              </a:rPr>
              <a:t>2</a:t>
            </a:r>
            <a:r>
              <a:rPr lang="en-US" altLang="en-US" sz="2000">
                <a:latin typeface="Helvetica" panose="020B0604020202020204" pitchFamily="34" charset="0"/>
              </a:rPr>
              <a:t> &lt; … </a:t>
            </a:r>
            <a:r>
              <a:rPr lang="en-US" altLang="en-US" sz="2000" i="1">
                <a:latin typeface="Helvetica" panose="020B0604020202020204" pitchFamily="34" charset="0"/>
              </a:rPr>
              <a:t>x</a:t>
            </a:r>
            <a:r>
              <a:rPr lang="en-US" altLang="en-US" i="1" baseline="-25000">
                <a:latin typeface="Helvetica" panose="020B0604020202020204" pitchFamily="34" charset="0"/>
              </a:rPr>
              <a:t>n</a:t>
            </a:r>
            <a:r>
              <a:rPr lang="en-US" altLang="en-US" baseline="-25000">
                <a:latin typeface="Helvetica" panose="020B0604020202020204" pitchFamily="34" charset="0"/>
              </a:rPr>
              <a:t>-1</a:t>
            </a:r>
            <a:r>
              <a:rPr lang="en-US" altLang="en-US" sz="2000">
                <a:latin typeface="Helvetica" panose="020B0604020202020204" pitchFamily="34" charset="0"/>
              </a:rPr>
              <a:t> &lt; </a:t>
            </a:r>
            <a:r>
              <a:rPr lang="en-US" altLang="en-US" sz="2000" i="1">
                <a:latin typeface="Helvetica" panose="020B0604020202020204" pitchFamily="34" charset="0"/>
              </a:rPr>
              <a:t>M</a:t>
            </a:r>
            <a:r>
              <a:rPr lang="en-US" altLang="en-US" sz="2000">
                <a:latin typeface="Helvetica" panose="020B0604020202020204" pitchFamily="34" charset="0"/>
              </a:rPr>
              <a:t> </a:t>
            </a:r>
            <a:r>
              <a:rPr lang="en-US" altLang="en-US" sz="2000">
                <a:solidFill>
                  <a:srgbClr val="FF0000"/>
                </a:solidFill>
                <a:latin typeface="Helvetica" panose="020B0604020202020204" pitchFamily="34" charset="0"/>
              </a:rPr>
              <a:t>from </a:t>
            </a:r>
            <a:r>
              <a:rPr lang="en-US" altLang="en-US" sz="2000" i="1">
                <a:solidFill>
                  <a:srgbClr val="FF0000"/>
                </a:solidFill>
                <a:latin typeface="Helvetica" panose="020B0604020202020204" pitchFamily="34" charset="0"/>
              </a:rPr>
              <a:t>L</a:t>
            </a:r>
          </a:p>
          <a:p>
            <a:pPr marL="574675" indent="-574675" eaLnBrk="1" hangingPunct="1">
              <a:lnSpc>
                <a:spcPct val="100000"/>
              </a:lnSpc>
              <a:spcAft>
                <a:spcPts val="13"/>
              </a:spcAft>
              <a:buSzPct val="99000"/>
              <a:buFont typeface="Arial" panose="020B0604020202020204" pitchFamily="34" charset="0"/>
              <a:buAutoNum type="arabicPeriod" startAt="4"/>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i="1">
                <a:latin typeface="Helvetica" panose="020B0604020202020204" pitchFamily="34" charset="0"/>
              </a:rPr>
              <a:t>        X</a:t>
            </a:r>
            <a:r>
              <a:rPr lang="en-US" altLang="en-US" sz="2000">
                <a:latin typeface="Helvetica" panose="020B0604020202020204" pitchFamily="34" charset="0"/>
              </a:rPr>
              <a:t> </a:t>
            </a:r>
            <a:r>
              <a:rPr lang="en-US" altLang="en-US" sz="2000"/>
              <a:t>&lt;-</a:t>
            </a:r>
            <a:r>
              <a:rPr lang="en-US" altLang="en-US" sz="2000">
                <a:latin typeface="Helvetica" panose="020B0604020202020204" pitchFamily="34" charset="0"/>
              </a:rPr>
              <a:t> { 0,</a:t>
            </a:r>
            <a:r>
              <a:rPr lang="en-US" altLang="en-US" sz="2000" i="1">
                <a:latin typeface="Helvetica" panose="020B0604020202020204" pitchFamily="34" charset="0"/>
              </a:rPr>
              <a:t>x</a:t>
            </a:r>
            <a:r>
              <a:rPr lang="en-US" altLang="en-US" baseline="-25000">
                <a:latin typeface="Helvetica" panose="020B0604020202020204" pitchFamily="34" charset="0"/>
              </a:rPr>
              <a:t>2</a:t>
            </a:r>
            <a:r>
              <a:rPr lang="en-US" altLang="en-US" sz="2000">
                <a:latin typeface="Helvetica" panose="020B0604020202020204" pitchFamily="34" charset="0"/>
              </a:rPr>
              <a:t>,…,</a:t>
            </a:r>
            <a:r>
              <a:rPr lang="en-US" altLang="en-US" sz="2000" i="1">
                <a:latin typeface="Helvetica" panose="020B0604020202020204" pitchFamily="34" charset="0"/>
              </a:rPr>
              <a:t>x</a:t>
            </a:r>
            <a:r>
              <a:rPr lang="en-US" altLang="en-US" i="1" baseline="-25000">
                <a:latin typeface="Helvetica" panose="020B0604020202020204" pitchFamily="34" charset="0"/>
              </a:rPr>
              <a:t>n</a:t>
            </a:r>
            <a:r>
              <a:rPr lang="en-US" altLang="en-US" baseline="-25000">
                <a:latin typeface="Helvetica" panose="020B0604020202020204" pitchFamily="34" charset="0"/>
              </a:rPr>
              <a:t>-1</a:t>
            </a:r>
            <a:r>
              <a:rPr lang="en-US" altLang="en-US" sz="2000">
                <a:latin typeface="Helvetica" panose="020B0604020202020204" pitchFamily="34" charset="0"/>
              </a:rPr>
              <a:t>,</a:t>
            </a:r>
            <a:r>
              <a:rPr lang="en-US" altLang="en-US" sz="2000" i="1">
                <a:latin typeface="Helvetica" panose="020B0604020202020204" pitchFamily="34" charset="0"/>
              </a:rPr>
              <a:t>M </a:t>
            </a:r>
            <a:r>
              <a:rPr lang="en-US" altLang="en-US" sz="2000">
                <a:latin typeface="Helvetica" panose="020B0604020202020204" pitchFamily="34" charset="0"/>
              </a:rPr>
              <a:t>}</a:t>
            </a:r>
          </a:p>
          <a:p>
            <a:pPr marL="574675" indent="-574675" eaLnBrk="1" hangingPunct="1">
              <a:lnSpc>
                <a:spcPct val="100000"/>
              </a:lnSpc>
              <a:spcAft>
                <a:spcPts val="13"/>
              </a:spcAft>
              <a:buSzPct val="99000"/>
              <a:buFont typeface="Arial" panose="020B0604020202020204" pitchFamily="34" charset="0"/>
              <a:buAutoNum type="arabicPeriod" startAt="5"/>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Form </a:t>
            </a:r>
            <a:r>
              <a:rPr lang="en-US" altLang="en-US" sz="2000"/>
              <a:t>D</a:t>
            </a:r>
            <a:r>
              <a:rPr lang="en-US" altLang="en-US" sz="2000" i="1">
                <a:latin typeface="Helvetica" panose="020B0604020202020204" pitchFamily="34" charset="0"/>
              </a:rPr>
              <a:t>X </a:t>
            </a:r>
            <a:r>
              <a:rPr lang="en-US" altLang="en-US" sz="2000">
                <a:latin typeface="Helvetica" panose="020B0604020202020204" pitchFamily="34" charset="0"/>
              </a:rPr>
              <a:t>from </a:t>
            </a:r>
            <a:r>
              <a:rPr lang="en-US" altLang="en-US" sz="2000" i="1">
                <a:latin typeface="Helvetica" panose="020B0604020202020204" pitchFamily="34" charset="0"/>
              </a:rPr>
              <a:t>X</a:t>
            </a:r>
          </a:p>
          <a:p>
            <a:pPr marL="574675" indent="-574675" eaLnBrk="1" hangingPunct="1">
              <a:lnSpc>
                <a:spcPct val="100000"/>
              </a:lnSpc>
              <a:spcAft>
                <a:spcPts val="13"/>
              </a:spcAft>
              <a:buSzPct val="99000"/>
              <a:buFont typeface="Arial" panose="020B0604020202020204" pitchFamily="34" charset="0"/>
              <a:buAutoNum type="arabicPeriod" startAt="6"/>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if </a:t>
            </a:r>
            <a:r>
              <a:rPr lang="en-US" altLang="en-US" sz="2000"/>
              <a:t>D</a:t>
            </a:r>
            <a:r>
              <a:rPr lang="en-US" altLang="en-US" sz="2000" i="1">
                <a:latin typeface="Helvetica" panose="020B0604020202020204" pitchFamily="34" charset="0"/>
              </a:rPr>
              <a:t>X </a:t>
            </a:r>
            <a:r>
              <a:rPr lang="en-US" altLang="en-US" sz="2000">
                <a:latin typeface="Helvetica" panose="020B0604020202020204" pitchFamily="34" charset="0"/>
              </a:rPr>
              <a:t>=</a:t>
            </a:r>
            <a:r>
              <a:rPr lang="en-US" altLang="en-US" sz="2000" i="1">
                <a:latin typeface="Helvetica" panose="020B0604020202020204" pitchFamily="34" charset="0"/>
              </a:rPr>
              <a:t> L</a:t>
            </a:r>
          </a:p>
          <a:p>
            <a:pPr marL="574675" indent="-574675" eaLnBrk="1" hangingPunct="1">
              <a:lnSpc>
                <a:spcPct val="100000"/>
              </a:lnSpc>
              <a:spcAft>
                <a:spcPts val="13"/>
              </a:spcAft>
              <a:buSzPct val="99000"/>
              <a:buFont typeface="Arial" panose="020B0604020202020204" pitchFamily="34" charset="0"/>
              <a:buAutoNum type="arabicPeriod" startAt="7"/>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return </a:t>
            </a:r>
            <a:r>
              <a:rPr lang="en-US" altLang="en-US" sz="2000" i="1">
                <a:latin typeface="Helvetica" panose="020B0604020202020204" pitchFamily="34" charset="0"/>
              </a:rPr>
              <a:t>X</a:t>
            </a:r>
          </a:p>
          <a:p>
            <a:pPr marL="574675" indent="-574675" eaLnBrk="1" hangingPunct="1">
              <a:lnSpc>
                <a:spcPct val="100000"/>
              </a:lnSpc>
              <a:spcAft>
                <a:spcPts val="13"/>
              </a:spcAft>
              <a:buSzPct val="99000"/>
              <a:buFont typeface="Arial" panose="020B0604020202020204" pitchFamily="34" charset="0"/>
              <a:buAutoNum type="arabicPeriod" startAt="8"/>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output “no solution”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xmlns="" id="{67332711-1497-431F-A2DF-B439C2C746D8}"/>
              </a:ext>
            </a:extLst>
          </p:cNvPr>
          <p:cNvSpPr>
            <a:spLocks noGrp="1" noChangeArrowheads="1"/>
          </p:cNvSpPr>
          <p:nvPr>
            <p:ph type="title"/>
          </p:nvPr>
        </p:nvSpPr>
        <p:spPr>
          <a:xfrm>
            <a:off x="369888" y="438150"/>
            <a:ext cx="8637587" cy="2787650"/>
          </a:xfrm>
        </p:spPr>
        <p:txBody>
          <a:bodyPr/>
          <a:lstStyle/>
          <a:p>
            <a:pPr eaLnBrk="1" hangingPunct="1">
              <a:lnSpc>
                <a:spcPts val="4300"/>
              </a:lnSpc>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600"/>
              <a:t>Efficiency of AnotherBruteForcePDP</a:t>
            </a:r>
          </a:p>
        </p:txBody>
      </p:sp>
      <p:sp>
        <p:nvSpPr>
          <p:cNvPr id="34819" name="Rectangle 2">
            <a:extLst>
              <a:ext uri="{FF2B5EF4-FFF2-40B4-BE49-F238E27FC236}">
                <a16:creationId xmlns:a16="http://schemas.microsoft.com/office/drawing/2014/main" xmlns="" id="{811A73F6-FBFD-4D81-A8A4-0B7F1540D2D4}"/>
              </a:ext>
            </a:extLst>
          </p:cNvPr>
          <p:cNvSpPr>
            <a:spLocks noGrp="1" noChangeArrowheads="1"/>
          </p:cNvSpPr>
          <p:nvPr>
            <p:ph type="body" idx="1"/>
          </p:nvPr>
        </p:nvSpPr>
        <p:spPr/>
        <p:txBody>
          <a:bodyPr/>
          <a:lstStyle/>
          <a:p>
            <a:pPr marL="471488"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It is more efficient, but still slow </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If </a:t>
            </a:r>
            <a:r>
              <a:rPr lang="en-US" altLang="en-US" b="1" i="1"/>
              <a:t>L</a:t>
            </a:r>
            <a:r>
              <a:rPr lang="en-US" altLang="en-US"/>
              <a:t> = {2, 998, 1000} (</a:t>
            </a:r>
            <a:r>
              <a:rPr lang="en-US" altLang="en-US" b="1" i="1"/>
              <a:t>n</a:t>
            </a:r>
            <a:r>
              <a:rPr lang="en-US" altLang="en-US"/>
              <a:t> = 3, </a:t>
            </a:r>
            <a:r>
              <a:rPr lang="en-US" altLang="en-US" b="1" i="1"/>
              <a:t>M</a:t>
            </a:r>
            <a:r>
              <a:rPr lang="en-US" altLang="en-US" i="1"/>
              <a:t> </a:t>
            </a:r>
            <a:r>
              <a:rPr lang="en-US" altLang="en-US"/>
              <a:t>= 1000), BruteForcePDP will be extremely slow, but AnotherBruteForcePDP will be quite fast</a:t>
            </a:r>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Fewer sets are examined, but runtime is still exponential: O(</a:t>
            </a:r>
            <a:r>
              <a:rPr lang="en-US" altLang="en-US" b="1" i="1"/>
              <a:t>n</a:t>
            </a:r>
            <a:r>
              <a:rPr lang="en-US" altLang="en-US" i="1" baseline="30000"/>
              <a:t>2n-4</a:t>
            </a:r>
            <a:r>
              <a:rPr lang="en-US" altLang="en-US"/>
              <a: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xmlns="" id="{C366142E-2006-496B-978D-48DE90302BBE}"/>
              </a:ext>
            </a:extLst>
          </p:cNvPr>
          <p:cNvSpPr>
            <a:spLocks noGrp="1" noChangeArrowheads="1"/>
          </p:cNvSpPr>
          <p:nvPr>
            <p:ph type="title"/>
          </p:nvPr>
        </p:nvSpPr>
        <p:spPr>
          <a:xfrm>
            <a:off x="369888" y="438150"/>
            <a:ext cx="8866187" cy="2787650"/>
          </a:xfrm>
        </p:spPr>
        <p:txBody>
          <a:bodyPr/>
          <a:lstStyle/>
          <a:p>
            <a:pPr eaLnBrk="1" hangingPunct="1">
              <a:lnSpc>
                <a:spcPts val="4300"/>
              </a:lnSpc>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600"/>
              <a:t>Branch and Bound Algorithm for PDP</a:t>
            </a:r>
          </a:p>
        </p:txBody>
      </p:sp>
      <p:sp>
        <p:nvSpPr>
          <p:cNvPr id="35843" name="Rectangle 2">
            <a:extLst>
              <a:ext uri="{FF2B5EF4-FFF2-40B4-BE49-F238E27FC236}">
                <a16:creationId xmlns:a16="http://schemas.microsoft.com/office/drawing/2014/main" xmlns="" id="{0F5F6100-ABDD-452A-B156-FA8BAF52A00F}"/>
              </a:ext>
            </a:extLst>
          </p:cNvPr>
          <p:cNvSpPr>
            <a:spLocks noGrp="1" noChangeArrowheads="1"/>
          </p:cNvSpPr>
          <p:nvPr>
            <p:ph type="body" idx="1"/>
          </p:nvPr>
        </p:nvSpPr>
        <p:spPr/>
        <p:txBody>
          <a:bodyPr/>
          <a:lstStyle/>
          <a:p>
            <a:pPr marL="579438" indent="-579438" eaLnBrk="1" hangingPunct="1">
              <a:buSzPct val="99000"/>
              <a:buFont typeface="Arial" panose="020B0604020202020204" pitchFamily="34" charset="0"/>
              <a:buAutoNum type="arabicPeriod"/>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Begin with </a:t>
            </a:r>
            <a:r>
              <a:rPr lang="en-US" altLang="en-US" b="1" i="1"/>
              <a:t>X</a:t>
            </a:r>
            <a:r>
              <a:rPr lang="en-US" altLang="en-US"/>
              <a:t> = {0}</a:t>
            </a:r>
          </a:p>
          <a:p>
            <a:pPr marL="579438" indent="-579438" eaLnBrk="1" hangingPunct="1">
              <a:buSzPct val="99000"/>
              <a:buFont typeface="Arial" panose="020B0604020202020204" pitchFamily="34" charset="0"/>
              <a:buAutoNum type="arabicPeriod" startAt="2"/>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Remove the largest element in </a:t>
            </a:r>
            <a:r>
              <a:rPr lang="en-US" altLang="en-US" b="1" i="1"/>
              <a:t>L</a:t>
            </a:r>
            <a:r>
              <a:rPr lang="en-US" altLang="en-US"/>
              <a:t> and place it in </a:t>
            </a:r>
            <a:r>
              <a:rPr lang="en-US" altLang="en-US" b="1" i="1"/>
              <a:t>X</a:t>
            </a:r>
          </a:p>
          <a:p>
            <a:pPr marL="579438" indent="-579438" eaLnBrk="1" hangingPunct="1">
              <a:buSzPct val="99000"/>
              <a:buFont typeface="Arial" panose="020B0604020202020204" pitchFamily="34" charset="0"/>
              <a:buAutoNum type="arabicPeriod" startAt="3"/>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See if each element </a:t>
            </a:r>
            <a:r>
              <a:rPr lang="en-US" altLang="en-US" i="1"/>
              <a:t>fits</a:t>
            </a:r>
            <a:r>
              <a:rPr lang="en-US" altLang="en-US"/>
              <a:t> on the right or left side of the restriction map</a:t>
            </a:r>
          </a:p>
          <a:p>
            <a:pPr marL="579438" indent="-579438" eaLnBrk="1" hangingPunct="1">
              <a:buSzPct val="99000"/>
              <a:buFont typeface="Arial" panose="020B0604020202020204" pitchFamily="34" charset="0"/>
              <a:buAutoNum type="arabicPeriod" startAt="4"/>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When it fits, find the other lengths it creates and remove those from </a:t>
            </a:r>
            <a:r>
              <a:rPr lang="en-US" altLang="en-US" b="1" i="1"/>
              <a:t>L</a:t>
            </a:r>
          </a:p>
          <a:p>
            <a:pPr marL="579438" indent="-579438" eaLnBrk="1" hangingPunct="1">
              <a:spcAft>
                <a:spcPts val="13"/>
              </a:spcAft>
              <a:buSzPct val="99000"/>
              <a:buFont typeface="Arial" panose="020B0604020202020204" pitchFamily="34" charset="0"/>
              <a:buAutoNum type="arabicPeriod" startAt="5"/>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Go back to step 1 until </a:t>
            </a:r>
            <a:r>
              <a:rPr lang="en-US" altLang="en-US" b="1" i="1"/>
              <a:t>L</a:t>
            </a:r>
            <a:r>
              <a:rPr lang="en-US" altLang="en-US"/>
              <a:t> is empty</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xmlns="" id="{ADBE694C-B848-4FF3-9B5B-A9C6ADA1698E}"/>
              </a:ext>
            </a:extLst>
          </p:cNvPr>
          <p:cNvSpPr>
            <a:spLocks noGrp="1" noChangeArrowheads="1"/>
          </p:cNvSpPr>
          <p:nvPr>
            <p:ph type="title"/>
          </p:nvPr>
        </p:nvSpPr>
        <p:spPr>
          <a:xfrm>
            <a:off x="369888" y="438150"/>
            <a:ext cx="8866187" cy="2787650"/>
          </a:xfrm>
        </p:spPr>
        <p:txBody>
          <a:bodyPr/>
          <a:lstStyle/>
          <a:p>
            <a:pPr eaLnBrk="1" hangingPunct="1">
              <a:lnSpc>
                <a:spcPts val="4300"/>
              </a:lnSpc>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600"/>
              <a:t>Branch and Bound Algorithm for PDP</a:t>
            </a:r>
          </a:p>
        </p:txBody>
      </p:sp>
      <p:sp>
        <p:nvSpPr>
          <p:cNvPr id="36867" name="Rectangle 2">
            <a:extLst>
              <a:ext uri="{FF2B5EF4-FFF2-40B4-BE49-F238E27FC236}">
                <a16:creationId xmlns:a16="http://schemas.microsoft.com/office/drawing/2014/main" xmlns="" id="{D56D5005-9DC0-41E8-BC24-B7DA55D99B04}"/>
              </a:ext>
            </a:extLst>
          </p:cNvPr>
          <p:cNvSpPr>
            <a:spLocks noGrp="1" noChangeArrowheads="1"/>
          </p:cNvSpPr>
          <p:nvPr>
            <p:ph type="body" idx="1"/>
          </p:nvPr>
        </p:nvSpPr>
        <p:spPr/>
        <p:txBody>
          <a:bodyPr/>
          <a:lstStyle/>
          <a:p>
            <a:pPr marL="579438" indent="-579438" eaLnBrk="1" hangingPunct="1">
              <a:buSzPct val="99000"/>
              <a:buFont typeface="Arial" panose="020B0604020202020204" pitchFamily="34" charset="0"/>
              <a:buAutoNum type="arabicPeriod"/>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Begin with </a:t>
            </a:r>
            <a:r>
              <a:rPr lang="en-US" altLang="en-US" b="1" i="1"/>
              <a:t>X</a:t>
            </a:r>
            <a:r>
              <a:rPr lang="en-US" altLang="en-US"/>
              <a:t> = {0}</a:t>
            </a:r>
          </a:p>
          <a:p>
            <a:pPr marL="579438" indent="-579438" eaLnBrk="1" hangingPunct="1">
              <a:buSzPct val="99000"/>
              <a:buFont typeface="Arial" panose="020B0604020202020204" pitchFamily="34" charset="0"/>
              <a:buAutoNum type="arabicPeriod" startAt="2"/>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Remove the largest element in </a:t>
            </a:r>
            <a:r>
              <a:rPr lang="en-US" altLang="en-US" b="1" i="1"/>
              <a:t>L</a:t>
            </a:r>
            <a:r>
              <a:rPr lang="en-US" altLang="en-US"/>
              <a:t> and place it in </a:t>
            </a:r>
            <a:r>
              <a:rPr lang="en-US" altLang="en-US" b="1" i="1"/>
              <a:t>X</a:t>
            </a:r>
          </a:p>
          <a:p>
            <a:pPr marL="579438" indent="-579438" eaLnBrk="1" hangingPunct="1">
              <a:buSzPct val="99000"/>
              <a:buFont typeface="Arial" panose="020B0604020202020204" pitchFamily="34" charset="0"/>
              <a:buAutoNum type="arabicPeriod" startAt="3"/>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See if each element </a:t>
            </a:r>
            <a:r>
              <a:rPr lang="en-US" altLang="en-US" i="1"/>
              <a:t>fits</a:t>
            </a:r>
            <a:r>
              <a:rPr lang="en-US" altLang="en-US"/>
              <a:t> on the right or left side of the restriction map</a:t>
            </a:r>
          </a:p>
          <a:p>
            <a:pPr marL="579438" indent="-579438" eaLnBrk="1" hangingPunct="1">
              <a:buSzPct val="99000"/>
              <a:buFont typeface="Arial" panose="020B0604020202020204" pitchFamily="34" charset="0"/>
              <a:buAutoNum type="arabicPeriod" startAt="4"/>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When it fits, find the other lengths it creates and remove those from </a:t>
            </a:r>
            <a:r>
              <a:rPr lang="en-US" altLang="en-US" b="1" i="1"/>
              <a:t>L</a:t>
            </a:r>
          </a:p>
          <a:p>
            <a:pPr marL="579438" indent="-579438" eaLnBrk="1" hangingPunct="1">
              <a:spcAft>
                <a:spcPts val="13"/>
              </a:spcAft>
              <a:buSzPct val="99000"/>
              <a:buFont typeface="Arial" panose="020B0604020202020204" pitchFamily="34" charset="0"/>
              <a:buAutoNum type="arabicPeriod" startAt="5"/>
              <a:tabLst>
                <a:tab pos="355600" algn="l"/>
                <a:tab pos="5715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a:t>Go back to step 1 until </a:t>
            </a:r>
            <a:r>
              <a:rPr lang="en-US" altLang="en-US" b="1" i="1"/>
              <a:t>L</a:t>
            </a:r>
            <a:r>
              <a:rPr lang="en-US" altLang="en-US"/>
              <a:t> is empty</a:t>
            </a:r>
          </a:p>
        </p:txBody>
      </p:sp>
      <p:sp>
        <p:nvSpPr>
          <p:cNvPr id="36868" name="Text Box 3">
            <a:extLst>
              <a:ext uri="{FF2B5EF4-FFF2-40B4-BE49-F238E27FC236}">
                <a16:creationId xmlns:a16="http://schemas.microsoft.com/office/drawing/2014/main" xmlns="" id="{4B17CEA6-5769-4EC8-ABBD-810014E36AF0}"/>
              </a:ext>
              <a:ext uri="{C183D7F6-B498-43B3-948B-1728B52AA6E4}">
                <adec:decorative xmlns:adec="http://schemas.microsoft.com/office/drawing/2017/decorative" xmlns="" val="1"/>
              </a:ext>
            </a:extLst>
          </p:cNvPr>
          <p:cNvSpPr txBox="1">
            <a:spLocks noChangeArrowheads="1"/>
          </p:cNvSpPr>
          <p:nvPr/>
        </p:nvSpPr>
        <p:spPr bwMode="auto">
          <a:xfrm>
            <a:off x="1246188" y="5759450"/>
            <a:ext cx="6561137"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eaLnBrk="1" hangingPunct="1"/>
            <a:endParaRPr lang="en-US" altLang="en-US" sz="1200" b="0">
              <a:solidFill>
                <a:schemeClr val="tx1"/>
              </a:solidFill>
            </a:endParaRPr>
          </a:p>
        </p:txBody>
      </p:sp>
      <p:sp>
        <p:nvSpPr>
          <p:cNvPr id="36869" name="Text Box 4">
            <a:extLst>
              <a:ext uri="{FF2B5EF4-FFF2-40B4-BE49-F238E27FC236}">
                <a16:creationId xmlns:a16="http://schemas.microsoft.com/office/drawing/2014/main" xmlns="" id="{1E75948D-F97C-4BAA-A0E5-E080D665CE42}"/>
              </a:ext>
              <a:ext uri="{C183D7F6-B498-43B3-948B-1728B52AA6E4}">
                <adec:decorative xmlns:adec="http://schemas.microsoft.com/office/drawing/2017/decorative" xmlns="" val="1"/>
              </a:ext>
            </a:extLst>
          </p:cNvPr>
          <p:cNvSpPr txBox="1">
            <a:spLocks noChangeArrowheads="1"/>
          </p:cNvSpPr>
          <p:nvPr/>
        </p:nvSpPr>
        <p:spPr bwMode="auto">
          <a:xfrm>
            <a:off x="1230313" y="5719763"/>
            <a:ext cx="665321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eaLnBrk="1" hangingPunct="1"/>
            <a:endParaRPr lang="en-US" altLang="en-US" sz="1200" b="0">
              <a:solidFill>
                <a:schemeClr val="tx1"/>
              </a:solidFill>
            </a:endParaRPr>
          </a:p>
        </p:txBody>
      </p:sp>
      <p:sp>
        <p:nvSpPr>
          <p:cNvPr id="36870" name="Text Box 5">
            <a:extLst>
              <a:ext uri="{FF2B5EF4-FFF2-40B4-BE49-F238E27FC236}">
                <a16:creationId xmlns:a16="http://schemas.microsoft.com/office/drawing/2014/main" xmlns="" id="{4223ADBA-772A-4958-931C-7E1E0DC71979}"/>
              </a:ext>
            </a:extLst>
          </p:cNvPr>
          <p:cNvSpPr txBox="1">
            <a:spLocks noChangeArrowheads="1"/>
          </p:cNvSpPr>
          <p:nvPr/>
        </p:nvSpPr>
        <p:spPr bwMode="auto">
          <a:xfrm>
            <a:off x="1169988" y="5683250"/>
            <a:ext cx="6027737"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Lst>
              <a:defRPr sz="2000">
                <a:solidFill>
                  <a:schemeClr val="tx1"/>
                </a:solidFill>
                <a:latin typeface="Arial" panose="020B0604020202020204" pitchFamily="34" charset="0"/>
              </a:defRPr>
            </a:lvl9pPr>
          </a:lstStyle>
          <a:p>
            <a:pPr eaLnBrk="1" hangingPunct="1">
              <a:lnSpc>
                <a:spcPts val="2200"/>
              </a:lnSpc>
              <a:spcAft>
                <a:spcPct val="0"/>
              </a:spcAft>
              <a:buClrTx/>
              <a:buSzTx/>
              <a:buFontTx/>
              <a:buNone/>
            </a:pPr>
            <a:r>
              <a:rPr lang="en-US" altLang="en-US" sz="1800" b="0"/>
              <a:t>                             </a:t>
            </a:r>
            <a:r>
              <a:rPr lang="en-US" altLang="en-US" sz="1800">
                <a:solidFill>
                  <a:srgbClr val="FF0000"/>
                </a:solidFill>
              </a:rPr>
              <a:t>WRONG ALGORITHM</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xmlns="" id="{064F0087-1A59-4D43-B60A-2BFE50C42821}"/>
              </a:ext>
            </a:extLst>
          </p:cNvPr>
          <p:cNvSpPr>
            <a:spLocks noGrp="1" noChangeArrowheads="1"/>
          </p:cNvSpPr>
          <p:nvPr>
            <p:ph type="title"/>
          </p:nvPr>
        </p:nvSpPr>
        <p:spPr/>
        <p:txBody>
          <a:bodyPr/>
          <a:lstStyle/>
          <a:p>
            <a:pPr eaLnBrk="1" hangingPunct="1">
              <a:lnSpc>
                <a:spcPts val="4600"/>
              </a:lnSpc>
              <a:spcAft>
                <a:spcPts val="13"/>
              </a:spcAft>
            </a:pPr>
            <a:r>
              <a:rPr lang="en-US" altLang="en-US" sz="3600"/>
              <a:t>Branch-and-Bound Algorithm for PDP</a:t>
            </a:r>
          </a:p>
        </p:txBody>
      </p:sp>
      <p:sp>
        <p:nvSpPr>
          <p:cNvPr id="37891" name="Rectangle 2">
            <a:extLst>
              <a:ext uri="{FF2B5EF4-FFF2-40B4-BE49-F238E27FC236}">
                <a16:creationId xmlns:a16="http://schemas.microsoft.com/office/drawing/2014/main" xmlns="" id="{A609C4E2-F340-4277-80BC-2CFA89E16D40}"/>
              </a:ext>
            </a:extLst>
          </p:cNvPr>
          <p:cNvSpPr>
            <a:spLocks noGrp="1" noChangeArrowheads="1"/>
          </p:cNvSpPr>
          <p:nvPr>
            <p:ph type="body" idx="1"/>
          </p:nvPr>
        </p:nvSpPr>
        <p:spPr>
          <a:xfrm>
            <a:off x="381000" y="3810000"/>
            <a:ext cx="8397875" cy="2362200"/>
          </a:xfrm>
        </p:spPr>
        <p:txBody>
          <a:bodyPr/>
          <a:lstStyle/>
          <a:p>
            <a:pPr marL="342900" indent="-342900" eaLnBrk="1" hangingPunct="1">
              <a:lnSpc>
                <a:spcPts val="3000"/>
              </a:lnSpc>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Define D(</a:t>
            </a:r>
            <a:r>
              <a:rPr lang="en-US" altLang="en-US" sz="2800" b="1" i="1"/>
              <a:t>y</a:t>
            </a:r>
            <a:r>
              <a:rPr lang="en-US" altLang="en-US" sz="2800"/>
              <a:t>, </a:t>
            </a:r>
            <a:r>
              <a:rPr lang="en-US" altLang="en-US" sz="2800" b="1" i="1"/>
              <a:t>X</a:t>
            </a:r>
            <a:r>
              <a:rPr lang="en-US" altLang="en-US" sz="2800"/>
              <a:t>) as the multiset of all distances between new site </a:t>
            </a:r>
            <a:r>
              <a:rPr lang="en-US" altLang="en-US" sz="2800" b="1" i="1"/>
              <a:t>y</a:t>
            </a:r>
            <a:r>
              <a:rPr lang="en-US" altLang="en-US" sz="2800"/>
              <a:t> and all previously determined restriction sites </a:t>
            </a:r>
            <a:r>
              <a:rPr lang="en-US" altLang="en-US" sz="2800" b="1" i="1">
                <a:latin typeface="Helvetica" panose="020B0604020202020204" pitchFamily="34" charset="0"/>
              </a:rPr>
              <a:t>X</a:t>
            </a:r>
            <a:r>
              <a:rPr lang="en-US" altLang="en-US" sz="2800">
                <a:latin typeface="Helvetica" panose="020B0604020202020204" pitchFamily="34" charset="0"/>
              </a:rPr>
              <a:t> = {</a:t>
            </a:r>
            <a:r>
              <a:rPr lang="en-US" altLang="en-US" sz="2800" i="1">
                <a:latin typeface="Helvetica" panose="020B0604020202020204" pitchFamily="34" charset="0"/>
              </a:rPr>
              <a:t>x</a:t>
            </a:r>
            <a:r>
              <a:rPr lang="en-US" altLang="en-US" sz="4200" baseline="-25000">
                <a:latin typeface="Helvetica" panose="020B0604020202020204" pitchFamily="34" charset="0"/>
              </a:rPr>
              <a:t>1</a:t>
            </a:r>
            <a:r>
              <a:rPr lang="en-US" altLang="en-US" sz="2800">
                <a:latin typeface="Helvetica" panose="020B0604020202020204" pitchFamily="34" charset="0"/>
              </a:rPr>
              <a:t>, </a:t>
            </a:r>
            <a:r>
              <a:rPr lang="en-US" altLang="en-US" sz="2800" i="1">
                <a:latin typeface="Helvetica" panose="020B0604020202020204" pitchFamily="34" charset="0"/>
              </a:rPr>
              <a:t>x</a:t>
            </a:r>
            <a:r>
              <a:rPr lang="en-US" altLang="en-US" sz="4200" baseline="-25000">
                <a:latin typeface="Helvetica" panose="020B0604020202020204" pitchFamily="34" charset="0"/>
              </a:rPr>
              <a:t>2</a:t>
            </a:r>
            <a:r>
              <a:rPr lang="en-US" altLang="en-US" sz="2800">
                <a:latin typeface="Helvetica" panose="020B0604020202020204" pitchFamily="34" charset="0"/>
              </a:rPr>
              <a:t>, …, </a:t>
            </a:r>
            <a:r>
              <a:rPr lang="en-US" altLang="en-US" sz="2800" i="1">
                <a:latin typeface="Helvetica" panose="020B0604020202020204" pitchFamily="34" charset="0"/>
              </a:rPr>
              <a:t>x</a:t>
            </a:r>
            <a:r>
              <a:rPr lang="en-US" altLang="en-US" sz="4200" baseline="-25000">
                <a:latin typeface="Helvetica" panose="020B0604020202020204" pitchFamily="34" charset="0"/>
              </a:rPr>
              <a:t>m</a:t>
            </a:r>
            <a:r>
              <a:rPr lang="en-US" altLang="en-US" sz="2800">
                <a:latin typeface="Helvetica" panose="020B0604020202020204" pitchFamily="34" charset="0"/>
              </a:rPr>
              <a:t>}:</a:t>
            </a:r>
            <a:endParaRPr lang="en-US" altLang="en-US" sz="2800" b="1" i="1"/>
          </a:p>
          <a:p>
            <a:pPr marL="342900" indent="-342900" eaLnBrk="1" hangingPunct="1">
              <a:lnSpc>
                <a:spcPts val="3400"/>
              </a:lnSpc>
              <a:spcAft>
                <a:spcPts val="1600"/>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latin typeface="Helvetica" panose="020B0604020202020204" pitchFamily="34" charset="0"/>
              </a:rPr>
              <a:t>        </a:t>
            </a:r>
            <a:r>
              <a:rPr lang="en-US" altLang="en-US" sz="2800"/>
              <a:t>D</a:t>
            </a:r>
            <a:r>
              <a:rPr lang="en-US" altLang="en-US" sz="2800">
                <a:latin typeface="Helvetica" panose="020B0604020202020204" pitchFamily="34" charset="0"/>
              </a:rPr>
              <a:t>(</a:t>
            </a:r>
            <a:r>
              <a:rPr lang="en-US" altLang="en-US" sz="2800" b="1" i="1">
                <a:latin typeface="Helvetica" panose="020B0604020202020204" pitchFamily="34" charset="0"/>
              </a:rPr>
              <a:t>y</a:t>
            </a:r>
            <a:r>
              <a:rPr lang="en-US" altLang="en-US" sz="2800">
                <a:latin typeface="Helvetica" panose="020B0604020202020204" pitchFamily="34" charset="0"/>
              </a:rPr>
              <a:t>, </a:t>
            </a:r>
            <a:r>
              <a:rPr lang="en-US" altLang="en-US" sz="2800" b="1" i="1">
                <a:latin typeface="Helvetica" panose="020B0604020202020204" pitchFamily="34" charset="0"/>
              </a:rPr>
              <a:t>X</a:t>
            </a:r>
            <a:r>
              <a:rPr lang="en-US" altLang="en-US" sz="2800">
                <a:latin typeface="Helvetica" panose="020B0604020202020204" pitchFamily="34" charset="0"/>
              </a:rPr>
              <a:t>) = {|</a:t>
            </a:r>
            <a:r>
              <a:rPr lang="en-US" altLang="en-US" sz="2800" i="1">
                <a:latin typeface="Helvetica" panose="020B0604020202020204" pitchFamily="34" charset="0"/>
              </a:rPr>
              <a:t>y</a:t>
            </a:r>
            <a:r>
              <a:rPr lang="en-US" altLang="en-US" sz="2800">
                <a:latin typeface="Helvetica" panose="020B0604020202020204" pitchFamily="34" charset="0"/>
              </a:rPr>
              <a:t> – </a:t>
            </a:r>
            <a:r>
              <a:rPr lang="en-US" altLang="en-US" sz="2800" i="1">
                <a:latin typeface="Helvetica" panose="020B0604020202020204" pitchFamily="34" charset="0"/>
              </a:rPr>
              <a:t>x</a:t>
            </a:r>
            <a:r>
              <a:rPr lang="en-US" altLang="en-US" sz="4200" baseline="-25000">
                <a:latin typeface="Helvetica" panose="020B0604020202020204" pitchFamily="34" charset="0"/>
              </a:rPr>
              <a:t>1</a:t>
            </a:r>
            <a:r>
              <a:rPr lang="en-US" altLang="en-US" sz="2800">
                <a:latin typeface="Helvetica" panose="020B0604020202020204" pitchFamily="34" charset="0"/>
              </a:rPr>
              <a:t>|, |</a:t>
            </a:r>
            <a:r>
              <a:rPr lang="en-US" altLang="en-US" sz="2800" i="1">
                <a:latin typeface="Helvetica" panose="020B0604020202020204" pitchFamily="34" charset="0"/>
              </a:rPr>
              <a:t>y</a:t>
            </a:r>
            <a:r>
              <a:rPr lang="en-US" altLang="en-US" sz="2800">
                <a:latin typeface="Helvetica" panose="020B0604020202020204" pitchFamily="34" charset="0"/>
              </a:rPr>
              <a:t> – </a:t>
            </a:r>
            <a:r>
              <a:rPr lang="en-US" altLang="en-US" sz="2800" i="1">
                <a:latin typeface="Helvetica" panose="020B0604020202020204" pitchFamily="34" charset="0"/>
              </a:rPr>
              <a:t>x</a:t>
            </a:r>
            <a:r>
              <a:rPr lang="en-US" altLang="en-US" sz="4200" baseline="-25000">
                <a:latin typeface="Helvetica" panose="020B0604020202020204" pitchFamily="34" charset="0"/>
              </a:rPr>
              <a:t>2</a:t>
            </a:r>
            <a:r>
              <a:rPr lang="en-US" altLang="en-US" sz="2800">
                <a:latin typeface="Helvetica" panose="020B0604020202020204" pitchFamily="34" charset="0"/>
              </a:rPr>
              <a:t>|, …, |</a:t>
            </a:r>
            <a:r>
              <a:rPr lang="en-US" altLang="en-US" sz="2800" i="1">
                <a:latin typeface="Helvetica" panose="020B0604020202020204" pitchFamily="34" charset="0"/>
              </a:rPr>
              <a:t>y</a:t>
            </a:r>
            <a:r>
              <a:rPr lang="en-US" altLang="en-US" sz="2800">
                <a:latin typeface="Helvetica" panose="020B0604020202020204" pitchFamily="34" charset="0"/>
              </a:rPr>
              <a:t> – </a:t>
            </a:r>
            <a:r>
              <a:rPr lang="en-US" altLang="en-US" sz="2800" i="1">
                <a:latin typeface="Helvetica" panose="020B0604020202020204" pitchFamily="34" charset="0"/>
              </a:rPr>
              <a:t>x</a:t>
            </a:r>
            <a:r>
              <a:rPr lang="en-US" altLang="en-US" sz="4200" baseline="-25000">
                <a:latin typeface="Helvetica" panose="020B0604020202020204" pitchFamily="34" charset="0"/>
              </a:rPr>
              <a:t>m</a:t>
            </a:r>
            <a:r>
              <a:rPr lang="en-US" altLang="en-US" sz="2800">
                <a:latin typeface="Helvetica" panose="020B0604020202020204" pitchFamily="34" charset="0"/>
              </a:rPr>
              <a:t>|}</a:t>
            </a:r>
          </a:p>
          <a:p>
            <a:pPr marL="342900" indent="-342900" eaLnBrk="1" hangingPunct="1">
              <a:lnSpc>
                <a:spcPts val="3400"/>
              </a:lnSpc>
              <a:spcAft>
                <a:spcPts val="1600"/>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latin typeface="Helvetica" panose="020B0604020202020204" pitchFamily="34" charset="0"/>
              </a:rPr>
              <a:t>Then D(</a:t>
            </a:r>
            <a:r>
              <a:rPr lang="en-US" altLang="en-US" sz="2800" b="1" i="1">
                <a:latin typeface="Helvetica" panose="020B0604020202020204" pitchFamily="34" charset="0"/>
              </a:rPr>
              <a:t>y</a:t>
            </a:r>
            <a:r>
              <a:rPr lang="en-US" altLang="en-US" sz="2800">
                <a:latin typeface="Helvetica" panose="020B0604020202020204" pitchFamily="34" charset="0"/>
              </a:rPr>
              <a:t>, </a:t>
            </a:r>
            <a:r>
              <a:rPr lang="en-US" altLang="en-US" sz="2800" b="1" i="1">
                <a:latin typeface="Helvetica" panose="020B0604020202020204" pitchFamily="34" charset="0"/>
              </a:rPr>
              <a:t>X</a:t>
            </a:r>
            <a:r>
              <a:rPr lang="en-US" altLang="en-US" sz="2800">
                <a:latin typeface="Helvetica" panose="020B0604020202020204" pitchFamily="34" charset="0"/>
              </a:rPr>
              <a:t>) should be contained in </a:t>
            </a:r>
            <a:r>
              <a:rPr lang="en-US" altLang="en-US" sz="2800" b="1" i="1">
                <a:latin typeface="Helvetica" panose="020B0604020202020204" pitchFamily="34" charset="0"/>
              </a:rPr>
              <a:t>L</a:t>
            </a:r>
            <a:r>
              <a:rPr lang="en-US" altLang="en-US" sz="2800">
                <a:latin typeface="Helvetica" panose="020B0604020202020204" pitchFamily="34" charset="0"/>
              </a:rPr>
              <a:t>!</a:t>
            </a:r>
          </a:p>
        </p:txBody>
      </p:sp>
      <p:sp>
        <p:nvSpPr>
          <p:cNvPr id="37892" name="Oval 4">
            <a:extLst>
              <a:ext uri="{FF2B5EF4-FFF2-40B4-BE49-F238E27FC236}">
                <a16:creationId xmlns:a16="http://schemas.microsoft.com/office/drawing/2014/main" xmlns="" id="{25577CED-B79F-48D6-976E-2912279256EB}"/>
              </a:ext>
              <a:ext uri="{C183D7F6-B498-43B3-948B-1728B52AA6E4}">
                <adec:decorative xmlns:adec="http://schemas.microsoft.com/office/drawing/2017/decorative" xmlns="" val="1"/>
              </a:ext>
            </a:extLst>
          </p:cNvPr>
          <p:cNvSpPr>
            <a:spLocks/>
          </p:cNvSpPr>
          <p:nvPr/>
        </p:nvSpPr>
        <p:spPr bwMode="auto">
          <a:xfrm>
            <a:off x="3810000" y="1219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3" name="Oval 7">
            <a:extLst>
              <a:ext uri="{FF2B5EF4-FFF2-40B4-BE49-F238E27FC236}">
                <a16:creationId xmlns:a16="http://schemas.microsoft.com/office/drawing/2014/main" xmlns="" id="{B3C00A72-F59B-45A3-A094-DA5516EC568A}"/>
              </a:ext>
              <a:ext uri="{C183D7F6-B498-43B3-948B-1728B52AA6E4}">
                <adec:decorative xmlns:adec="http://schemas.microsoft.com/office/drawing/2017/decorative" xmlns="" val="1"/>
              </a:ext>
            </a:extLst>
          </p:cNvPr>
          <p:cNvSpPr>
            <a:spLocks/>
          </p:cNvSpPr>
          <p:nvPr/>
        </p:nvSpPr>
        <p:spPr bwMode="auto">
          <a:xfrm>
            <a:off x="3810000" y="1600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4" name="Oval 8">
            <a:extLst>
              <a:ext uri="{FF2B5EF4-FFF2-40B4-BE49-F238E27FC236}">
                <a16:creationId xmlns:a16="http://schemas.microsoft.com/office/drawing/2014/main" xmlns="" id="{54C3485A-0B23-44D5-8A77-D2BB4B265DE5}"/>
              </a:ext>
              <a:ext uri="{C183D7F6-B498-43B3-948B-1728B52AA6E4}">
                <adec:decorative xmlns:adec="http://schemas.microsoft.com/office/drawing/2017/decorative" xmlns="" val="1"/>
              </a:ext>
            </a:extLst>
          </p:cNvPr>
          <p:cNvSpPr>
            <a:spLocks/>
          </p:cNvSpPr>
          <p:nvPr/>
        </p:nvSpPr>
        <p:spPr bwMode="auto">
          <a:xfrm>
            <a:off x="2743200" y="1600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5" name="Oval 9">
            <a:extLst>
              <a:ext uri="{FF2B5EF4-FFF2-40B4-BE49-F238E27FC236}">
                <a16:creationId xmlns:a16="http://schemas.microsoft.com/office/drawing/2014/main" xmlns="" id="{23DE228D-43C0-4EBB-9F8F-91720493A4BC}"/>
              </a:ext>
              <a:ext uri="{C183D7F6-B498-43B3-948B-1728B52AA6E4}">
                <adec:decorative xmlns:adec="http://schemas.microsoft.com/office/drawing/2017/decorative" xmlns="" val="1"/>
              </a:ext>
            </a:extLst>
          </p:cNvPr>
          <p:cNvSpPr>
            <a:spLocks/>
          </p:cNvSpPr>
          <p:nvPr/>
        </p:nvSpPr>
        <p:spPr bwMode="auto">
          <a:xfrm>
            <a:off x="5029200" y="1600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6" name="Oval 10">
            <a:extLst>
              <a:ext uri="{FF2B5EF4-FFF2-40B4-BE49-F238E27FC236}">
                <a16:creationId xmlns:a16="http://schemas.microsoft.com/office/drawing/2014/main" xmlns="" id="{2DC91E21-3C18-446E-A302-85E849BEB3D7}"/>
              </a:ext>
              <a:ext uri="{C183D7F6-B498-43B3-948B-1728B52AA6E4}">
                <adec:decorative xmlns:adec="http://schemas.microsoft.com/office/drawing/2017/decorative" xmlns="" val="1"/>
              </a:ext>
            </a:extLst>
          </p:cNvPr>
          <p:cNvSpPr>
            <a:spLocks/>
          </p:cNvSpPr>
          <p:nvPr/>
        </p:nvSpPr>
        <p:spPr bwMode="auto">
          <a:xfrm>
            <a:off x="29718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7" name="Oval 11">
            <a:extLst>
              <a:ext uri="{FF2B5EF4-FFF2-40B4-BE49-F238E27FC236}">
                <a16:creationId xmlns:a16="http://schemas.microsoft.com/office/drawing/2014/main" xmlns="" id="{9AB84903-AEFE-4476-9757-B3214A53182F}"/>
              </a:ext>
              <a:ext uri="{C183D7F6-B498-43B3-948B-1728B52AA6E4}">
                <adec:decorative xmlns:adec="http://schemas.microsoft.com/office/drawing/2017/decorative" xmlns="" val="1"/>
              </a:ext>
            </a:extLst>
          </p:cNvPr>
          <p:cNvSpPr>
            <a:spLocks/>
          </p:cNvSpPr>
          <p:nvPr/>
        </p:nvSpPr>
        <p:spPr bwMode="auto">
          <a:xfrm>
            <a:off x="23622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8" name="Oval 12">
            <a:extLst>
              <a:ext uri="{FF2B5EF4-FFF2-40B4-BE49-F238E27FC236}">
                <a16:creationId xmlns:a16="http://schemas.microsoft.com/office/drawing/2014/main" xmlns="" id="{1CF0C831-47E0-4F4E-AE26-70C5C6C92AE2}"/>
              </a:ext>
              <a:ext uri="{C183D7F6-B498-43B3-948B-1728B52AA6E4}">
                <adec:decorative xmlns:adec="http://schemas.microsoft.com/office/drawing/2017/decorative" xmlns="" val="1"/>
              </a:ext>
            </a:extLst>
          </p:cNvPr>
          <p:cNvSpPr>
            <a:spLocks/>
          </p:cNvSpPr>
          <p:nvPr/>
        </p:nvSpPr>
        <p:spPr bwMode="auto">
          <a:xfrm>
            <a:off x="40386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899" name="Oval 13">
            <a:extLst>
              <a:ext uri="{FF2B5EF4-FFF2-40B4-BE49-F238E27FC236}">
                <a16:creationId xmlns:a16="http://schemas.microsoft.com/office/drawing/2014/main" xmlns="" id="{B4D72C46-DAB3-4413-B56B-E3DA5A268973}"/>
              </a:ext>
              <a:ext uri="{C183D7F6-B498-43B3-948B-1728B52AA6E4}">
                <adec:decorative xmlns:adec="http://schemas.microsoft.com/office/drawing/2017/decorative" xmlns="" val="1"/>
              </a:ext>
            </a:extLst>
          </p:cNvPr>
          <p:cNvSpPr>
            <a:spLocks/>
          </p:cNvSpPr>
          <p:nvPr/>
        </p:nvSpPr>
        <p:spPr bwMode="auto">
          <a:xfrm>
            <a:off x="35814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0" name="Oval 14">
            <a:extLst>
              <a:ext uri="{FF2B5EF4-FFF2-40B4-BE49-F238E27FC236}">
                <a16:creationId xmlns:a16="http://schemas.microsoft.com/office/drawing/2014/main" xmlns="" id="{1C6CCDD6-00EE-47D5-B13D-AD08FFBA4874}"/>
              </a:ext>
              <a:ext uri="{C183D7F6-B498-43B3-948B-1728B52AA6E4}">
                <adec:decorative xmlns:adec="http://schemas.microsoft.com/office/drawing/2017/decorative" xmlns="" val="1"/>
              </a:ext>
            </a:extLst>
          </p:cNvPr>
          <p:cNvSpPr>
            <a:spLocks/>
          </p:cNvSpPr>
          <p:nvPr/>
        </p:nvSpPr>
        <p:spPr bwMode="auto">
          <a:xfrm>
            <a:off x="45720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1" name="Oval 15">
            <a:extLst>
              <a:ext uri="{FF2B5EF4-FFF2-40B4-BE49-F238E27FC236}">
                <a16:creationId xmlns:a16="http://schemas.microsoft.com/office/drawing/2014/main" xmlns="" id="{4D1DCC50-F007-4D8D-BFB4-B77C83FCDF3A}"/>
              </a:ext>
              <a:ext uri="{C183D7F6-B498-43B3-948B-1728B52AA6E4}">
                <adec:decorative xmlns:adec="http://schemas.microsoft.com/office/drawing/2017/decorative" xmlns="" val="1"/>
              </a:ext>
            </a:extLst>
          </p:cNvPr>
          <p:cNvSpPr>
            <a:spLocks/>
          </p:cNvSpPr>
          <p:nvPr/>
        </p:nvSpPr>
        <p:spPr bwMode="auto">
          <a:xfrm>
            <a:off x="50292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2" name="Oval 16">
            <a:extLst>
              <a:ext uri="{FF2B5EF4-FFF2-40B4-BE49-F238E27FC236}">
                <a16:creationId xmlns:a16="http://schemas.microsoft.com/office/drawing/2014/main" xmlns="" id="{55AFBF3E-DC6F-483B-9098-21E39069945A}"/>
              </a:ext>
              <a:ext uri="{C183D7F6-B498-43B3-948B-1728B52AA6E4}">
                <adec:decorative xmlns:adec="http://schemas.microsoft.com/office/drawing/2017/decorative" xmlns="" val="1"/>
              </a:ext>
            </a:extLst>
          </p:cNvPr>
          <p:cNvSpPr>
            <a:spLocks/>
          </p:cNvSpPr>
          <p:nvPr/>
        </p:nvSpPr>
        <p:spPr bwMode="auto">
          <a:xfrm>
            <a:off x="2057400" y="2438400"/>
            <a:ext cx="228600" cy="228600"/>
          </a:xfrm>
          <a:prstGeom prst="ellipse">
            <a:avLst/>
          </a:prstGeom>
          <a:solidFill>
            <a:schemeClr val="accent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3" name="Oval 17">
            <a:extLst>
              <a:ext uri="{FF2B5EF4-FFF2-40B4-BE49-F238E27FC236}">
                <a16:creationId xmlns:a16="http://schemas.microsoft.com/office/drawing/2014/main" xmlns="" id="{18D80EA9-C8B4-4330-8AD6-0DEBC52D7D24}"/>
              </a:ext>
              <a:ext uri="{C183D7F6-B498-43B3-948B-1728B52AA6E4}">
                <adec:decorative xmlns:adec="http://schemas.microsoft.com/office/drawing/2017/decorative" xmlns="" val="1"/>
              </a:ext>
            </a:extLst>
          </p:cNvPr>
          <p:cNvSpPr>
            <a:spLocks/>
          </p:cNvSpPr>
          <p:nvPr/>
        </p:nvSpPr>
        <p:spPr bwMode="auto">
          <a:xfrm>
            <a:off x="5410200" y="19812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4" name="Oval 18">
            <a:extLst>
              <a:ext uri="{FF2B5EF4-FFF2-40B4-BE49-F238E27FC236}">
                <a16:creationId xmlns:a16="http://schemas.microsoft.com/office/drawing/2014/main" xmlns="" id="{72B075CE-83A1-4D55-A48C-AAE318732864}"/>
              </a:ext>
              <a:ext uri="{C183D7F6-B498-43B3-948B-1728B52AA6E4}">
                <adec:decorative xmlns:adec="http://schemas.microsoft.com/office/drawing/2017/decorative" xmlns="" val="1"/>
              </a:ext>
            </a:extLst>
          </p:cNvPr>
          <p:cNvSpPr>
            <a:spLocks/>
          </p:cNvSpPr>
          <p:nvPr/>
        </p:nvSpPr>
        <p:spPr bwMode="auto">
          <a:xfrm>
            <a:off x="2514600" y="24384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05" name="Oval 19">
            <a:extLst>
              <a:ext uri="{FF2B5EF4-FFF2-40B4-BE49-F238E27FC236}">
                <a16:creationId xmlns:a16="http://schemas.microsoft.com/office/drawing/2014/main" xmlns="" id="{7E6C7D94-D471-41FD-9508-96DA1FF11B1C}"/>
              </a:ext>
              <a:ext uri="{C183D7F6-B498-43B3-948B-1728B52AA6E4}">
                <adec:decorative xmlns:adec="http://schemas.microsoft.com/office/drawing/2017/decorative" xmlns="" val="1"/>
              </a:ext>
            </a:extLst>
          </p:cNvPr>
          <p:cNvSpPr>
            <a:spLocks/>
          </p:cNvSpPr>
          <p:nvPr/>
        </p:nvSpPr>
        <p:spPr bwMode="auto">
          <a:xfrm>
            <a:off x="2971800" y="24384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cxnSp>
        <p:nvCxnSpPr>
          <p:cNvPr id="37906" name="AutoShape 20">
            <a:extLst>
              <a:ext uri="{FF2B5EF4-FFF2-40B4-BE49-F238E27FC236}">
                <a16:creationId xmlns:a16="http://schemas.microsoft.com/office/drawing/2014/main" xmlns="" id="{79F1A28D-D092-4861-8974-C78506C99707}"/>
              </a:ext>
              <a:ext uri="{C183D7F6-B498-43B3-948B-1728B52AA6E4}">
                <adec:decorative xmlns:adec="http://schemas.microsoft.com/office/drawing/2017/decorative" xmlns="" val="1"/>
              </a:ext>
            </a:extLst>
          </p:cNvPr>
          <p:cNvCxnSpPr>
            <a:cxnSpLocks noChangeShapeType="1"/>
            <a:stCxn id="37892" idx="4"/>
            <a:endCxn id="37893" idx="0"/>
          </p:cNvCxnSpPr>
          <p:nvPr/>
        </p:nvCxnSpPr>
        <p:spPr bwMode="auto">
          <a:xfrm>
            <a:off x="3924300" y="1447800"/>
            <a:ext cx="0" cy="15240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7" name="AutoShape 21">
            <a:extLst>
              <a:ext uri="{FF2B5EF4-FFF2-40B4-BE49-F238E27FC236}">
                <a16:creationId xmlns:a16="http://schemas.microsoft.com/office/drawing/2014/main" xmlns="" id="{78CA8456-7CCB-464A-9DD1-E6C496FF8481}"/>
              </a:ext>
              <a:ext uri="{C183D7F6-B498-43B3-948B-1728B52AA6E4}">
                <adec:decorative xmlns:adec="http://schemas.microsoft.com/office/drawing/2017/decorative" xmlns="" val="1"/>
              </a:ext>
            </a:extLst>
          </p:cNvPr>
          <p:cNvCxnSpPr>
            <a:cxnSpLocks noChangeShapeType="1"/>
            <a:stCxn id="37892" idx="3"/>
            <a:endCxn id="37894" idx="7"/>
          </p:cNvCxnSpPr>
          <p:nvPr/>
        </p:nvCxnSpPr>
        <p:spPr bwMode="auto">
          <a:xfrm flipH="1">
            <a:off x="2938463" y="1414463"/>
            <a:ext cx="904875" cy="21907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8" name="AutoShape 22">
            <a:extLst>
              <a:ext uri="{FF2B5EF4-FFF2-40B4-BE49-F238E27FC236}">
                <a16:creationId xmlns:a16="http://schemas.microsoft.com/office/drawing/2014/main" xmlns="" id="{01847ACD-EB35-4158-AF19-146DD62770EA}"/>
              </a:ext>
              <a:ext uri="{C183D7F6-B498-43B3-948B-1728B52AA6E4}">
                <adec:decorative xmlns:adec="http://schemas.microsoft.com/office/drawing/2017/decorative" xmlns="" val="1"/>
              </a:ext>
            </a:extLst>
          </p:cNvPr>
          <p:cNvCxnSpPr>
            <a:cxnSpLocks noChangeShapeType="1"/>
            <a:stCxn id="37892" idx="5"/>
            <a:endCxn id="37895" idx="1"/>
          </p:cNvCxnSpPr>
          <p:nvPr/>
        </p:nvCxnSpPr>
        <p:spPr bwMode="auto">
          <a:xfrm>
            <a:off x="4005263" y="1414463"/>
            <a:ext cx="1057275" cy="21907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9" name="AutoShape 23">
            <a:extLst>
              <a:ext uri="{FF2B5EF4-FFF2-40B4-BE49-F238E27FC236}">
                <a16:creationId xmlns:a16="http://schemas.microsoft.com/office/drawing/2014/main" xmlns="" id="{03D1C392-9A71-449A-B0A2-E6EA3D48DA64}"/>
              </a:ext>
              <a:ext uri="{C183D7F6-B498-43B3-948B-1728B52AA6E4}">
                <adec:decorative xmlns:adec="http://schemas.microsoft.com/office/drawing/2017/decorative" xmlns="" val="1"/>
              </a:ext>
            </a:extLst>
          </p:cNvPr>
          <p:cNvCxnSpPr>
            <a:cxnSpLocks noChangeShapeType="1"/>
            <a:stCxn id="37894" idx="3"/>
            <a:endCxn id="37897" idx="7"/>
          </p:cNvCxnSpPr>
          <p:nvPr/>
        </p:nvCxnSpPr>
        <p:spPr bwMode="auto">
          <a:xfrm flipH="1">
            <a:off x="2557463" y="1795463"/>
            <a:ext cx="219075" cy="21907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0" name="AutoShape 25">
            <a:extLst>
              <a:ext uri="{FF2B5EF4-FFF2-40B4-BE49-F238E27FC236}">
                <a16:creationId xmlns:a16="http://schemas.microsoft.com/office/drawing/2014/main" xmlns="" id="{91F22341-93EE-4088-8940-542F1834E512}"/>
              </a:ext>
              <a:ext uri="{C183D7F6-B498-43B3-948B-1728B52AA6E4}">
                <adec:decorative xmlns:adec="http://schemas.microsoft.com/office/drawing/2017/decorative" xmlns="" val="1"/>
              </a:ext>
            </a:extLst>
          </p:cNvPr>
          <p:cNvCxnSpPr>
            <a:cxnSpLocks noChangeShapeType="1"/>
            <a:stCxn id="37894" idx="5"/>
            <a:endCxn id="37896" idx="0"/>
          </p:cNvCxnSpPr>
          <p:nvPr/>
        </p:nvCxnSpPr>
        <p:spPr bwMode="auto">
          <a:xfrm>
            <a:off x="2938463" y="1795463"/>
            <a:ext cx="147637" cy="1857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1" name="AutoShape 26">
            <a:extLst>
              <a:ext uri="{FF2B5EF4-FFF2-40B4-BE49-F238E27FC236}">
                <a16:creationId xmlns:a16="http://schemas.microsoft.com/office/drawing/2014/main" xmlns="" id="{10A9AF25-40BB-4DF3-B740-617649986FCE}"/>
              </a:ext>
              <a:ext uri="{C183D7F6-B498-43B3-948B-1728B52AA6E4}">
                <adec:decorative xmlns:adec="http://schemas.microsoft.com/office/drawing/2017/decorative" xmlns="" val="1"/>
              </a:ext>
            </a:extLst>
          </p:cNvPr>
          <p:cNvCxnSpPr>
            <a:cxnSpLocks noChangeShapeType="1"/>
            <a:stCxn id="37893" idx="3"/>
            <a:endCxn id="37899" idx="0"/>
          </p:cNvCxnSpPr>
          <p:nvPr/>
        </p:nvCxnSpPr>
        <p:spPr bwMode="auto">
          <a:xfrm flipH="1">
            <a:off x="3695700" y="1795463"/>
            <a:ext cx="147638" cy="1857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2" name="AutoShape 28">
            <a:extLst>
              <a:ext uri="{FF2B5EF4-FFF2-40B4-BE49-F238E27FC236}">
                <a16:creationId xmlns:a16="http://schemas.microsoft.com/office/drawing/2014/main" xmlns="" id="{66D8EFCF-CFD7-4EC1-8ECE-3CF726C27B50}"/>
              </a:ext>
              <a:ext uri="{C183D7F6-B498-43B3-948B-1728B52AA6E4}">
                <adec:decorative xmlns:adec="http://schemas.microsoft.com/office/drawing/2017/decorative" xmlns="" val="1"/>
              </a:ext>
            </a:extLst>
          </p:cNvPr>
          <p:cNvCxnSpPr>
            <a:cxnSpLocks noChangeShapeType="1"/>
            <a:stCxn id="37893" idx="5"/>
            <a:endCxn id="37898" idx="0"/>
          </p:cNvCxnSpPr>
          <p:nvPr/>
        </p:nvCxnSpPr>
        <p:spPr bwMode="auto">
          <a:xfrm>
            <a:off x="4005263" y="1795463"/>
            <a:ext cx="147637" cy="1857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3" name="AutoShape 29">
            <a:extLst>
              <a:ext uri="{FF2B5EF4-FFF2-40B4-BE49-F238E27FC236}">
                <a16:creationId xmlns:a16="http://schemas.microsoft.com/office/drawing/2014/main" xmlns="" id="{8F4B4FF5-6C6F-46BA-8916-BF7F03270468}"/>
              </a:ext>
              <a:ext uri="{C183D7F6-B498-43B3-948B-1728B52AA6E4}">
                <adec:decorative xmlns:adec="http://schemas.microsoft.com/office/drawing/2017/decorative" xmlns="" val="1"/>
              </a:ext>
            </a:extLst>
          </p:cNvPr>
          <p:cNvCxnSpPr>
            <a:cxnSpLocks noChangeShapeType="1"/>
            <a:stCxn id="37895" idx="3"/>
            <a:endCxn id="37900" idx="7"/>
          </p:cNvCxnSpPr>
          <p:nvPr/>
        </p:nvCxnSpPr>
        <p:spPr bwMode="auto">
          <a:xfrm flipH="1">
            <a:off x="4767263" y="1795463"/>
            <a:ext cx="295275" cy="21907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4" name="AutoShape 30">
            <a:extLst>
              <a:ext uri="{FF2B5EF4-FFF2-40B4-BE49-F238E27FC236}">
                <a16:creationId xmlns:a16="http://schemas.microsoft.com/office/drawing/2014/main" xmlns="" id="{90E93CAA-8FAD-41A8-B92A-48E6C0136807}"/>
              </a:ext>
              <a:ext uri="{C183D7F6-B498-43B3-948B-1728B52AA6E4}">
                <adec:decorative xmlns:adec="http://schemas.microsoft.com/office/drawing/2017/decorative" xmlns="" val="1"/>
              </a:ext>
            </a:extLst>
          </p:cNvPr>
          <p:cNvCxnSpPr>
            <a:cxnSpLocks noChangeShapeType="1"/>
            <a:stCxn id="37895" idx="4"/>
            <a:endCxn id="37901" idx="0"/>
          </p:cNvCxnSpPr>
          <p:nvPr/>
        </p:nvCxnSpPr>
        <p:spPr bwMode="auto">
          <a:xfrm>
            <a:off x="5143500" y="1828800"/>
            <a:ext cx="0" cy="15240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5" name="AutoShape 31">
            <a:extLst>
              <a:ext uri="{FF2B5EF4-FFF2-40B4-BE49-F238E27FC236}">
                <a16:creationId xmlns:a16="http://schemas.microsoft.com/office/drawing/2014/main" xmlns="" id="{831ACBF9-05DB-4056-93F6-A435AEDFB707}"/>
              </a:ext>
              <a:ext uri="{C183D7F6-B498-43B3-948B-1728B52AA6E4}">
                <adec:decorative xmlns:adec="http://schemas.microsoft.com/office/drawing/2017/decorative" xmlns="" val="1"/>
              </a:ext>
            </a:extLst>
          </p:cNvPr>
          <p:cNvCxnSpPr>
            <a:cxnSpLocks noChangeShapeType="1"/>
            <a:stCxn id="37895" idx="5"/>
            <a:endCxn id="37903" idx="1"/>
          </p:cNvCxnSpPr>
          <p:nvPr/>
        </p:nvCxnSpPr>
        <p:spPr bwMode="auto">
          <a:xfrm>
            <a:off x="5224463" y="1795463"/>
            <a:ext cx="219075" cy="21907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6" name="AutoShape 32">
            <a:extLst>
              <a:ext uri="{FF2B5EF4-FFF2-40B4-BE49-F238E27FC236}">
                <a16:creationId xmlns:a16="http://schemas.microsoft.com/office/drawing/2014/main" xmlns="" id="{C06DDE34-9D4B-4336-B674-F9CF836F3B44}"/>
              </a:ext>
              <a:ext uri="{C183D7F6-B498-43B3-948B-1728B52AA6E4}">
                <adec:decorative xmlns:adec="http://schemas.microsoft.com/office/drawing/2017/decorative" xmlns="" val="1"/>
              </a:ext>
            </a:extLst>
          </p:cNvPr>
          <p:cNvCxnSpPr>
            <a:cxnSpLocks noChangeShapeType="1"/>
            <a:stCxn id="37897" idx="3"/>
            <a:endCxn id="37902" idx="0"/>
          </p:cNvCxnSpPr>
          <p:nvPr/>
        </p:nvCxnSpPr>
        <p:spPr bwMode="auto">
          <a:xfrm flipH="1">
            <a:off x="2171700" y="2176463"/>
            <a:ext cx="223838" cy="2619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7" name="AutoShape 34">
            <a:extLst>
              <a:ext uri="{FF2B5EF4-FFF2-40B4-BE49-F238E27FC236}">
                <a16:creationId xmlns:a16="http://schemas.microsoft.com/office/drawing/2014/main" xmlns="" id="{5866B066-DEA0-42B9-96AB-3E044D9CAA66}"/>
              </a:ext>
              <a:ext uri="{C183D7F6-B498-43B3-948B-1728B52AA6E4}">
                <adec:decorative xmlns:adec="http://schemas.microsoft.com/office/drawing/2017/decorative" xmlns="" val="1"/>
              </a:ext>
            </a:extLst>
          </p:cNvPr>
          <p:cNvCxnSpPr>
            <a:cxnSpLocks noChangeShapeType="1"/>
            <a:stCxn id="37897" idx="5"/>
            <a:endCxn id="37904" idx="0"/>
          </p:cNvCxnSpPr>
          <p:nvPr/>
        </p:nvCxnSpPr>
        <p:spPr bwMode="auto">
          <a:xfrm>
            <a:off x="2557463" y="2176463"/>
            <a:ext cx="71437" cy="2619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8" name="AutoShape 35">
            <a:extLst>
              <a:ext uri="{FF2B5EF4-FFF2-40B4-BE49-F238E27FC236}">
                <a16:creationId xmlns:a16="http://schemas.microsoft.com/office/drawing/2014/main" xmlns="" id="{3FE620B3-2147-4573-8715-3E55A86B6036}"/>
              </a:ext>
              <a:ext uri="{C183D7F6-B498-43B3-948B-1728B52AA6E4}">
                <adec:decorative xmlns:adec="http://schemas.microsoft.com/office/drawing/2017/decorative" xmlns="" val="1"/>
              </a:ext>
            </a:extLst>
          </p:cNvPr>
          <p:cNvCxnSpPr>
            <a:cxnSpLocks noChangeShapeType="1"/>
            <a:stCxn id="37896" idx="4"/>
            <a:endCxn id="37905" idx="0"/>
          </p:cNvCxnSpPr>
          <p:nvPr/>
        </p:nvCxnSpPr>
        <p:spPr bwMode="auto">
          <a:xfrm>
            <a:off x="3086100" y="2209800"/>
            <a:ext cx="0" cy="22860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19" name="Line 39">
            <a:extLst>
              <a:ext uri="{FF2B5EF4-FFF2-40B4-BE49-F238E27FC236}">
                <a16:creationId xmlns:a16="http://schemas.microsoft.com/office/drawing/2014/main" xmlns="" id="{6BB51732-4060-4B9F-B584-46C577B73BE3}"/>
              </a:ext>
              <a:ext uri="{C183D7F6-B498-43B3-948B-1728B52AA6E4}">
                <adec:decorative xmlns:adec="http://schemas.microsoft.com/office/drawing/2017/decorative" xmlns="" val="1"/>
              </a:ext>
            </a:extLst>
          </p:cNvPr>
          <p:cNvSpPr>
            <a:spLocks noChangeShapeType="1"/>
          </p:cNvSpPr>
          <p:nvPr/>
        </p:nvSpPr>
        <p:spPr bwMode="auto">
          <a:xfrm>
            <a:off x="3200400" y="2133600"/>
            <a:ext cx="228600" cy="304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0" name="Oval 42">
            <a:extLst>
              <a:ext uri="{FF2B5EF4-FFF2-40B4-BE49-F238E27FC236}">
                <a16:creationId xmlns:a16="http://schemas.microsoft.com/office/drawing/2014/main" xmlns="" id="{E3AAE772-6CF5-4FC3-9B8F-65A44DEC80C8}"/>
              </a:ext>
              <a:ext uri="{C183D7F6-B498-43B3-948B-1728B52AA6E4}">
                <adec:decorative xmlns:adec="http://schemas.microsoft.com/office/drawing/2017/decorative" xmlns="" val="1"/>
              </a:ext>
            </a:extLst>
          </p:cNvPr>
          <p:cNvSpPr>
            <a:spLocks/>
          </p:cNvSpPr>
          <p:nvPr/>
        </p:nvSpPr>
        <p:spPr bwMode="auto">
          <a:xfrm>
            <a:off x="2819400" y="28956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21" name="Oval 43">
            <a:extLst>
              <a:ext uri="{FF2B5EF4-FFF2-40B4-BE49-F238E27FC236}">
                <a16:creationId xmlns:a16="http://schemas.microsoft.com/office/drawing/2014/main" xmlns="" id="{79DE4C80-2D28-4701-9689-7DF5E64680F4}"/>
              </a:ext>
              <a:ext uri="{C183D7F6-B498-43B3-948B-1728B52AA6E4}">
                <adec:decorative xmlns:adec="http://schemas.microsoft.com/office/drawing/2017/decorative" xmlns="" val="1"/>
              </a:ext>
            </a:extLst>
          </p:cNvPr>
          <p:cNvSpPr>
            <a:spLocks/>
          </p:cNvSpPr>
          <p:nvPr/>
        </p:nvSpPr>
        <p:spPr bwMode="auto">
          <a:xfrm>
            <a:off x="2514600" y="2895600"/>
            <a:ext cx="228600" cy="228600"/>
          </a:xfrm>
          <a:prstGeom prst="ellipse">
            <a:avLst/>
          </a:prstGeom>
          <a:solidFill>
            <a:schemeClr val="accent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22" name="Oval 44">
            <a:extLst>
              <a:ext uri="{FF2B5EF4-FFF2-40B4-BE49-F238E27FC236}">
                <a16:creationId xmlns:a16="http://schemas.microsoft.com/office/drawing/2014/main" xmlns="" id="{5BBA6192-FCA6-4D00-9CBA-BCB3EB65E9D4}"/>
              </a:ext>
              <a:ext uri="{C183D7F6-B498-43B3-948B-1728B52AA6E4}">
                <adec:decorative xmlns:adec="http://schemas.microsoft.com/office/drawing/2017/decorative" xmlns="" val="1"/>
              </a:ext>
            </a:extLst>
          </p:cNvPr>
          <p:cNvSpPr>
            <a:spLocks/>
          </p:cNvSpPr>
          <p:nvPr/>
        </p:nvSpPr>
        <p:spPr bwMode="auto">
          <a:xfrm>
            <a:off x="3352800" y="24384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23" name="Oval 45">
            <a:extLst>
              <a:ext uri="{FF2B5EF4-FFF2-40B4-BE49-F238E27FC236}">
                <a16:creationId xmlns:a16="http://schemas.microsoft.com/office/drawing/2014/main" xmlns="" id="{1E564BD8-DC2F-449C-891C-1B57149EF2FD}"/>
              </a:ext>
              <a:ext uri="{C183D7F6-B498-43B3-948B-1728B52AA6E4}">
                <adec:decorative xmlns:adec="http://schemas.microsoft.com/office/drawing/2017/decorative" xmlns="" val="1"/>
              </a:ext>
            </a:extLst>
          </p:cNvPr>
          <p:cNvSpPr>
            <a:spLocks/>
          </p:cNvSpPr>
          <p:nvPr/>
        </p:nvSpPr>
        <p:spPr bwMode="auto">
          <a:xfrm>
            <a:off x="3124200" y="2895600"/>
            <a:ext cx="228600" cy="228600"/>
          </a:xfrm>
          <a:prstGeom prst="ellipse">
            <a:avLst/>
          </a:prstGeom>
          <a:solidFill>
            <a:schemeClr val="accent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cxnSp>
        <p:nvCxnSpPr>
          <p:cNvPr id="37924" name="AutoShape 46">
            <a:extLst>
              <a:ext uri="{FF2B5EF4-FFF2-40B4-BE49-F238E27FC236}">
                <a16:creationId xmlns:a16="http://schemas.microsoft.com/office/drawing/2014/main" xmlns="" id="{2E6A7A33-557F-41C8-8CEF-1F3EB3E81556}"/>
              </a:ext>
              <a:ext uri="{C183D7F6-B498-43B3-948B-1728B52AA6E4}">
                <adec:decorative xmlns:adec="http://schemas.microsoft.com/office/drawing/2017/decorative" xmlns="" val="1"/>
              </a:ext>
            </a:extLst>
          </p:cNvPr>
          <p:cNvCxnSpPr>
            <a:cxnSpLocks noChangeShapeType="1"/>
            <a:stCxn id="37904" idx="4"/>
            <a:endCxn id="37921" idx="0"/>
          </p:cNvCxnSpPr>
          <p:nvPr/>
        </p:nvCxnSpPr>
        <p:spPr bwMode="auto">
          <a:xfrm>
            <a:off x="2628900" y="2667000"/>
            <a:ext cx="0" cy="22860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25" name="AutoShape 47">
            <a:extLst>
              <a:ext uri="{FF2B5EF4-FFF2-40B4-BE49-F238E27FC236}">
                <a16:creationId xmlns:a16="http://schemas.microsoft.com/office/drawing/2014/main" xmlns="" id="{AA6AECBF-07B3-4A0F-9B9C-5D7CD54C3613}"/>
              </a:ext>
              <a:ext uri="{C183D7F6-B498-43B3-948B-1728B52AA6E4}">
                <adec:decorative xmlns:adec="http://schemas.microsoft.com/office/drawing/2017/decorative" xmlns="" val="1"/>
              </a:ext>
            </a:extLst>
          </p:cNvPr>
          <p:cNvCxnSpPr>
            <a:cxnSpLocks noChangeShapeType="1"/>
            <a:stCxn id="37905" idx="3"/>
            <a:endCxn id="37920" idx="0"/>
          </p:cNvCxnSpPr>
          <p:nvPr/>
        </p:nvCxnSpPr>
        <p:spPr bwMode="auto">
          <a:xfrm flipH="1">
            <a:off x="2933700" y="2633663"/>
            <a:ext cx="71438" cy="2619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26" name="AutoShape 48">
            <a:extLst>
              <a:ext uri="{FF2B5EF4-FFF2-40B4-BE49-F238E27FC236}">
                <a16:creationId xmlns:a16="http://schemas.microsoft.com/office/drawing/2014/main" xmlns="" id="{D30573AB-BDE3-48C5-885C-1363E2DB81FB}"/>
              </a:ext>
              <a:ext uri="{C183D7F6-B498-43B3-948B-1728B52AA6E4}">
                <adec:decorative xmlns:adec="http://schemas.microsoft.com/office/drawing/2017/decorative" xmlns="" val="1"/>
              </a:ext>
            </a:extLst>
          </p:cNvPr>
          <p:cNvCxnSpPr>
            <a:cxnSpLocks noChangeShapeType="1"/>
            <a:stCxn id="37905" idx="5"/>
            <a:endCxn id="37923" idx="0"/>
          </p:cNvCxnSpPr>
          <p:nvPr/>
        </p:nvCxnSpPr>
        <p:spPr bwMode="auto">
          <a:xfrm>
            <a:off x="3167063" y="2633663"/>
            <a:ext cx="71437" cy="261937"/>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27" name="Line 52">
            <a:extLst>
              <a:ext uri="{FF2B5EF4-FFF2-40B4-BE49-F238E27FC236}">
                <a16:creationId xmlns:a16="http://schemas.microsoft.com/office/drawing/2014/main" xmlns="" id="{E52C5B0E-AD0B-4261-AC5B-A25F120AEA36}"/>
              </a:ext>
              <a:ext uri="{C183D7F6-B498-43B3-948B-1728B52AA6E4}">
                <adec:decorative xmlns:adec="http://schemas.microsoft.com/office/drawing/2017/decorative" xmlns="" val="1"/>
              </a:ext>
            </a:extLst>
          </p:cNvPr>
          <p:cNvSpPr>
            <a:spLocks noChangeShapeType="1"/>
          </p:cNvSpPr>
          <p:nvPr/>
        </p:nvSpPr>
        <p:spPr bwMode="auto">
          <a:xfrm>
            <a:off x="2971800" y="3124200"/>
            <a:ext cx="76200" cy="228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8" name="Line 53">
            <a:extLst>
              <a:ext uri="{FF2B5EF4-FFF2-40B4-BE49-F238E27FC236}">
                <a16:creationId xmlns:a16="http://schemas.microsoft.com/office/drawing/2014/main" xmlns="" id="{3478A6BC-94F4-423D-B694-1F70C89B0C2D}"/>
              </a:ext>
              <a:ext uri="{C183D7F6-B498-43B3-948B-1728B52AA6E4}">
                <adec:decorative xmlns:adec="http://schemas.microsoft.com/office/drawing/2017/decorative" xmlns="" val="1"/>
              </a:ext>
            </a:extLst>
          </p:cNvPr>
          <p:cNvSpPr>
            <a:spLocks noChangeShapeType="1"/>
          </p:cNvSpPr>
          <p:nvPr/>
        </p:nvSpPr>
        <p:spPr bwMode="auto">
          <a:xfrm flipH="1">
            <a:off x="2819400" y="3124200"/>
            <a:ext cx="76200" cy="228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9" name="Line 54">
            <a:extLst>
              <a:ext uri="{FF2B5EF4-FFF2-40B4-BE49-F238E27FC236}">
                <a16:creationId xmlns:a16="http://schemas.microsoft.com/office/drawing/2014/main" xmlns="" id="{7E76ECCE-31E8-47EE-AE22-B0E9FB4D9957}"/>
              </a:ext>
              <a:ext uri="{C183D7F6-B498-43B3-948B-1728B52AA6E4}">
                <adec:decorative xmlns:adec="http://schemas.microsoft.com/office/drawing/2017/decorative" xmlns="" val="1"/>
              </a:ext>
            </a:extLst>
          </p:cNvPr>
          <p:cNvSpPr>
            <a:spLocks noChangeShapeType="1"/>
          </p:cNvSpPr>
          <p:nvPr/>
        </p:nvSpPr>
        <p:spPr bwMode="auto">
          <a:xfrm>
            <a:off x="3505200" y="2667000"/>
            <a:ext cx="152400" cy="304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23" name="Group 59">
            <a:extLst>
              <a:ext uri="{FF2B5EF4-FFF2-40B4-BE49-F238E27FC236}">
                <a16:creationId xmlns:a16="http://schemas.microsoft.com/office/drawing/2014/main" xmlns="" id="{6254C578-D19B-47E9-8936-C973DA62363F}"/>
              </a:ext>
              <a:ext uri="{C183D7F6-B498-43B3-948B-1728B52AA6E4}">
                <adec:decorative xmlns:adec="http://schemas.microsoft.com/office/drawing/2017/decorative" xmlns="" val="1"/>
              </a:ext>
            </a:extLst>
          </p:cNvPr>
          <p:cNvGrpSpPr>
            <a:grpSpLocks/>
          </p:cNvGrpSpPr>
          <p:nvPr/>
        </p:nvGrpSpPr>
        <p:grpSpPr bwMode="auto">
          <a:xfrm>
            <a:off x="2895600" y="1752600"/>
            <a:ext cx="228600" cy="228600"/>
            <a:chOff x="1824" y="1104"/>
            <a:chExt cx="144" cy="144"/>
          </a:xfrm>
        </p:grpSpPr>
        <p:sp>
          <p:nvSpPr>
            <p:cNvPr id="37941" name="Line 55">
              <a:extLst>
                <a:ext uri="{FF2B5EF4-FFF2-40B4-BE49-F238E27FC236}">
                  <a16:creationId xmlns:a16="http://schemas.microsoft.com/office/drawing/2014/main" xmlns="" id="{249D79D4-7317-4694-B14A-6A6386B00B22}"/>
                </a:ext>
              </a:extLst>
            </p:cNvPr>
            <p:cNvSpPr>
              <a:spLocks noChangeShapeType="1"/>
            </p:cNvSpPr>
            <p:nvPr/>
          </p:nvSpPr>
          <p:spPr bwMode="auto">
            <a:xfrm flipV="1">
              <a:off x="1824" y="1152"/>
              <a:ext cx="144"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2" name="Line 58">
              <a:extLst>
                <a:ext uri="{FF2B5EF4-FFF2-40B4-BE49-F238E27FC236}">
                  <a16:creationId xmlns:a16="http://schemas.microsoft.com/office/drawing/2014/main" xmlns="" id="{53F42F85-B5A4-49A2-A521-244DF1108309}"/>
                </a:ext>
              </a:extLst>
            </p:cNvPr>
            <p:cNvSpPr>
              <a:spLocks noChangeShapeType="1"/>
            </p:cNvSpPr>
            <p:nvPr/>
          </p:nvSpPr>
          <p:spPr bwMode="auto">
            <a:xfrm flipV="1">
              <a:off x="1872" y="1104"/>
              <a:ext cx="48"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24" name="Group 60">
            <a:extLst>
              <a:ext uri="{FF2B5EF4-FFF2-40B4-BE49-F238E27FC236}">
                <a16:creationId xmlns:a16="http://schemas.microsoft.com/office/drawing/2014/main" xmlns="" id="{C0713AD4-3921-44C3-BA87-18E6A5BAFF16}"/>
              </a:ext>
              <a:ext uri="{C183D7F6-B498-43B3-948B-1728B52AA6E4}">
                <adec:decorative xmlns:adec="http://schemas.microsoft.com/office/drawing/2017/decorative" xmlns="" val="1"/>
              </a:ext>
            </a:extLst>
          </p:cNvPr>
          <p:cNvGrpSpPr>
            <a:grpSpLocks/>
          </p:cNvGrpSpPr>
          <p:nvPr/>
        </p:nvGrpSpPr>
        <p:grpSpPr bwMode="auto">
          <a:xfrm>
            <a:off x="3962400" y="1752600"/>
            <a:ext cx="228600" cy="228600"/>
            <a:chOff x="1824" y="1104"/>
            <a:chExt cx="144" cy="144"/>
          </a:xfrm>
        </p:grpSpPr>
        <p:sp>
          <p:nvSpPr>
            <p:cNvPr id="37939" name="Line 61">
              <a:extLst>
                <a:ext uri="{FF2B5EF4-FFF2-40B4-BE49-F238E27FC236}">
                  <a16:creationId xmlns:a16="http://schemas.microsoft.com/office/drawing/2014/main" xmlns="" id="{0F5FD9C8-D483-496C-B80E-987B39C08F54}"/>
                </a:ext>
              </a:extLst>
            </p:cNvPr>
            <p:cNvSpPr>
              <a:spLocks noChangeShapeType="1"/>
            </p:cNvSpPr>
            <p:nvPr/>
          </p:nvSpPr>
          <p:spPr bwMode="auto">
            <a:xfrm flipV="1">
              <a:off x="1824" y="1152"/>
              <a:ext cx="144"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0" name="Line 62">
              <a:extLst>
                <a:ext uri="{FF2B5EF4-FFF2-40B4-BE49-F238E27FC236}">
                  <a16:creationId xmlns:a16="http://schemas.microsoft.com/office/drawing/2014/main" xmlns="" id="{0098EA21-8CFB-41D5-BB10-5448C7538E07}"/>
                </a:ext>
              </a:extLst>
            </p:cNvPr>
            <p:cNvSpPr>
              <a:spLocks noChangeShapeType="1"/>
            </p:cNvSpPr>
            <p:nvPr/>
          </p:nvSpPr>
          <p:spPr bwMode="auto">
            <a:xfrm flipV="1">
              <a:off x="1872" y="1104"/>
              <a:ext cx="48"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27" name="Group 63">
            <a:extLst>
              <a:ext uri="{FF2B5EF4-FFF2-40B4-BE49-F238E27FC236}">
                <a16:creationId xmlns:a16="http://schemas.microsoft.com/office/drawing/2014/main" xmlns="" id="{85B36CF0-6ECF-4738-AC90-5469430A30CC}"/>
              </a:ext>
              <a:ext uri="{C183D7F6-B498-43B3-948B-1728B52AA6E4}">
                <adec:decorative xmlns:adec="http://schemas.microsoft.com/office/drawing/2017/decorative" xmlns="" val="1"/>
              </a:ext>
            </a:extLst>
          </p:cNvPr>
          <p:cNvGrpSpPr>
            <a:grpSpLocks/>
          </p:cNvGrpSpPr>
          <p:nvPr/>
        </p:nvGrpSpPr>
        <p:grpSpPr bwMode="auto">
          <a:xfrm>
            <a:off x="5181600" y="1752600"/>
            <a:ext cx="228600" cy="228600"/>
            <a:chOff x="1824" y="1104"/>
            <a:chExt cx="144" cy="144"/>
          </a:xfrm>
        </p:grpSpPr>
        <p:sp>
          <p:nvSpPr>
            <p:cNvPr id="37937" name="Line 64">
              <a:extLst>
                <a:ext uri="{FF2B5EF4-FFF2-40B4-BE49-F238E27FC236}">
                  <a16:creationId xmlns:a16="http://schemas.microsoft.com/office/drawing/2014/main" xmlns="" id="{6A39C2A7-0268-47A1-A9B5-942B3CC36095}"/>
                </a:ext>
              </a:extLst>
            </p:cNvPr>
            <p:cNvSpPr>
              <a:spLocks noChangeShapeType="1"/>
            </p:cNvSpPr>
            <p:nvPr/>
          </p:nvSpPr>
          <p:spPr bwMode="auto">
            <a:xfrm flipV="1">
              <a:off x="1824" y="1152"/>
              <a:ext cx="144"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8" name="Line 65">
              <a:extLst>
                <a:ext uri="{FF2B5EF4-FFF2-40B4-BE49-F238E27FC236}">
                  <a16:creationId xmlns:a16="http://schemas.microsoft.com/office/drawing/2014/main" xmlns="" id="{D0E66DD0-1B13-4624-8F5B-1127E6B46EFC}"/>
                </a:ext>
              </a:extLst>
            </p:cNvPr>
            <p:cNvSpPr>
              <a:spLocks noChangeShapeType="1"/>
            </p:cNvSpPr>
            <p:nvPr/>
          </p:nvSpPr>
          <p:spPr bwMode="auto">
            <a:xfrm flipV="1">
              <a:off x="1872" y="1104"/>
              <a:ext cx="48"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33" name="Oval 66">
            <a:extLst>
              <a:ext uri="{FF2B5EF4-FFF2-40B4-BE49-F238E27FC236}">
                <a16:creationId xmlns:a16="http://schemas.microsoft.com/office/drawing/2014/main" xmlns="" id="{87E3E890-AD61-4764-856D-FD0178A4CBBB}"/>
              </a:ext>
              <a:ext uri="{C183D7F6-B498-43B3-948B-1728B52AA6E4}">
                <adec:decorative xmlns:adec="http://schemas.microsoft.com/office/drawing/2017/decorative" xmlns="" val="1"/>
              </a:ext>
            </a:extLst>
          </p:cNvPr>
          <p:cNvSpPr>
            <a:spLocks/>
          </p:cNvSpPr>
          <p:nvPr/>
        </p:nvSpPr>
        <p:spPr bwMode="auto">
          <a:xfrm>
            <a:off x="5715000" y="2895600"/>
            <a:ext cx="228600" cy="228600"/>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34" name="Oval 67">
            <a:extLst>
              <a:ext uri="{FF2B5EF4-FFF2-40B4-BE49-F238E27FC236}">
                <a16:creationId xmlns:a16="http://schemas.microsoft.com/office/drawing/2014/main" xmlns="" id="{38E5566D-7F65-4A55-BAC9-83DF35D6F056}"/>
              </a:ext>
              <a:ext uri="{C183D7F6-B498-43B3-948B-1728B52AA6E4}">
                <adec:decorative xmlns:adec="http://schemas.microsoft.com/office/drawing/2017/decorative" xmlns="" val="1"/>
              </a:ext>
            </a:extLst>
          </p:cNvPr>
          <p:cNvSpPr>
            <a:spLocks/>
          </p:cNvSpPr>
          <p:nvPr/>
        </p:nvSpPr>
        <p:spPr bwMode="auto">
          <a:xfrm>
            <a:off x="5715000" y="3200400"/>
            <a:ext cx="228600" cy="228600"/>
          </a:xfrm>
          <a:prstGeom prst="ellipse">
            <a:avLst/>
          </a:prstGeom>
          <a:solidFill>
            <a:schemeClr val="accent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eaLnBrk="1" hangingPunct="1"/>
            <a:endParaRPr lang="en-US" altLang="en-US"/>
          </a:p>
        </p:txBody>
      </p:sp>
      <p:sp>
        <p:nvSpPr>
          <p:cNvPr id="37935" name="Text Box 68">
            <a:extLst>
              <a:ext uri="{FF2B5EF4-FFF2-40B4-BE49-F238E27FC236}">
                <a16:creationId xmlns:a16="http://schemas.microsoft.com/office/drawing/2014/main" xmlns="" id="{84743F9F-603A-4CDD-AD26-6F59495E4CE6}"/>
              </a:ext>
            </a:extLst>
          </p:cNvPr>
          <p:cNvSpPr txBox="1">
            <a:spLocks noChangeArrowheads="1"/>
          </p:cNvSpPr>
          <p:nvPr/>
        </p:nvSpPr>
        <p:spPr bwMode="auto">
          <a:xfrm>
            <a:off x="6096000" y="2819400"/>
            <a:ext cx="2160588" cy="70167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Aft>
                <a:spcPts val="700"/>
              </a:spcAft>
              <a:buClr>
                <a:srgbClr val="CC9900"/>
              </a:buClr>
              <a:buSzPct val="64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9pPr>
          </a:lstStyle>
          <a:p>
            <a:pPr eaLnBrk="1" hangingPunct="1">
              <a:lnSpc>
                <a:spcPct val="100000"/>
              </a:lnSpc>
              <a:spcAft>
                <a:spcPct val="0"/>
              </a:spcAft>
              <a:buClrTx/>
              <a:buSzTx/>
              <a:buFontTx/>
              <a:buNone/>
            </a:pPr>
            <a:r>
              <a:rPr lang="en-US" altLang="en-US" sz="2000" b="0">
                <a:solidFill>
                  <a:srgbClr val="000000"/>
                </a:solidFill>
              </a:rPr>
              <a:t>partial solution</a:t>
            </a:r>
          </a:p>
          <a:p>
            <a:pPr eaLnBrk="1" hangingPunct="1">
              <a:lnSpc>
                <a:spcPct val="100000"/>
              </a:lnSpc>
              <a:spcAft>
                <a:spcPct val="0"/>
              </a:spcAft>
              <a:buClrTx/>
              <a:buSzTx/>
              <a:buFontTx/>
              <a:buNone/>
            </a:pPr>
            <a:r>
              <a:rPr lang="en-US" altLang="en-US" sz="2000" b="0">
                <a:solidFill>
                  <a:srgbClr val="000000"/>
                </a:solidFill>
              </a:rPr>
              <a:t>complete solution</a:t>
            </a:r>
          </a:p>
        </p:txBody>
      </p:sp>
      <p:sp>
        <p:nvSpPr>
          <p:cNvPr id="37936" name="Text Box 69">
            <a:extLst>
              <a:ext uri="{FF2B5EF4-FFF2-40B4-BE49-F238E27FC236}">
                <a16:creationId xmlns:a16="http://schemas.microsoft.com/office/drawing/2014/main" xmlns="" id="{3C7A0095-1162-4691-965F-BBEE040AAEE3}"/>
              </a:ext>
            </a:extLst>
          </p:cNvPr>
          <p:cNvSpPr txBox="1">
            <a:spLocks noChangeArrowheads="1"/>
          </p:cNvSpPr>
          <p:nvPr/>
        </p:nvSpPr>
        <p:spPr bwMode="auto">
          <a:xfrm>
            <a:off x="5776913" y="1303338"/>
            <a:ext cx="2528887" cy="830262"/>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Aft>
                <a:spcPts val="700"/>
              </a:spcAft>
              <a:buClr>
                <a:srgbClr val="CC9900"/>
              </a:buClr>
              <a:buSzPct val="64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9pPr>
          </a:lstStyle>
          <a:p>
            <a:pPr algn="ctr" eaLnBrk="1" hangingPunct="1">
              <a:lnSpc>
                <a:spcPct val="100000"/>
              </a:lnSpc>
              <a:spcAft>
                <a:spcPct val="0"/>
              </a:spcAft>
              <a:buClrTx/>
              <a:buSzTx/>
              <a:buFontTx/>
              <a:buNone/>
            </a:pPr>
            <a:r>
              <a:rPr lang="en-US" altLang="en-US" sz="2000">
                <a:solidFill>
                  <a:srgbClr val="000000"/>
                </a:solidFill>
              </a:rPr>
              <a:t> </a:t>
            </a:r>
            <a:r>
              <a:rPr lang="en-US" altLang="en-US" sz="2400">
                <a:solidFill>
                  <a:srgbClr val="000000"/>
                </a:solidFill>
              </a:rPr>
              <a:t>search tree </a:t>
            </a:r>
            <a:r>
              <a:rPr lang="en-US" altLang="en-US" sz="2400" b="0">
                <a:solidFill>
                  <a:srgbClr val="000000"/>
                </a:solidFill>
              </a:rPr>
              <a:t>from bruteforce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923"/>
                                        </p:tgtEl>
                                        <p:attrNameLst>
                                          <p:attrName>style.visibility</p:attrName>
                                        </p:attrNameLst>
                                      </p:cBhvr>
                                      <p:to>
                                        <p:strVal val="visible"/>
                                      </p:to>
                                    </p:set>
                                    <p:animEffect transition="in" filter="diamond(in)">
                                      <p:cBhvr>
                                        <p:cTn id="7" dur="1000"/>
                                        <p:tgtEl>
                                          <p:spTgt spid="36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6924"/>
                                        </p:tgtEl>
                                        <p:attrNameLst>
                                          <p:attrName>style.visibility</p:attrName>
                                        </p:attrNameLst>
                                      </p:cBhvr>
                                      <p:to>
                                        <p:strVal val="visible"/>
                                      </p:to>
                                    </p:set>
                                    <p:animEffect transition="in" filter="diamond(in)">
                                      <p:cBhvr>
                                        <p:cTn id="12" dur="1000"/>
                                        <p:tgtEl>
                                          <p:spTgt spid="369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6927"/>
                                        </p:tgtEl>
                                        <p:attrNameLst>
                                          <p:attrName>style.visibility</p:attrName>
                                        </p:attrNameLst>
                                      </p:cBhvr>
                                      <p:to>
                                        <p:strVal val="visible"/>
                                      </p:to>
                                    </p:set>
                                    <p:animEffect transition="in" filter="diamond(in)">
                                      <p:cBhvr>
                                        <p:cTn id="17" dur="1000"/>
                                        <p:tgtEl>
                                          <p:spTgt spid="36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xmlns="" id="{4FF0FAF1-4828-4832-802C-BC90FEB16482}"/>
              </a:ext>
            </a:extLst>
          </p:cNvPr>
          <p:cNvSpPr>
            <a:spLocks noGrp="1" noChangeArrowheads="1"/>
          </p:cNvSpPr>
          <p:nvPr>
            <p:ph type="title"/>
          </p:nvPr>
        </p:nvSpPr>
        <p:spPr/>
        <p:txBody>
          <a:bodyPr/>
          <a:lstStyle/>
          <a:p>
            <a:pPr eaLnBrk="1" hangingPunct="1">
              <a:spcAft>
                <a:spcPts val="13"/>
              </a:spcAft>
            </a:pPr>
            <a:r>
              <a:rPr lang="en-US" altLang="en-US"/>
              <a:t>PartialDigest Algorithm</a:t>
            </a:r>
          </a:p>
        </p:txBody>
      </p:sp>
      <p:sp>
        <p:nvSpPr>
          <p:cNvPr id="38915" name="Text Box 2">
            <a:extLst>
              <a:ext uri="{FF2B5EF4-FFF2-40B4-BE49-F238E27FC236}">
                <a16:creationId xmlns:a16="http://schemas.microsoft.com/office/drawing/2014/main" xmlns="" id="{7DEF6DAC-5E94-4EDA-885D-660C8A23909B}"/>
              </a:ext>
            </a:extLst>
          </p:cNvPr>
          <p:cNvSpPr txBox="1">
            <a:spLocks noChangeArrowheads="1"/>
          </p:cNvSpPr>
          <p:nvPr/>
        </p:nvSpPr>
        <p:spPr bwMode="auto">
          <a:xfrm>
            <a:off x="1458913" y="1797050"/>
            <a:ext cx="6805612"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lnSpc>
                <a:spcPts val="3400"/>
              </a:lnSpc>
              <a:spcAft>
                <a:spcPts val="1500"/>
              </a:spcAft>
              <a:buClrTx/>
              <a:buSzTx/>
              <a:buFontTx/>
              <a:buNone/>
            </a:pPr>
            <a:r>
              <a:rPr lang="en-US" altLang="en-US" sz="2800" b="0" u="sng">
                <a:latin typeface="Helvetica" panose="020B0604020202020204" pitchFamily="34" charset="0"/>
              </a:rPr>
              <a:t>PartialDigest(</a:t>
            </a:r>
            <a:r>
              <a:rPr lang="en-US" altLang="en-US" sz="2800" b="0" i="1" u="sng">
                <a:latin typeface="Helvetica" panose="020B0604020202020204" pitchFamily="34" charset="0"/>
              </a:rPr>
              <a:t>L</a:t>
            </a:r>
            <a:r>
              <a:rPr lang="en-US" altLang="en-US" sz="2800" b="0" u="sng">
                <a:latin typeface="Helvetica" panose="020B0604020202020204" pitchFamily="34" charset="0"/>
              </a:rPr>
              <a:t>):</a:t>
            </a:r>
          </a:p>
          <a:p>
            <a:pPr eaLnBrk="1" hangingPunct="1">
              <a:lnSpc>
                <a:spcPts val="1300"/>
              </a:lnSpc>
              <a:spcAft>
                <a:spcPts val="1500"/>
              </a:spcAft>
              <a:buClrTx/>
              <a:buSzTx/>
              <a:buFontTx/>
              <a:buNone/>
            </a:pPr>
            <a:r>
              <a:rPr lang="en-US" altLang="en-US" sz="2800" b="0" i="1">
                <a:latin typeface="Helvetica" panose="020B0604020202020204" pitchFamily="34" charset="0"/>
              </a:rPr>
              <a:t>    width</a:t>
            </a:r>
            <a:r>
              <a:rPr lang="en-US" altLang="en-US" sz="2800" b="0">
                <a:latin typeface="Helvetica" panose="020B0604020202020204" pitchFamily="34" charset="0"/>
              </a:rPr>
              <a:t> </a:t>
            </a:r>
            <a:r>
              <a:rPr lang="en-US" altLang="en-US" sz="2800" b="0"/>
              <a:t>&lt;-</a:t>
            </a:r>
            <a:r>
              <a:rPr lang="en-US" altLang="en-US" sz="2800" b="0">
                <a:latin typeface="Helvetica" panose="020B0604020202020204" pitchFamily="34" charset="0"/>
              </a:rPr>
              <a:t> Maximum element in </a:t>
            </a:r>
            <a:r>
              <a:rPr lang="en-US" altLang="en-US" sz="2800" b="0" i="1">
                <a:latin typeface="Helvetica" panose="020B0604020202020204" pitchFamily="34" charset="0"/>
              </a:rPr>
              <a:t>L</a:t>
            </a:r>
          </a:p>
          <a:p>
            <a:pPr eaLnBrk="1" hangingPunct="1">
              <a:lnSpc>
                <a:spcPts val="1300"/>
              </a:lnSpc>
              <a:spcAft>
                <a:spcPts val="1500"/>
              </a:spcAft>
              <a:buClrTx/>
              <a:buSzTx/>
              <a:buFontTx/>
              <a:buNone/>
            </a:pPr>
            <a:r>
              <a:rPr lang="en-US" altLang="en-US" sz="2800" b="0">
                <a:latin typeface="Helvetica" panose="020B0604020202020204" pitchFamily="34" charset="0"/>
              </a:rPr>
              <a:t>    DELETE(</a:t>
            </a:r>
            <a:r>
              <a:rPr lang="en-US" altLang="en-US" sz="2800" b="0" i="1">
                <a:latin typeface="Helvetica" panose="020B0604020202020204" pitchFamily="34" charset="0"/>
              </a:rPr>
              <a:t>width</a:t>
            </a:r>
            <a:r>
              <a:rPr lang="en-US" altLang="en-US" sz="2800" b="0">
                <a:latin typeface="Helvetica" panose="020B0604020202020204" pitchFamily="34" charset="0"/>
              </a:rPr>
              <a:t>, </a:t>
            </a:r>
            <a:r>
              <a:rPr lang="en-US" altLang="en-US" sz="2800" b="0" i="1">
                <a:latin typeface="Helvetica" panose="020B0604020202020204" pitchFamily="34" charset="0"/>
              </a:rPr>
              <a:t>L</a:t>
            </a:r>
            <a:r>
              <a:rPr lang="en-US" altLang="en-US" sz="2800" b="0">
                <a:latin typeface="Helvetica" panose="020B0604020202020204" pitchFamily="34" charset="0"/>
              </a:rPr>
              <a:t>)</a:t>
            </a:r>
          </a:p>
          <a:p>
            <a:pPr eaLnBrk="1" hangingPunct="1">
              <a:lnSpc>
                <a:spcPts val="1300"/>
              </a:lnSpc>
              <a:spcAft>
                <a:spcPts val="1500"/>
              </a:spcAft>
              <a:buClrTx/>
              <a:buSzTx/>
              <a:buFontTx/>
              <a:buNone/>
            </a:pPr>
            <a:r>
              <a:rPr lang="en-US" altLang="en-US" sz="2800" b="0">
                <a:latin typeface="Helvetica" panose="020B0604020202020204" pitchFamily="34" charset="0"/>
              </a:rPr>
              <a:t>   </a:t>
            </a:r>
            <a:r>
              <a:rPr lang="en-US" altLang="en-US" sz="2800" b="0" i="1">
                <a:latin typeface="Helvetica" panose="020B0604020202020204" pitchFamily="34" charset="0"/>
              </a:rPr>
              <a:t> X</a:t>
            </a:r>
            <a:r>
              <a:rPr lang="en-US" altLang="en-US" sz="2800" b="0">
                <a:latin typeface="Helvetica" panose="020B0604020202020204" pitchFamily="34" charset="0"/>
              </a:rPr>
              <a:t> </a:t>
            </a:r>
            <a:r>
              <a:rPr lang="en-US" altLang="en-US" sz="2800" b="0"/>
              <a:t>&lt;-</a:t>
            </a:r>
            <a:r>
              <a:rPr lang="en-US" altLang="en-US" sz="2800" b="0">
                <a:latin typeface="Helvetica" panose="020B0604020202020204" pitchFamily="34" charset="0"/>
              </a:rPr>
              <a:t> {0, </a:t>
            </a:r>
            <a:r>
              <a:rPr lang="en-US" altLang="en-US" sz="2800" b="0" i="1">
                <a:latin typeface="Helvetica" panose="020B0604020202020204" pitchFamily="34" charset="0"/>
              </a:rPr>
              <a:t>width</a:t>
            </a:r>
            <a:r>
              <a:rPr lang="en-US" altLang="en-US" sz="2800" b="0">
                <a:latin typeface="Helvetica" panose="020B0604020202020204" pitchFamily="34" charset="0"/>
              </a:rPr>
              <a:t>}</a:t>
            </a:r>
          </a:p>
          <a:p>
            <a:pPr eaLnBrk="1" hangingPunct="1">
              <a:lnSpc>
                <a:spcPts val="1300"/>
              </a:lnSpc>
              <a:spcAft>
                <a:spcPct val="0"/>
              </a:spcAft>
              <a:buClrTx/>
              <a:buSzTx/>
              <a:buFontTx/>
              <a:buNone/>
            </a:pPr>
            <a:r>
              <a:rPr lang="en-US" altLang="en-US" sz="2800" b="0">
                <a:latin typeface="Helvetica" panose="020B0604020202020204" pitchFamily="34" charset="0"/>
              </a:rPr>
              <a:t>    PLACE(</a:t>
            </a:r>
            <a:r>
              <a:rPr lang="en-US" altLang="en-US" sz="2800" b="0" i="1">
                <a:latin typeface="Helvetica" panose="020B0604020202020204" pitchFamily="34" charset="0"/>
              </a:rPr>
              <a:t>L</a:t>
            </a:r>
            <a:r>
              <a:rPr lang="en-US" altLang="en-US" sz="2800" b="0">
                <a:latin typeface="Helvetica" panose="020B0604020202020204" pitchFamily="34" charset="0"/>
              </a:rPr>
              <a:t>, </a:t>
            </a:r>
            <a:r>
              <a:rPr lang="en-US" altLang="en-US" sz="2800" b="0" i="1">
                <a:latin typeface="Helvetica" panose="020B0604020202020204" pitchFamily="34" charset="0"/>
              </a:rPr>
              <a:t>X</a:t>
            </a:r>
            <a:r>
              <a:rPr lang="en-US" altLang="en-US" sz="2800" b="0">
                <a:latin typeface="Helvetica" panose="020B0604020202020204" pitchFamily="34" charset="0"/>
              </a:rPr>
              <a:t>)</a:t>
            </a: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endParaRPr lang="en-US" altLang="en-US" sz="2800" b="0">
              <a:latin typeface="Helvetica" panose="020B0604020202020204" pitchFamily="34" charset="0"/>
            </a:endParaRPr>
          </a:p>
          <a:p>
            <a:pPr eaLnBrk="1" hangingPunct="1">
              <a:lnSpc>
                <a:spcPts val="1300"/>
              </a:lnSpc>
              <a:spcAft>
                <a:spcPct val="0"/>
              </a:spcAft>
              <a:buClrTx/>
              <a:buSzTx/>
              <a:buFontTx/>
              <a:buNone/>
            </a:pPr>
            <a:r>
              <a:rPr lang="en-US" altLang="en-US" sz="2800" b="0" i="1">
                <a:latin typeface="Helvetica" panose="020B0604020202020204" pitchFamily="34" charset="0"/>
              </a:rPr>
              <a:t>X:</a:t>
            </a:r>
            <a:r>
              <a:rPr lang="en-US" altLang="en-US" sz="2800" b="0">
                <a:latin typeface="Helvetica" panose="020B0604020202020204" pitchFamily="34" charset="0"/>
              </a:rPr>
              <a:t> a partial solution.</a:t>
            </a:r>
          </a:p>
          <a:p>
            <a:pPr eaLnBrk="1" hangingPunct="1">
              <a:lnSpc>
                <a:spcPts val="1300"/>
              </a:lnSpc>
              <a:spcAft>
                <a:spcPct val="0"/>
              </a:spcAft>
              <a:buClrTx/>
              <a:buSzTx/>
              <a:buFontTx/>
              <a:buNone/>
            </a:pPr>
            <a:endParaRPr lang="en-US" altLang="en-US" sz="2800" b="0">
              <a:latin typeface="Helvetica"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xmlns="" id="{66EED42D-C628-457C-B722-3A0745C9AE0E}"/>
              </a:ext>
            </a:extLst>
          </p:cNvPr>
          <p:cNvSpPr>
            <a:spLocks noGrp="1" noChangeArrowheads="1"/>
          </p:cNvSpPr>
          <p:nvPr>
            <p:ph type="title"/>
          </p:nvPr>
        </p:nvSpPr>
        <p:spPr/>
        <p:txBody>
          <a:bodyPr/>
          <a:lstStyle/>
          <a:p>
            <a:pPr eaLnBrk="1" hangingPunct="1">
              <a:spcAft>
                <a:spcPts val="13"/>
              </a:spcAft>
            </a:pPr>
            <a:r>
              <a:rPr lang="en-US" altLang="en-US"/>
              <a:t>PartialDigest Algorithm</a:t>
            </a:r>
            <a:r>
              <a:rPr lang="en-US" altLang="en-US" sz="2600"/>
              <a:t> (cont’d)</a:t>
            </a:r>
          </a:p>
        </p:txBody>
      </p:sp>
      <p:sp>
        <p:nvSpPr>
          <p:cNvPr id="39939" name="Rectangle 2">
            <a:extLst>
              <a:ext uri="{FF2B5EF4-FFF2-40B4-BE49-F238E27FC236}">
                <a16:creationId xmlns:a16="http://schemas.microsoft.com/office/drawing/2014/main" xmlns="" id="{6A403723-55F1-4BB9-AF97-EDBBCCB8C017}"/>
              </a:ext>
            </a:extLst>
          </p:cNvPr>
          <p:cNvSpPr>
            <a:spLocks noGrp="1" noChangeArrowheads="1"/>
          </p:cNvSpPr>
          <p:nvPr>
            <p:ph type="body" idx="1"/>
          </p:nvPr>
        </p:nvSpPr>
        <p:spPr>
          <a:xfrm>
            <a:off x="484188" y="1631950"/>
            <a:ext cx="8618537" cy="5226050"/>
          </a:xfrm>
        </p:spPr>
        <p:txBody>
          <a:bodyPr/>
          <a:lstStyle/>
          <a:p>
            <a:pPr marL="438150" indent="-438150" eaLnBrk="1" hangingPunct="1">
              <a:lnSpc>
                <a:spcPts val="1000"/>
              </a:lnSpc>
              <a:spcAft>
                <a:spcPts val="1200"/>
              </a:spcAft>
              <a:buSzPct val="99000"/>
              <a:buFont typeface="Arial" panose="020B0604020202020204" pitchFamily="34" charset="0"/>
              <a:buAutoNum type="arabicPeriod"/>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P</a:t>
            </a:r>
            <a:r>
              <a:rPr lang="en-US" altLang="en-US" sz="1600">
                <a:latin typeface="Helvetica" panose="020B0604020202020204" pitchFamily="34" charset="0"/>
              </a:rPr>
              <a:t>LACE</a:t>
            </a:r>
            <a:r>
              <a:rPr lang="en-US" altLang="en-US" sz="2000">
                <a:latin typeface="Helvetica" panose="020B0604020202020204" pitchFamily="34" charset="0"/>
              </a:rPr>
              <a:t>(</a:t>
            </a:r>
            <a:r>
              <a:rPr lang="en-US" altLang="en-US" sz="2000" i="1">
                <a:latin typeface="Helvetica" panose="020B0604020202020204" pitchFamily="34" charset="0"/>
              </a:rPr>
              <a:t>L</a:t>
            </a:r>
            <a:r>
              <a:rPr lang="en-US" altLang="en-US" sz="2000">
                <a:latin typeface="Helvetica" panose="020B0604020202020204" pitchFamily="34" charset="0"/>
              </a:rPr>
              <a:t>, </a:t>
            </a:r>
            <a:r>
              <a:rPr lang="en-US" altLang="en-US" sz="2000" i="1">
                <a:latin typeface="Helvetica" panose="020B0604020202020204" pitchFamily="34" charset="0"/>
              </a:rPr>
              <a:t>X</a:t>
            </a:r>
            <a:r>
              <a:rPr lang="en-US" altLang="en-US" sz="2000">
                <a:latin typeface="Helvetica" panose="020B0604020202020204" pitchFamily="34" charset="0"/>
              </a:rPr>
              <a:t>)     </a:t>
            </a:r>
            <a:r>
              <a:rPr lang="en-US" altLang="en-US" sz="2000">
                <a:solidFill>
                  <a:schemeClr val="accent2"/>
                </a:solidFill>
                <a:latin typeface="Helvetica" panose="020B0604020202020204" pitchFamily="34" charset="0"/>
              </a:rPr>
              <a:t>// Resolve </a:t>
            </a:r>
            <a:r>
              <a:rPr lang="en-US" altLang="en-US" sz="2000" i="1">
                <a:solidFill>
                  <a:schemeClr val="accent2"/>
                </a:solidFill>
                <a:latin typeface="Helvetica" panose="020B0604020202020204" pitchFamily="34" charset="0"/>
              </a:rPr>
              <a:t>L</a:t>
            </a:r>
            <a:r>
              <a:rPr lang="en-US" altLang="en-US" sz="2000">
                <a:solidFill>
                  <a:schemeClr val="accent2"/>
                </a:solidFill>
                <a:latin typeface="Helvetica" panose="020B0604020202020204" pitchFamily="34" charset="0"/>
              </a:rPr>
              <a:t> with respect to </a:t>
            </a:r>
            <a:r>
              <a:rPr lang="en-US" altLang="en-US" sz="2000" i="1">
                <a:solidFill>
                  <a:schemeClr val="accent2"/>
                </a:solidFill>
                <a:latin typeface="Helvetica" panose="020B0604020202020204" pitchFamily="34" charset="0"/>
              </a:rPr>
              <a:t>X</a:t>
            </a:r>
          </a:p>
          <a:p>
            <a:pPr marL="438150" indent="-438150" eaLnBrk="1" hangingPunct="1">
              <a:lnSpc>
                <a:spcPts val="1000"/>
              </a:lnSpc>
              <a:spcAft>
                <a:spcPts val="1200"/>
              </a:spcAft>
              <a:buSzPct val="99000"/>
              <a:buFont typeface="Arial" panose="020B0604020202020204" pitchFamily="34" charset="0"/>
              <a:buAutoNum type="arabicPeriod" startAt="2"/>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if </a:t>
            </a:r>
            <a:r>
              <a:rPr lang="en-US" altLang="en-US" sz="2000" i="1">
                <a:latin typeface="Helvetica" panose="020B0604020202020204" pitchFamily="34" charset="0"/>
              </a:rPr>
              <a:t>L</a:t>
            </a:r>
            <a:r>
              <a:rPr lang="en-US" altLang="en-US" sz="2000">
                <a:latin typeface="Helvetica" panose="020B0604020202020204" pitchFamily="34" charset="0"/>
              </a:rPr>
              <a:t> is empty</a:t>
            </a:r>
          </a:p>
          <a:p>
            <a:pPr marL="438150" indent="-438150" eaLnBrk="1" hangingPunct="1">
              <a:lnSpc>
                <a:spcPts val="1000"/>
              </a:lnSpc>
              <a:spcAft>
                <a:spcPts val="1200"/>
              </a:spcAft>
              <a:buSzPct val="99000"/>
              <a:buFont typeface="Arial" panose="020B0604020202020204" pitchFamily="34" charset="0"/>
              <a:buAutoNum type="arabicPeriod" startAt="3"/>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output </a:t>
            </a:r>
            <a:r>
              <a:rPr lang="en-US" altLang="en-US" sz="2000" i="1">
                <a:latin typeface="Helvetica" panose="020B0604020202020204" pitchFamily="34" charset="0"/>
              </a:rPr>
              <a:t>X</a:t>
            </a:r>
          </a:p>
          <a:p>
            <a:pPr marL="438150" indent="-438150" eaLnBrk="1" hangingPunct="1">
              <a:lnSpc>
                <a:spcPts val="1000"/>
              </a:lnSpc>
              <a:spcAft>
                <a:spcPts val="1200"/>
              </a:spcAft>
              <a:buSzPct val="99000"/>
              <a:buFont typeface="Arial" panose="020B0604020202020204" pitchFamily="34" charset="0"/>
              <a:buAutoNum type="arabicPeriod" startAt="4"/>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return</a:t>
            </a:r>
          </a:p>
          <a:p>
            <a:pPr marL="438150" indent="-438150" eaLnBrk="1" hangingPunct="1">
              <a:lnSpc>
                <a:spcPts val="1000"/>
              </a:lnSpc>
              <a:spcAft>
                <a:spcPts val="1200"/>
              </a:spcAft>
              <a:buSzPct val="99000"/>
              <a:buFont typeface="Arial" panose="020B0604020202020204" pitchFamily="34" charset="0"/>
              <a:buAutoNum type="arabicPeriod" startAt="5"/>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i="1">
                <a:latin typeface="Helvetica" panose="020B0604020202020204" pitchFamily="34" charset="0"/>
              </a:rPr>
              <a:t>   y</a:t>
            </a:r>
            <a:r>
              <a:rPr lang="en-US" altLang="en-US" sz="2000">
                <a:latin typeface="Helvetica" panose="020B0604020202020204" pitchFamily="34" charset="0"/>
              </a:rPr>
              <a:t> </a:t>
            </a:r>
            <a:r>
              <a:rPr lang="en-US" altLang="en-US" sz="2000"/>
              <a:t>&lt;-</a:t>
            </a:r>
            <a:r>
              <a:rPr lang="en-US" altLang="en-US" sz="2000">
                <a:latin typeface="Helvetica" panose="020B0604020202020204" pitchFamily="34" charset="0"/>
              </a:rPr>
              <a:t> maximum element in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6"/>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a:t>
            </a:r>
            <a:r>
              <a:rPr lang="en-US" altLang="en-US" sz="2000">
                <a:solidFill>
                  <a:schemeClr val="accent2"/>
                </a:solidFill>
                <a:latin typeface="Helvetica" panose="020B0604020202020204" pitchFamily="34" charset="0"/>
              </a:rPr>
              <a:t>// Decide if the fragment involves the left or right end</a:t>
            </a:r>
            <a:r>
              <a:rPr lang="en-US" altLang="en-US" sz="2000">
                <a:solidFill>
                  <a:schemeClr val="hlink"/>
                </a:solidFill>
                <a:latin typeface="Helvetica" panose="020B0604020202020204" pitchFamily="34" charset="0"/>
              </a:rPr>
              <a:t> </a:t>
            </a:r>
            <a:endParaRPr lang="en-US" altLang="en-US" sz="2000" i="1">
              <a:solidFill>
                <a:schemeClr val="hlink"/>
              </a:solidFill>
              <a:latin typeface="Helvetica" panose="020B0604020202020204" pitchFamily="34" charset="0"/>
            </a:endParaRPr>
          </a:p>
          <a:p>
            <a:pPr marL="438150" indent="-438150" eaLnBrk="1" hangingPunct="1">
              <a:lnSpc>
                <a:spcPts val="1000"/>
              </a:lnSpc>
              <a:spcAft>
                <a:spcPts val="1200"/>
              </a:spcAft>
              <a:buSzPct val="99000"/>
              <a:buFont typeface="Arial" panose="020B0604020202020204" pitchFamily="34" charset="0"/>
              <a:buAutoNum type="arabicPeriod" startAt="7"/>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if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 </a:t>
            </a:r>
            <a:r>
              <a:rPr lang="en-US" altLang="en-US" sz="2000">
                <a:latin typeface="Helvetica" panose="020B0604020202020204" pitchFamily="34" charset="0"/>
              </a:rPr>
              <a:t>) </a:t>
            </a:r>
            <a:r>
              <a:rPr lang="en-US" altLang="en-US" sz="2000"/>
              <a:t>is contained in</a:t>
            </a:r>
            <a:r>
              <a:rPr lang="en-US" altLang="en-US" sz="2000">
                <a:latin typeface="Helvetica" panose="020B0604020202020204" pitchFamily="34" charset="0"/>
              </a:rPr>
              <a:t>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8"/>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Add </a:t>
            </a:r>
            <a:r>
              <a:rPr lang="en-US" altLang="en-US" sz="2000" i="1">
                <a:latin typeface="Helvetica" panose="020B0604020202020204" pitchFamily="34" charset="0"/>
              </a:rPr>
              <a:t>y</a:t>
            </a:r>
            <a:r>
              <a:rPr lang="en-US" altLang="en-US" sz="2000">
                <a:latin typeface="Helvetica" panose="020B0604020202020204" pitchFamily="34" charset="0"/>
              </a:rPr>
              <a:t> to </a:t>
            </a:r>
            <a:r>
              <a:rPr lang="en-US" altLang="en-US" sz="2000" i="1">
                <a:latin typeface="Helvetica" panose="020B0604020202020204" pitchFamily="34" charset="0"/>
              </a:rPr>
              <a:t>X</a:t>
            </a:r>
            <a:r>
              <a:rPr lang="en-US" altLang="en-US" sz="2000">
                <a:latin typeface="Helvetica" panose="020B0604020202020204" pitchFamily="34" charset="0"/>
              </a:rPr>
              <a:t> and remove lengths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a:t>
            </a:r>
            <a:r>
              <a:rPr lang="en-US" altLang="en-US" sz="2000">
                <a:latin typeface="Helvetica" panose="020B0604020202020204" pitchFamily="34" charset="0"/>
              </a:rPr>
              <a:t>) from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9"/>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P</a:t>
            </a:r>
            <a:r>
              <a:rPr lang="en-US" altLang="en-US" sz="1600">
                <a:latin typeface="Helvetica" panose="020B0604020202020204" pitchFamily="34" charset="0"/>
              </a:rPr>
              <a:t>LACE</a:t>
            </a:r>
            <a:r>
              <a:rPr lang="en-US" altLang="en-US" sz="2000">
                <a:latin typeface="Helvetica" panose="020B0604020202020204" pitchFamily="34" charset="0"/>
              </a:rPr>
              <a:t>(</a:t>
            </a:r>
            <a:r>
              <a:rPr lang="en-US" altLang="en-US" sz="2000" i="1">
                <a:latin typeface="Helvetica" panose="020B0604020202020204" pitchFamily="34" charset="0"/>
              </a:rPr>
              <a:t>L</a:t>
            </a:r>
            <a:r>
              <a:rPr lang="en-US" altLang="en-US" sz="2000">
                <a:latin typeface="Helvetica" panose="020B0604020202020204" pitchFamily="34" charset="0"/>
              </a:rPr>
              <a:t>,</a:t>
            </a:r>
            <a:r>
              <a:rPr lang="en-US" altLang="en-US" sz="2000" i="1">
                <a:latin typeface="Helvetica" panose="020B0604020202020204" pitchFamily="34" charset="0"/>
              </a:rPr>
              <a:t>X </a:t>
            </a:r>
            <a:r>
              <a:rPr lang="en-US" altLang="en-US" sz="2000">
                <a:latin typeface="Helvetica" panose="020B0604020202020204" pitchFamily="34" charset="0"/>
              </a:rPr>
              <a:t>)</a:t>
            </a:r>
          </a:p>
          <a:p>
            <a:pPr marL="438150" indent="-438150" eaLnBrk="1" hangingPunct="1">
              <a:lnSpc>
                <a:spcPts val="1000"/>
              </a:lnSpc>
              <a:spcAft>
                <a:spcPts val="1200"/>
              </a:spcAft>
              <a:buSzPct val="99000"/>
              <a:buFont typeface="Arial" panose="020B0604020202020204" pitchFamily="34" charset="0"/>
              <a:buAutoNum type="arabicPeriod" startAt="10"/>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Remove </a:t>
            </a:r>
            <a:r>
              <a:rPr lang="en-US" altLang="en-US" sz="2000" i="1">
                <a:latin typeface="Helvetica" panose="020B0604020202020204" pitchFamily="34" charset="0"/>
              </a:rPr>
              <a:t>y</a:t>
            </a:r>
            <a:r>
              <a:rPr lang="en-US" altLang="en-US" sz="2000">
                <a:latin typeface="Helvetica" panose="020B0604020202020204" pitchFamily="34" charset="0"/>
              </a:rPr>
              <a:t> from </a:t>
            </a:r>
            <a:r>
              <a:rPr lang="en-US" altLang="en-US" sz="2000" i="1">
                <a:latin typeface="Helvetica" panose="020B0604020202020204" pitchFamily="34" charset="0"/>
              </a:rPr>
              <a:t>X</a:t>
            </a:r>
            <a:r>
              <a:rPr lang="en-US" altLang="en-US" sz="2000">
                <a:latin typeface="Helvetica" panose="020B0604020202020204" pitchFamily="34" charset="0"/>
              </a:rPr>
              <a:t> and add lengths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a:t>
            </a:r>
            <a:r>
              <a:rPr lang="en-US" altLang="en-US" sz="2000">
                <a:latin typeface="Helvetica" panose="020B0604020202020204" pitchFamily="34" charset="0"/>
              </a:rPr>
              <a:t>) to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11"/>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if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width</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 </a:t>
            </a:r>
            <a:r>
              <a:rPr lang="en-US" altLang="en-US" sz="2000">
                <a:latin typeface="Helvetica" panose="020B0604020202020204" pitchFamily="34" charset="0"/>
              </a:rPr>
              <a:t>) </a:t>
            </a:r>
            <a:r>
              <a:rPr lang="en-US" altLang="en-US" sz="2000"/>
              <a:t>is contained in</a:t>
            </a:r>
            <a:r>
              <a:rPr lang="en-US" altLang="en-US" sz="2000">
                <a:latin typeface="Helvetica" panose="020B0604020202020204" pitchFamily="34" charset="0"/>
              </a:rPr>
              <a:t>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12"/>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Add </a:t>
            </a:r>
            <a:r>
              <a:rPr lang="en-US" altLang="en-US" sz="2000" i="1">
                <a:latin typeface="Helvetica" panose="020B0604020202020204" pitchFamily="34" charset="0"/>
              </a:rPr>
              <a:t>width</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to </a:t>
            </a:r>
            <a:r>
              <a:rPr lang="en-US" altLang="en-US" sz="2000" i="1">
                <a:latin typeface="Helvetica" panose="020B0604020202020204" pitchFamily="34" charset="0"/>
              </a:rPr>
              <a:t>X</a:t>
            </a:r>
            <a:r>
              <a:rPr lang="en-US" altLang="en-US" sz="2000">
                <a:latin typeface="Helvetica" panose="020B0604020202020204" pitchFamily="34" charset="0"/>
              </a:rPr>
              <a:t> and remove lengths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width</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a:t>
            </a:r>
            <a:r>
              <a:rPr lang="en-US" altLang="en-US" sz="2000">
                <a:latin typeface="Helvetica" panose="020B0604020202020204" pitchFamily="34" charset="0"/>
              </a:rPr>
              <a:t>) from </a:t>
            </a:r>
            <a:r>
              <a:rPr lang="en-US" altLang="en-US" sz="2000" i="1">
                <a:latin typeface="Helvetica" panose="020B0604020202020204" pitchFamily="34" charset="0"/>
              </a:rPr>
              <a:t>L</a:t>
            </a:r>
          </a:p>
          <a:p>
            <a:pPr marL="438150" indent="-438150" eaLnBrk="1" hangingPunct="1">
              <a:lnSpc>
                <a:spcPts val="1000"/>
              </a:lnSpc>
              <a:spcAft>
                <a:spcPts val="1200"/>
              </a:spcAft>
              <a:buSzPct val="99000"/>
              <a:buFont typeface="Arial" panose="020B0604020202020204" pitchFamily="34" charset="0"/>
              <a:buAutoNum type="arabicPeriod" startAt="13"/>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P</a:t>
            </a:r>
            <a:r>
              <a:rPr lang="en-US" altLang="en-US" sz="1600">
                <a:latin typeface="Helvetica" panose="020B0604020202020204" pitchFamily="34" charset="0"/>
              </a:rPr>
              <a:t>LACE</a:t>
            </a:r>
            <a:r>
              <a:rPr lang="en-US" altLang="en-US" sz="2000">
                <a:latin typeface="Helvetica" panose="020B0604020202020204" pitchFamily="34" charset="0"/>
              </a:rPr>
              <a:t>(</a:t>
            </a:r>
            <a:r>
              <a:rPr lang="en-US" altLang="en-US" sz="2000" i="1">
                <a:latin typeface="Helvetica" panose="020B0604020202020204" pitchFamily="34" charset="0"/>
              </a:rPr>
              <a:t>L</a:t>
            </a:r>
            <a:r>
              <a:rPr lang="en-US" altLang="en-US" sz="2000">
                <a:latin typeface="Helvetica" panose="020B0604020202020204" pitchFamily="34" charset="0"/>
              </a:rPr>
              <a:t>,</a:t>
            </a:r>
            <a:r>
              <a:rPr lang="en-US" altLang="en-US" sz="2000" i="1">
                <a:latin typeface="Helvetica" panose="020B0604020202020204" pitchFamily="34" charset="0"/>
              </a:rPr>
              <a:t>X </a:t>
            </a:r>
            <a:r>
              <a:rPr lang="en-US" altLang="en-US" sz="2000">
                <a:latin typeface="Helvetica" panose="020B0604020202020204" pitchFamily="34" charset="0"/>
              </a:rPr>
              <a:t>)</a:t>
            </a:r>
          </a:p>
          <a:p>
            <a:pPr marL="438150" indent="-438150" eaLnBrk="1" hangingPunct="1">
              <a:lnSpc>
                <a:spcPts val="1000"/>
              </a:lnSpc>
              <a:spcAft>
                <a:spcPts val="1200"/>
              </a:spcAft>
              <a:buSzPct val="99000"/>
              <a:buFont typeface="Arial" panose="020B0604020202020204" pitchFamily="34" charset="0"/>
              <a:buAutoNum type="arabicPeriod" startAt="14"/>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       Remove </a:t>
            </a:r>
            <a:r>
              <a:rPr lang="en-US" altLang="en-US" sz="2000" i="1">
                <a:latin typeface="Helvetica" panose="020B0604020202020204" pitchFamily="34" charset="0"/>
              </a:rPr>
              <a:t>width</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from </a:t>
            </a:r>
            <a:r>
              <a:rPr lang="en-US" altLang="en-US" sz="2000" i="1">
                <a:latin typeface="Helvetica" panose="020B0604020202020204" pitchFamily="34" charset="0"/>
              </a:rPr>
              <a:t>X</a:t>
            </a:r>
            <a:r>
              <a:rPr lang="en-US" altLang="en-US" sz="2000">
                <a:latin typeface="Helvetica" panose="020B0604020202020204" pitchFamily="34" charset="0"/>
              </a:rPr>
              <a:t> and add lengths </a:t>
            </a:r>
            <a:r>
              <a:rPr lang="en-US" altLang="en-US" sz="2000"/>
              <a:t>D</a:t>
            </a:r>
            <a:r>
              <a:rPr lang="en-US" altLang="en-US" sz="2000">
                <a:latin typeface="Helvetica" panose="020B0604020202020204" pitchFamily="34" charset="0"/>
              </a:rPr>
              <a:t>(</a:t>
            </a:r>
            <a:r>
              <a:rPr lang="en-US" altLang="en-US" sz="2000" i="1">
                <a:latin typeface="Helvetica" panose="020B0604020202020204" pitchFamily="34" charset="0"/>
              </a:rPr>
              <a:t>width</a:t>
            </a:r>
            <a:r>
              <a:rPr lang="en-US" altLang="en-US" sz="2000">
                <a:latin typeface="Helvetica" panose="020B0604020202020204" pitchFamily="34" charset="0"/>
              </a:rPr>
              <a:t>-</a:t>
            </a:r>
            <a:r>
              <a:rPr lang="en-US" altLang="en-US" sz="2000" i="1">
                <a:latin typeface="Helvetica" panose="020B0604020202020204" pitchFamily="34" charset="0"/>
              </a:rPr>
              <a:t>y</a:t>
            </a:r>
            <a:r>
              <a:rPr lang="en-US" altLang="en-US" sz="2000">
                <a:latin typeface="Helvetica" panose="020B0604020202020204" pitchFamily="34" charset="0"/>
              </a:rPr>
              <a:t>, </a:t>
            </a:r>
            <a:r>
              <a:rPr lang="en-US" altLang="en-US" sz="2000" i="1">
                <a:latin typeface="Helvetica" panose="020B0604020202020204" pitchFamily="34" charset="0"/>
              </a:rPr>
              <a:t>X </a:t>
            </a:r>
            <a:r>
              <a:rPr lang="en-US" altLang="en-US" sz="2000">
                <a:latin typeface="Helvetica" panose="020B0604020202020204" pitchFamily="34" charset="0"/>
              </a:rPr>
              <a:t>) to </a:t>
            </a:r>
            <a:r>
              <a:rPr lang="en-US" altLang="en-US" sz="2000" i="1">
                <a:latin typeface="Helvetica" panose="020B0604020202020204" pitchFamily="34" charset="0"/>
              </a:rPr>
              <a:t>L</a:t>
            </a:r>
          </a:p>
          <a:p>
            <a:pPr marL="438150" indent="-438150" eaLnBrk="1" hangingPunct="1">
              <a:lnSpc>
                <a:spcPts val="1000"/>
              </a:lnSpc>
              <a:spcAft>
                <a:spcPts val="13"/>
              </a:spcAft>
              <a:buSzPct val="99000"/>
              <a:buFont typeface="Arial" panose="020B0604020202020204" pitchFamily="34" charset="0"/>
              <a:buAutoNum type="arabicPeriod" startAt="15"/>
              <a:tabLst>
                <a:tab pos="355600" algn="l"/>
                <a:tab pos="4953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000">
                <a:latin typeface="Helvetica" panose="020B0604020202020204" pitchFamily="34" charset="0"/>
              </a:rPr>
              <a:t>return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xmlns="" id="{08CECBD0-5FE3-49B8-A179-C4CCC3DEAF39}"/>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0963" name="Text Box 2">
            <a:extLst>
              <a:ext uri="{FF2B5EF4-FFF2-40B4-BE49-F238E27FC236}">
                <a16:creationId xmlns:a16="http://schemas.microsoft.com/office/drawing/2014/main" xmlns="" id="{26F257A3-3920-45E6-804B-891D927B0503}"/>
              </a:ext>
            </a:extLst>
          </p:cNvPr>
          <p:cNvSpPr txBox="1">
            <a:spLocks noChangeArrowheads="1"/>
          </p:cNvSpPr>
          <p:nvPr/>
        </p:nvSpPr>
        <p:spPr bwMode="auto">
          <a:xfrm>
            <a:off x="392113" y="1641475"/>
            <a:ext cx="4406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2, 2, 3, 3, 4, 5, 6, 7, 8, 10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xmlns="" id="{1F60530C-AF70-46CB-8E0E-ECEF545B19D3}"/>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1987" name="Text Box 2">
            <a:extLst>
              <a:ext uri="{FF2B5EF4-FFF2-40B4-BE49-F238E27FC236}">
                <a16:creationId xmlns:a16="http://schemas.microsoft.com/office/drawing/2014/main" xmlns="" id="{81E43ACC-F3A2-4B5E-B453-85972575D496}"/>
              </a:ext>
            </a:extLst>
          </p:cNvPr>
          <p:cNvSpPr txBox="1">
            <a:spLocks noChangeArrowheads="1"/>
          </p:cNvSpPr>
          <p:nvPr/>
        </p:nvSpPr>
        <p:spPr bwMode="auto">
          <a:xfrm>
            <a:off x="392113" y="1641475"/>
            <a:ext cx="8407400"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2, 2, 3, 3, 4, 5, 6, 7, 8, </a:t>
            </a:r>
            <a:r>
              <a:rPr lang="en-US" altLang="en-US" sz="2400" b="0">
                <a:solidFill>
                  <a:srgbClr val="3B812F"/>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r>
              <a:rPr lang="en-US" altLang="en-US" sz="2400" b="0"/>
              <a:t>Remove 10 from </a:t>
            </a:r>
            <a:r>
              <a:rPr lang="en-US" altLang="en-US" sz="2400" i="1"/>
              <a:t>L</a:t>
            </a:r>
            <a:r>
              <a:rPr lang="en-US" altLang="en-US" sz="2400" b="0"/>
              <a:t> and insert it into </a:t>
            </a:r>
            <a:r>
              <a:rPr lang="en-US" altLang="en-US" sz="2400" i="1"/>
              <a:t>X</a:t>
            </a:r>
            <a:r>
              <a:rPr lang="en-US" altLang="en-US" sz="2400" b="0"/>
              <a:t>.  We know this must be</a:t>
            </a:r>
          </a:p>
          <a:p>
            <a:pPr eaLnBrk="1" hangingPunct="1">
              <a:lnSpc>
                <a:spcPts val="2900"/>
              </a:lnSpc>
              <a:spcAft>
                <a:spcPct val="0"/>
              </a:spcAft>
              <a:buClrTx/>
              <a:buSzTx/>
              <a:buFontTx/>
              <a:buNone/>
            </a:pPr>
            <a:r>
              <a:rPr lang="en-US" altLang="en-US" sz="2400" b="0"/>
              <a:t>the length of the DNA sequence because it is the largest</a:t>
            </a:r>
          </a:p>
          <a:p>
            <a:pPr eaLnBrk="1" hangingPunct="1">
              <a:lnSpc>
                <a:spcPts val="2900"/>
              </a:lnSpc>
              <a:spcAft>
                <a:spcPct val="0"/>
              </a:spcAft>
              <a:buClrTx/>
              <a:buSzTx/>
              <a:buFontTx/>
              <a:buNone/>
            </a:pPr>
            <a:r>
              <a:rPr lang="en-US" altLang="en-US" sz="2400" b="0"/>
              <a:t>fragment.</a:t>
            </a:r>
          </a:p>
          <a:p>
            <a:pPr eaLnBrk="1" hangingPunct="1">
              <a:lnSpc>
                <a:spcPts val="2900"/>
              </a:lnSpc>
              <a:spcAft>
                <a:spcPct val="0"/>
              </a:spcAft>
              <a:buClrTx/>
              <a:buSzTx/>
              <a:buFontTx/>
              <a:buNone/>
            </a:pPr>
            <a:endParaRPr lang="en-US" altLang="en-US" sz="2400" b="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xmlns="" id="{F4684096-3F8F-44E4-97C5-8FC7ABB1C6B1}"/>
              </a:ext>
            </a:extLst>
          </p:cNvPr>
          <p:cNvSpPr>
            <a:spLocks noGrp="1" noChangeArrowheads="1"/>
          </p:cNvSpPr>
          <p:nvPr>
            <p:ph type="title"/>
          </p:nvPr>
        </p:nvSpPr>
        <p:spPr/>
        <p:txBody>
          <a:bodyPr/>
          <a:lstStyle/>
          <a:p>
            <a:pPr eaLnBrk="1" hangingPunct="1">
              <a:lnSpc>
                <a:spcPct val="100000"/>
              </a:lnSpc>
              <a:spcAft>
                <a:spcPts val="13"/>
              </a:spcAft>
            </a:pPr>
            <a:r>
              <a:rPr lang="en-US" altLang="en-US" sz="4000"/>
              <a:t>Discovering Restriction Enzymes</a:t>
            </a:r>
          </a:p>
        </p:txBody>
      </p:sp>
      <p:sp>
        <p:nvSpPr>
          <p:cNvPr id="6147" name="Rectangle 2">
            <a:extLst>
              <a:ext uri="{FF2B5EF4-FFF2-40B4-BE49-F238E27FC236}">
                <a16:creationId xmlns:a16="http://schemas.microsoft.com/office/drawing/2014/main" xmlns="" id="{1DD33CB8-0BF3-4753-B72E-166CF11A8FBB}"/>
              </a:ext>
            </a:extLst>
          </p:cNvPr>
          <p:cNvSpPr>
            <a:spLocks noGrp="1" noChangeArrowheads="1"/>
          </p:cNvSpPr>
          <p:nvPr>
            <p:ph type="body" idx="1"/>
          </p:nvPr>
        </p:nvSpPr>
        <p:spPr/>
        <p:txBody>
          <a:bodyPr/>
          <a:lstStyle/>
          <a:p>
            <a:pPr marL="465138" indent="-465138" eaLnBrk="1" hangingPunct="1">
              <a:lnSpc>
                <a:spcPts val="3800"/>
              </a:lnSpc>
              <a:spcAft>
                <a:spcPts val="800"/>
              </a:spcAft>
              <a:tabLst>
                <a:tab pos="342900" algn="l"/>
                <a:tab pos="914400" algn="l"/>
                <a:tab pos="1022350" algn="l"/>
                <a:tab pos="1828800" algn="l"/>
                <a:tab pos="2743200" algn="l"/>
                <a:tab pos="3657600" algn="l"/>
                <a:tab pos="4572000" algn="l"/>
                <a:tab pos="5486400" algn="l"/>
                <a:tab pos="6400800" algn="l"/>
                <a:tab pos="7315200" algn="l"/>
              </a:tabLst>
            </a:pPr>
            <a:r>
              <a:rPr lang="en-US" altLang="en-US" sz="3200" i="1"/>
              <a:t>Hin</a:t>
            </a:r>
            <a:r>
              <a:rPr lang="en-US" altLang="en-US" sz="3200"/>
              <a:t>dII - first restriction enzyme – was discovered accidentally in 1970 while studying how the bacterium </a:t>
            </a:r>
            <a:r>
              <a:rPr lang="en-US" altLang="en-US" sz="3200" i="1"/>
              <a:t>Haemophilus influenzae</a:t>
            </a:r>
            <a:r>
              <a:rPr lang="en-US" altLang="en-US" sz="3200"/>
              <a:t> takes up DNA from the virus</a:t>
            </a:r>
          </a:p>
          <a:p>
            <a:pPr marL="465138" indent="-465138" eaLnBrk="1" hangingPunct="1">
              <a:lnSpc>
                <a:spcPts val="3800"/>
              </a:lnSpc>
              <a:spcAft>
                <a:spcPts val="800"/>
              </a:spcAft>
              <a:tabLst>
                <a:tab pos="342900" algn="l"/>
                <a:tab pos="914400" algn="l"/>
                <a:tab pos="1022350" algn="l"/>
                <a:tab pos="1828800" algn="l"/>
                <a:tab pos="2743200" algn="l"/>
                <a:tab pos="3657600" algn="l"/>
                <a:tab pos="4572000" algn="l"/>
                <a:tab pos="5486400" algn="l"/>
                <a:tab pos="6400800" algn="l"/>
                <a:tab pos="7315200" algn="l"/>
              </a:tabLst>
            </a:pPr>
            <a:r>
              <a:rPr lang="en-US" altLang="en-US" sz="3200"/>
              <a:t>Recognizes and cuts DNA at sequences:</a:t>
            </a:r>
          </a:p>
          <a:p>
            <a:pPr marL="830263" lvl="1" indent="-365125" eaLnBrk="1" hangingPunct="1">
              <a:lnSpc>
                <a:spcPts val="3400"/>
              </a:lnSpc>
              <a:buClr>
                <a:srgbClr val="CC9900"/>
              </a:buClr>
              <a:buSzPct val="64000"/>
              <a:tabLst>
                <a:tab pos="342900" algn="l"/>
                <a:tab pos="914400" algn="l"/>
                <a:tab pos="1022350" algn="l"/>
                <a:tab pos="1828800" algn="l"/>
                <a:tab pos="2743200" algn="l"/>
                <a:tab pos="3657600" algn="l"/>
                <a:tab pos="4572000" algn="l"/>
                <a:tab pos="5486400" algn="l"/>
                <a:tab pos="6400800" algn="l"/>
                <a:tab pos="7315200" algn="l"/>
              </a:tabLst>
            </a:pPr>
            <a:r>
              <a:rPr lang="en-US" altLang="en-US" sz="2800"/>
              <a:t>GTGCAC</a:t>
            </a:r>
          </a:p>
          <a:p>
            <a:pPr marL="830263" lvl="1" indent="-365125" eaLnBrk="1" hangingPunct="1">
              <a:lnSpc>
                <a:spcPts val="3400"/>
              </a:lnSpc>
              <a:spcAft>
                <a:spcPts val="13"/>
              </a:spcAft>
              <a:buClr>
                <a:srgbClr val="CC9900"/>
              </a:buClr>
              <a:buSzPct val="64000"/>
              <a:tabLst>
                <a:tab pos="342900" algn="l"/>
                <a:tab pos="914400" algn="l"/>
                <a:tab pos="1022350" algn="l"/>
                <a:tab pos="1828800" algn="l"/>
                <a:tab pos="2743200" algn="l"/>
                <a:tab pos="3657600" algn="l"/>
                <a:tab pos="4572000" algn="l"/>
                <a:tab pos="5486400" algn="l"/>
                <a:tab pos="6400800" algn="l"/>
                <a:tab pos="7315200" algn="l"/>
              </a:tabLst>
            </a:pPr>
            <a:r>
              <a:rPr lang="en-US" altLang="en-US" sz="2800"/>
              <a:t>GTTAAC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xmlns="" id="{F8C32C72-7FE6-4CCA-9FE5-F0E68B9AFD59}"/>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3011" name="Text Box 2">
            <a:extLst>
              <a:ext uri="{FF2B5EF4-FFF2-40B4-BE49-F238E27FC236}">
                <a16:creationId xmlns:a16="http://schemas.microsoft.com/office/drawing/2014/main" xmlns="" id="{93F80F1D-CFEB-4A40-8FD0-FA40D254CC0A}"/>
              </a:ext>
            </a:extLst>
          </p:cNvPr>
          <p:cNvSpPr txBox="1">
            <a:spLocks noChangeArrowheads="1"/>
          </p:cNvSpPr>
          <p:nvPr/>
        </p:nvSpPr>
        <p:spPr bwMode="auto">
          <a:xfrm>
            <a:off x="392113" y="1641475"/>
            <a:ext cx="44069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2, 2, 3, 3, 4, 5, 6, 7, 8,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endParaRPr lang="en-US" altLang="en-US" sz="2400" b="0" i="1">
              <a:latin typeface="Helvetica" panose="020B0604020202020204" pitchFamily="34" charset="0"/>
            </a:endParaRPr>
          </a:p>
        </p:txBody>
      </p:sp>
      <p:pic>
        <p:nvPicPr>
          <p:cNvPr id="43012" name="Picture 3">
            <a:extLst>
              <a:ext uri="{FF2B5EF4-FFF2-40B4-BE49-F238E27FC236}">
                <a16:creationId xmlns:a16="http://schemas.microsoft.com/office/drawing/2014/main" xmlns="" id="{C74B7C43-1035-4CD7-A53B-9D891996D4E7}"/>
              </a:ext>
              <a:ext uri="{C183D7F6-B498-43B3-948B-1728B52AA6E4}">
                <adec:decorative xmlns:adec="http://schemas.microsoft.com/office/drawing/2017/decorative" xmlns=""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xmlns="" id="{90603305-EF9F-4F06-9AD9-178A53C4C37F}"/>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4035" name="Text Box 2">
            <a:extLst>
              <a:ext uri="{FF2B5EF4-FFF2-40B4-BE49-F238E27FC236}">
                <a16:creationId xmlns:a16="http://schemas.microsoft.com/office/drawing/2014/main" xmlns="" id="{DEB72FFE-BC9B-4EA6-AAF0-A754C495EA62}"/>
              </a:ext>
            </a:extLst>
          </p:cNvPr>
          <p:cNvSpPr txBox="1">
            <a:spLocks noChangeArrowheads="1"/>
          </p:cNvSpPr>
          <p:nvPr/>
        </p:nvSpPr>
        <p:spPr bwMode="auto">
          <a:xfrm>
            <a:off x="407988" y="1679575"/>
            <a:ext cx="8389937" cy="1858963"/>
          </a:xfrm>
          <a:prstGeom prst="rect">
            <a:avLst/>
          </a:prstGeom>
          <a:noFill/>
          <a:ln>
            <a:noFill/>
          </a:ln>
          <a:effec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2, 2, 3, 3, 4, 5, 6, 7, </a:t>
            </a:r>
            <a:r>
              <a:rPr lang="en-US" altLang="en-US" sz="2400" b="0" dirty="0">
                <a:solidFill>
                  <a:schemeClr val="tx2">
                    <a:lumMod val="60000"/>
                    <a:lumOff val="40000"/>
                  </a:schemeClr>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Take 8 from </a:t>
            </a:r>
            <a:r>
              <a:rPr lang="en-US" altLang="en-US" sz="2400" i="1" dirty="0"/>
              <a:t>L</a:t>
            </a:r>
            <a:r>
              <a:rPr lang="en-US" altLang="en-US" sz="2400" b="0" dirty="0"/>
              <a:t> and make </a:t>
            </a:r>
            <a:r>
              <a:rPr lang="en-US" altLang="en-US" sz="2400" i="1" dirty="0"/>
              <a:t>y</a:t>
            </a:r>
            <a:r>
              <a:rPr lang="en-US" altLang="en-US" sz="2400" b="0" dirty="0"/>
              <a:t> = 2 or 8.  But since the two cases are symmetric, we can assume </a:t>
            </a:r>
            <a:r>
              <a:rPr lang="en-US" altLang="en-US" sz="2400" i="1" dirty="0"/>
              <a:t>y</a:t>
            </a:r>
            <a:r>
              <a:rPr lang="en-US" altLang="en-US" sz="2400" b="0" dirty="0"/>
              <a:t> = 2.  </a:t>
            </a:r>
          </a:p>
        </p:txBody>
      </p:sp>
      <p:pic>
        <p:nvPicPr>
          <p:cNvPr id="44036" name="Picture 3" descr="A figure of the example is shown ">
            <a:extLst>
              <a:ext uri="{FF2B5EF4-FFF2-40B4-BE49-F238E27FC236}">
                <a16:creationId xmlns:a16="http://schemas.microsoft.com/office/drawing/2014/main" xmlns="" id="{29A86303-2D7F-4D31-83A1-5330C3918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xmlns="" id="{DF72F704-66B4-4B50-8AAA-0B0D077262E3}"/>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5059" name="Text Box 2">
            <a:extLst>
              <a:ext uri="{FF2B5EF4-FFF2-40B4-BE49-F238E27FC236}">
                <a16:creationId xmlns:a16="http://schemas.microsoft.com/office/drawing/2014/main" xmlns="" id="{6A75D5CE-1AC8-4718-B3A2-AB596D8859F6}"/>
              </a:ext>
            </a:extLst>
          </p:cNvPr>
          <p:cNvSpPr txBox="1">
            <a:spLocks noChangeArrowheads="1"/>
          </p:cNvSpPr>
          <p:nvPr/>
        </p:nvSpPr>
        <p:spPr bwMode="auto">
          <a:xfrm>
            <a:off x="407988" y="1679575"/>
            <a:ext cx="8389937"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3B812F"/>
                </a:solidFill>
                <a:latin typeface="Helvetica" panose="020B0604020202020204" pitchFamily="34" charset="0"/>
              </a:rPr>
              <a:t>2</a:t>
            </a:r>
            <a:r>
              <a:rPr lang="en-US" altLang="en-US" sz="2400" b="0">
                <a:latin typeface="Helvetica" panose="020B0604020202020204" pitchFamily="34" charset="0"/>
              </a:rPr>
              <a:t>, 2, 3, 3, 4, 5, 6, 7, </a:t>
            </a:r>
            <a:r>
              <a:rPr lang="en-US" altLang="en-US" sz="2400" b="0">
                <a:solidFill>
                  <a:srgbClr val="3B812F"/>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r>
              <a:rPr lang="en-US" altLang="en-US" sz="2400" b="0"/>
              <a:t>We find that the distances from </a:t>
            </a:r>
            <a:r>
              <a:rPr lang="en-US" altLang="en-US" sz="2400" b="0" i="1"/>
              <a:t>y=2 </a:t>
            </a:r>
            <a:r>
              <a:rPr lang="en-US" altLang="en-US" sz="2400" b="0"/>
              <a:t>to other elements in </a:t>
            </a:r>
            <a:r>
              <a:rPr lang="en-US" altLang="en-US" sz="2400" b="0" i="1"/>
              <a:t>X</a:t>
            </a:r>
            <a:r>
              <a:rPr lang="en-US" altLang="en-US" sz="2400" b="0"/>
              <a:t> are D(</a:t>
            </a:r>
            <a:r>
              <a:rPr lang="en-US" altLang="en-US" sz="2400" i="1"/>
              <a:t>y</a:t>
            </a:r>
            <a:r>
              <a:rPr lang="en-US" altLang="en-US" sz="2400" b="0"/>
              <a:t>, </a:t>
            </a:r>
            <a:r>
              <a:rPr lang="en-US" altLang="en-US" sz="2400" i="1"/>
              <a:t>X</a:t>
            </a:r>
            <a:r>
              <a:rPr lang="en-US" altLang="en-US" sz="2400" b="0"/>
              <a:t>) = {8, 2}, so we remove {8, 2} from </a:t>
            </a:r>
            <a:r>
              <a:rPr lang="en-US" altLang="en-US" sz="2400" i="1"/>
              <a:t>L</a:t>
            </a:r>
            <a:r>
              <a:rPr lang="en-US" altLang="en-US" sz="2400" b="0"/>
              <a:t> and add 2 to </a:t>
            </a:r>
            <a:r>
              <a:rPr lang="en-US" altLang="en-US" sz="2400" i="1"/>
              <a:t>X</a:t>
            </a:r>
            <a:r>
              <a:rPr lang="en-US" altLang="en-US" sz="2400" b="0"/>
              <a:t>.</a:t>
            </a:r>
          </a:p>
          <a:p>
            <a:pPr eaLnBrk="1" hangingPunct="1">
              <a:lnSpc>
                <a:spcPts val="2900"/>
              </a:lnSpc>
              <a:spcAft>
                <a:spcPct val="0"/>
              </a:spcAft>
              <a:buClrTx/>
              <a:buSzTx/>
              <a:buFontTx/>
              <a:buNone/>
            </a:pPr>
            <a:endParaRPr lang="en-US" altLang="en-US" sz="2400" b="0"/>
          </a:p>
        </p:txBody>
      </p:sp>
      <p:pic>
        <p:nvPicPr>
          <p:cNvPr id="45060" name="Picture 3" descr="A figure of the example is shown ">
            <a:extLst>
              <a:ext uri="{FF2B5EF4-FFF2-40B4-BE49-F238E27FC236}">
                <a16:creationId xmlns:a16="http://schemas.microsoft.com/office/drawing/2014/main" xmlns="" id="{A03B9F9D-27F5-4B10-B2A1-318CFE9A5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xmlns="" id="{7498607B-3E92-4F28-BD9B-0D011D304AB3}"/>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6083" name="Text Box 2">
            <a:extLst>
              <a:ext uri="{FF2B5EF4-FFF2-40B4-BE49-F238E27FC236}">
                <a16:creationId xmlns:a16="http://schemas.microsoft.com/office/drawing/2014/main" xmlns="" id="{548B1177-E0B5-4564-AC3B-67AB9EA5A5D9}"/>
              </a:ext>
            </a:extLst>
          </p:cNvPr>
          <p:cNvSpPr txBox="1">
            <a:spLocks noChangeArrowheads="1"/>
          </p:cNvSpPr>
          <p:nvPr/>
        </p:nvSpPr>
        <p:spPr bwMode="auto">
          <a:xfrm>
            <a:off x="392113" y="1641475"/>
            <a:ext cx="44069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2, 3, 3, 4, 5, 6, 7, </a:t>
            </a:r>
            <a:r>
              <a:rPr lang="en-US" altLang="en-US" sz="2400" b="0">
                <a:solidFill>
                  <a:srgbClr val="AFBF39"/>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2,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endParaRPr lang="en-US" altLang="en-US" sz="2400" b="0" i="1">
              <a:latin typeface="Helvetica" panose="020B0604020202020204" pitchFamily="34" charset="0"/>
            </a:endParaRPr>
          </a:p>
        </p:txBody>
      </p:sp>
      <p:pic>
        <p:nvPicPr>
          <p:cNvPr id="46084" name="Picture 3" descr="A figure of the example is shown ">
            <a:extLst>
              <a:ext uri="{FF2B5EF4-FFF2-40B4-BE49-F238E27FC236}">
                <a16:creationId xmlns:a16="http://schemas.microsoft.com/office/drawing/2014/main" xmlns="" id="{B196D861-C35E-4498-80F2-7B6F1A11E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xmlns="" id="{E4D14C7E-106F-40DC-9C1D-733C17EBF1FE}"/>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7107" name="Text Box 2">
            <a:extLst>
              <a:ext uri="{FF2B5EF4-FFF2-40B4-BE49-F238E27FC236}">
                <a16:creationId xmlns:a16="http://schemas.microsoft.com/office/drawing/2014/main" xmlns="" id="{C79A5385-0960-419A-AA6A-D1AFDD365A54}"/>
              </a:ext>
            </a:extLst>
          </p:cNvPr>
          <p:cNvSpPr txBox="1">
            <a:spLocks noChangeArrowheads="1"/>
          </p:cNvSpPr>
          <p:nvPr/>
        </p:nvSpPr>
        <p:spPr bwMode="auto">
          <a:xfrm>
            <a:off x="392113" y="1641475"/>
            <a:ext cx="7593012" cy="1841500"/>
          </a:xfrm>
          <a:prstGeom prst="rect">
            <a:avLst/>
          </a:prstGeom>
          <a:noFill/>
          <a:ln>
            <a:noFill/>
          </a:ln>
          <a:effec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2, 3, 3, 4, 5, 6, </a:t>
            </a:r>
            <a:r>
              <a:rPr lang="en-US" altLang="en-US" sz="2400" b="0" dirty="0">
                <a:solidFill>
                  <a:schemeClr val="tx2">
                    <a:lumMod val="60000"/>
                    <a:lumOff val="40000"/>
                  </a:schemeClr>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Take 7 from </a:t>
            </a:r>
            <a:r>
              <a:rPr lang="en-US" altLang="en-US" sz="2400" i="1" dirty="0"/>
              <a:t>L</a:t>
            </a:r>
            <a:r>
              <a:rPr lang="en-US" altLang="en-US" sz="2400" b="0" dirty="0"/>
              <a:t> and make </a:t>
            </a:r>
            <a:r>
              <a:rPr lang="en-US" altLang="en-US" sz="2400" b="0" i="1" dirty="0">
                <a:latin typeface="Helvetica" panose="020B0604020202020204" pitchFamily="34" charset="0"/>
              </a:rPr>
              <a:t>y</a:t>
            </a:r>
            <a:r>
              <a:rPr lang="en-US" altLang="en-US" sz="2400" b="0" dirty="0">
                <a:latin typeface="Helvetica" panose="020B0604020202020204" pitchFamily="34" charset="0"/>
              </a:rPr>
              <a:t> =</a:t>
            </a:r>
            <a:r>
              <a:rPr lang="en-US" altLang="en-US" sz="2400" b="0" dirty="0"/>
              <a:t> 7 or </a:t>
            </a:r>
            <a:r>
              <a:rPr lang="en-US" altLang="en-US" sz="2400" b="0" i="1" dirty="0">
                <a:latin typeface="Helvetica" panose="020B0604020202020204" pitchFamily="34" charset="0"/>
              </a:rPr>
              <a:t>y</a:t>
            </a:r>
            <a:r>
              <a:rPr lang="en-US" altLang="en-US" sz="2400" b="0" dirty="0">
                <a:latin typeface="Helvetica" panose="020B0604020202020204" pitchFamily="34" charset="0"/>
              </a:rPr>
              <a:t> = 10 – 7 = 3</a:t>
            </a:r>
            <a:r>
              <a:rPr lang="en-US" altLang="en-US" sz="2400" b="0" dirty="0"/>
              <a:t>.  We will</a:t>
            </a:r>
          </a:p>
          <a:p>
            <a:pPr eaLnBrk="1" hangingPunct="1">
              <a:lnSpc>
                <a:spcPts val="2900"/>
              </a:lnSpc>
              <a:spcAft>
                <a:spcPct val="0"/>
              </a:spcAft>
              <a:buClrTx/>
              <a:buSzTx/>
              <a:buFontTx/>
              <a:buNone/>
              <a:defRPr/>
            </a:pPr>
            <a:r>
              <a:rPr lang="en-US" altLang="en-US" sz="2400" b="0" dirty="0"/>
              <a:t>explore </a:t>
            </a:r>
            <a:r>
              <a:rPr lang="en-US" altLang="en-US" sz="2400" i="1" dirty="0"/>
              <a:t>y</a:t>
            </a:r>
            <a:r>
              <a:rPr lang="en-US" altLang="en-US" sz="2400" b="0" dirty="0"/>
              <a:t> = 7 first, so D</a:t>
            </a:r>
            <a:r>
              <a:rPr lang="en-US" altLang="en-US" sz="2400" b="0" dirty="0">
                <a:latin typeface="Helvetica" panose="020B0604020202020204" pitchFamily="34" charset="0"/>
              </a:rPr>
              <a:t>(</a:t>
            </a:r>
            <a:r>
              <a:rPr lang="en-US" altLang="en-US" sz="2400" b="0" i="1" dirty="0">
                <a:latin typeface="Helvetica" panose="020B0604020202020204" pitchFamily="34" charset="0"/>
              </a:rPr>
              <a:t>y</a:t>
            </a:r>
            <a:r>
              <a:rPr lang="en-US" altLang="en-US" sz="2400" b="0" dirty="0">
                <a:latin typeface="Helvetica" panose="020B0604020202020204" pitchFamily="34" charset="0"/>
              </a:rPr>
              <a:t>, </a:t>
            </a:r>
            <a:r>
              <a:rPr lang="en-US" altLang="en-US" sz="2400" b="0" i="1" dirty="0">
                <a:latin typeface="Helvetica" panose="020B0604020202020204" pitchFamily="34" charset="0"/>
              </a:rPr>
              <a:t>X </a:t>
            </a:r>
            <a:r>
              <a:rPr lang="en-US" altLang="en-US" sz="2400" b="0" dirty="0">
                <a:latin typeface="Helvetica" panose="020B0604020202020204" pitchFamily="34" charset="0"/>
              </a:rPr>
              <a:t>) = {7, 5, 3}</a:t>
            </a:r>
            <a:r>
              <a:rPr lang="en-US" altLang="en-US" sz="2400" b="0" dirty="0"/>
              <a:t>.  </a:t>
            </a:r>
          </a:p>
        </p:txBody>
      </p:sp>
      <p:pic>
        <p:nvPicPr>
          <p:cNvPr id="47108" name="Picture 3" descr="A figure of the example is shown ">
            <a:extLst>
              <a:ext uri="{FF2B5EF4-FFF2-40B4-BE49-F238E27FC236}">
                <a16:creationId xmlns:a16="http://schemas.microsoft.com/office/drawing/2014/main" xmlns="" id="{2000BB3C-F882-4CD7-89E2-7BF9BE1C0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9" name="Picture 4" descr="A figure of the example is shown ">
            <a:extLst>
              <a:ext uri="{FF2B5EF4-FFF2-40B4-BE49-F238E27FC236}">
                <a16:creationId xmlns:a16="http://schemas.microsoft.com/office/drawing/2014/main" xmlns="" id="{0F83FFC1-E009-4B35-9A0D-22259DFE5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0" name="Text Box 5">
            <a:extLst>
              <a:ext uri="{FF2B5EF4-FFF2-40B4-BE49-F238E27FC236}">
                <a16:creationId xmlns:a16="http://schemas.microsoft.com/office/drawing/2014/main" xmlns="" id="{90BA7EC9-D545-46F8-8B72-C292440464E2}"/>
              </a:ext>
              <a:ext uri="{C183D7F6-B498-43B3-948B-1728B52AA6E4}">
                <adec:decorative xmlns:adec="http://schemas.microsoft.com/office/drawing/2017/decorative" xmlns="" val="1"/>
              </a:ext>
            </a:extLst>
          </p:cNvPr>
          <p:cNvSpPr txBox="1">
            <a:spLocks noChangeArrowheads="1"/>
          </p:cNvSpPr>
          <p:nvPr/>
        </p:nvSpPr>
        <p:spPr bwMode="auto">
          <a:xfrm>
            <a:off x="484188" y="5302250"/>
            <a:ext cx="79327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eaLnBrk="1" hangingPunct="1"/>
            <a:endParaRPr lang="en-US" altLang="en-US" sz="1200" b="0">
              <a:solidFill>
                <a:schemeClr val="tx1"/>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xmlns="" id="{6EA942CA-577F-44AE-9250-FE5F0E667727}"/>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8131" name="Text Box 2">
            <a:extLst>
              <a:ext uri="{FF2B5EF4-FFF2-40B4-BE49-F238E27FC236}">
                <a16:creationId xmlns:a16="http://schemas.microsoft.com/office/drawing/2014/main" xmlns="" id="{C3282139-62CC-49FE-A182-7D080E22D704}"/>
              </a:ext>
            </a:extLst>
          </p:cNvPr>
          <p:cNvSpPr txBox="1">
            <a:spLocks noChangeArrowheads="1"/>
          </p:cNvSpPr>
          <p:nvPr/>
        </p:nvSpPr>
        <p:spPr bwMode="auto">
          <a:xfrm>
            <a:off x="392113" y="1641475"/>
            <a:ext cx="59563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2, </a:t>
            </a:r>
            <a:r>
              <a:rPr lang="en-US" altLang="en-US" sz="2400" b="0">
                <a:solidFill>
                  <a:srgbClr val="3B812F"/>
                </a:solidFill>
                <a:latin typeface="Helvetica" panose="020B0604020202020204" pitchFamily="34" charset="0"/>
              </a:rPr>
              <a:t>3</a:t>
            </a:r>
            <a:r>
              <a:rPr lang="en-US" altLang="en-US" sz="2400" b="0">
                <a:latin typeface="Helvetica" panose="020B0604020202020204" pitchFamily="34" charset="0"/>
              </a:rPr>
              <a:t>, 3, 4, </a:t>
            </a:r>
            <a:r>
              <a:rPr lang="en-US" altLang="en-US" sz="2400" b="0">
                <a:solidFill>
                  <a:srgbClr val="3B812F"/>
                </a:solidFill>
                <a:latin typeface="Helvetica" panose="020B0604020202020204" pitchFamily="34" charset="0"/>
              </a:rPr>
              <a:t>5</a:t>
            </a:r>
            <a:r>
              <a:rPr lang="en-US" altLang="en-US" sz="2400" b="0">
                <a:latin typeface="Helvetica" panose="020B0604020202020204" pitchFamily="34" charset="0"/>
              </a:rPr>
              <a:t>, 6, </a:t>
            </a:r>
            <a:r>
              <a:rPr lang="en-US" altLang="en-US" sz="2400" b="0">
                <a:solidFill>
                  <a:srgbClr val="3B812F"/>
                </a:solidFill>
                <a:latin typeface="Helvetica" panose="020B0604020202020204" pitchFamily="34" charset="0"/>
              </a:rPr>
              <a:t>7</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2,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endParaRPr lang="en-US" altLang="en-US" sz="2400" b="0"/>
          </a:p>
          <a:p>
            <a:pPr eaLnBrk="1" hangingPunct="1">
              <a:lnSpc>
                <a:spcPts val="2900"/>
              </a:lnSpc>
              <a:spcAft>
                <a:spcPct val="0"/>
              </a:spcAft>
              <a:buClrTx/>
              <a:buSzTx/>
              <a:buFontTx/>
              <a:buNone/>
            </a:pPr>
            <a:r>
              <a:rPr lang="en-US" altLang="en-US" sz="2400" b="0"/>
              <a:t>For </a:t>
            </a:r>
            <a:r>
              <a:rPr lang="en-US" altLang="en-US" sz="2400" i="1"/>
              <a:t>y</a:t>
            </a:r>
            <a:r>
              <a:rPr lang="en-US" altLang="en-US" sz="2400" b="0"/>
              <a:t> = 7, D</a:t>
            </a:r>
            <a:r>
              <a:rPr lang="en-US" altLang="en-US" sz="2400" b="0">
                <a:latin typeface="Helvetica" panose="020B0604020202020204" pitchFamily="34" charset="0"/>
              </a:rPr>
              <a:t>(</a:t>
            </a:r>
            <a:r>
              <a:rPr lang="en-US" altLang="en-US" sz="2400" b="0" i="1">
                <a:latin typeface="Helvetica" panose="020B0604020202020204" pitchFamily="34" charset="0"/>
              </a:rPr>
              <a:t>y</a:t>
            </a:r>
            <a:r>
              <a:rPr lang="en-US" altLang="en-US" sz="2400" b="0">
                <a:latin typeface="Helvetica" panose="020B0604020202020204" pitchFamily="34" charset="0"/>
              </a:rPr>
              <a:t>, </a:t>
            </a:r>
            <a:r>
              <a:rPr lang="en-US" altLang="en-US" sz="2400" b="0" i="1">
                <a:latin typeface="Helvetica" panose="020B0604020202020204" pitchFamily="34" charset="0"/>
              </a:rPr>
              <a:t>X </a:t>
            </a:r>
            <a:r>
              <a:rPr lang="en-US" altLang="en-US" sz="2400" b="0">
                <a:latin typeface="Helvetica" panose="020B0604020202020204" pitchFamily="34" charset="0"/>
              </a:rPr>
              <a:t>) = {7, 5, 3}</a:t>
            </a:r>
            <a:r>
              <a:rPr lang="en-US" altLang="en-US" sz="2400" b="0"/>
              <a:t>.  Therefore we </a:t>
            </a:r>
          </a:p>
          <a:p>
            <a:pPr eaLnBrk="1" hangingPunct="1">
              <a:lnSpc>
                <a:spcPts val="2900"/>
              </a:lnSpc>
              <a:spcAft>
                <a:spcPct val="0"/>
              </a:spcAft>
              <a:buClrTx/>
              <a:buSzTx/>
              <a:buFontTx/>
              <a:buNone/>
            </a:pPr>
            <a:r>
              <a:rPr lang="en-US" altLang="en-US" sz="2400" b="0"/>
              <a:t>remove {7, 5 ,3} from </a:t>
            </a:r>
            <a:r>
              <a:rPr lang="en-US" altLang="en-US" sz="2400" i="1"/>
              <a:t>L</a:t>
            </a:r>
            <a:r>
              <a:rPr lang="en-US" altLang="en-US" sz="2400" b="0"/>
              <a:t> and add 7 to </a:t>
            </a:r>
            <a:r>
              <a:rPr lang="en-US" altLang="en-US" sz="2400" i="1"/>
              <a:t>X</a:t>
            </a:r>
            <a:r>
              <a:rPr lang="en-US" altLang="en-US" sz="2400" b="0"/>
              <a:t>.</a:t>
            </a:r>
          </a:p>
          <a:p>
            <a:pPr eaLnBrk="1" hangingPunct="1">
              <a:lnSpc>
                <a:spcPts val="2900"/>
              </a:lnSpc>
              <a:spcAft>
                <a:spcPct val="0"/>
              </a:spcAft>
              <a:buClrTx/>
              <a:buSzTx/>
              <a:buFontTx/>
              <a:buNone/>
            </a:pPr>
            <a:endParaRPr lang="en-US" altLang="en-US" sz="2400" b="0"/>
          </a:p>
        </p:txBody>
      </p:sp>
      <p:pic>
        <p:nvPicPr>
          <p:cNvPr id="48132" name="Picture 3" descr="A figure of the example is shown ">
            <a:extLst>
              <a:ext uri="{FF2B5EF4-FFF2-40B4-BE49-F238E27FC236}">
                <a16:creationId xmlns:a16="http://schemas.microsoft.com/office/drawing/2014/main" xmlns="" id="{9D2A4220-8D9C-4E04-8C4B-7470F8EA4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3" name="Picture 4" descr="A figure of the example is shown ">
            <a:extLst>
              <a:ext uri="{FF2B5EF4-FFF2-40B4-BE49-F238E27FC236}">
                <a16:creationId xmlns:a16="http://schemas.microsoft.com/office/drawing/2014/main" xmlns="" id="{BDED10F5-3BBB-4F5E-997B-EC49A2306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4" name="Text Box 5">
            <a:extLst>
              <a:ext uri="{FF2B5EF4-FFF2-40B4-BE49-F238E27FC236}">
                <a16:creationId xmlns:a16="http://schemas.microsoft.com/office/drawing/2014/main" xmlns="" id="{38343EF7-350E-4B56-888C-0C38C8FEC074}"/>
              </a:ext>
            </a:extLst>
          </p:cNvPr>
          <p:cNvSpPr txBox="1">
            <a:spLocks noChangeArrowheads="1"/>
          </p:cNvSpPr>
          <p:nvPr/>
        </p:nvSpPr>
        <p:spPr bwMode="auto">
          <a:xfrm>
            <a:off x="484188" y="5302250"/>
            <a:ext cx="65262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a:t>D</a:t>
            </a:r>
            <a:r>
              <a:rPr lang="en-US" altLang="en-US" sz="2400" b="0">
                <a:latin typeface="Helvetica" panose="020B0604020202020204" pitchFamily="34" charset="0"/>
              </a:rPr>
              <a:t>(</a:t>
            </a:r>
            <a:r>
              <a:rPr lang="en-US" altLang="en-US" sz="2400" b="0" i="1">
                <a:latin typeface="Helvetica" panose="020B0604020202020204" pitchFamily="34" charset="0"/>
              </a:rPr>
              <a:t>y</a:t>
            </a:r>
            <a:r>
              <a:rPr lang="en-US" altLang="en-US" sz="2400" b="0">
                <a:latin typeface="Helvetica" panose="020B0604020202020204" pitchFamily="34" charset="0"/>
              </a:rPr>
              <a:t>, </a:t>
            </a:r>
            <a:r>
              <a:rPr lang="en-US" altLang="en-US" sz="2400" b="0" i="1">
                <a:latin typeface="Helvetica" panose="020B0604020202020204" pitchFamily="34" charset="0"/>
              </a:rPr>
              <a:t>X</a:t>
            </a:r>
            <a:r>
              <a:rPr lang="en-US" altLang="en-US" sz="2400" b="0">
                <a:latin typeface="Helvetica" panose="020B0604020202020204" pitchFamily="34" charset="0"/>
              </a:rPr>
              <a:t>) = {7, 5, 3} = {|7 – 0|, |7 – 2|, |7 – 10</a:t>
            </a:r>
            <a:r>
              <a:rPr lang="en-US" altLang="en-US" sz="2400" b="0"/>
              <a:t>|</a:t>
            </a:r>
            <a:r>
              <a:rPr lang="en-US" altLang="en-US" sz="2400" b="0">
                <a:latin typeface="Helvetica" panose="020B0604020202020204" pitchFamily="34" charset="0"/>
              </a:rPr>
              <a: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xmlns="" id="{11F249DF-2B2F-414C-B107-6B70E0458A3F}"/>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49155" name="Text Box 2">
            <a:extLst>
              <a:ext uri="{FF2B5EF4-FFF2-40B4-BE49-F238E27FC236}">
                <a16:creationId xmlns:a16="http://schemas.microsoft.com/office/drawing/2014/main" xmlns="" id="{22861FE6-4E50-4B70-85B5-0118F6D56FA7}"/>
              </a:ext>
            </a:extLst>
          </p:cNvPr>
          <p:cNvSpPr txBox="1">
            <a:spLocks noChangeArrowheads="1"/>
          </p:cNvSpPr>
          <p:nvPr/>
        </p:nvSpPr>
        <p:spPr bwMode="auto">
          <a:xfrm>
            <a:off x="392113" y="1641475"/>
            <a:ext cx="440690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2, </a:t>
            </a:r>
            <a:r>
              <a:rPr lang="en-US" altLang="en-US" sz="2400" b="0">
                <a:solidFill>
                  <a:srgbClr val="AFBF39"/>
                </a:solidFill>
                <a:latin typeface="Helvetica" panose="020B0604020202020204" pitchFamily="34" charset="0"/>
              </a:rPr>
              <a:t>3</a:t>
            </a:r>
            <a:r>
              <a:rPr lang="en-US" altLang="en-US" sz="2400" b="0">
                <a:latin typeface="Helvetica" panose="020B0604020202020204" pitchFamily="34" charset="0"/>
              </a:rPr>
              <a:t>, 3, 4, </a:t>
            </a:r>
            <a:r>
              <a:rPr lang="en-US" altLang="en-US" sz="2400" b="0">
                <a:solidFill>
                  <a:srgbClr val="AFBF39"/>
                </a:solidFill>
                <a:latin typeface="Helvetica" panose="020B0604020202020204" pitchFamily="34" charset="0"/>
              </a:rPr>
              <a:t>5</a:t>
            </a:r>
            <a:r>
              <a:rPr lang="en-US" altLang="en-US" sz="2400" b="0">
                <a:latin typeface="Helvetica" panose="020B0604020202020204" pitchFamily="34" charset="0"/>
              </a:rPr>
              <a:t>, 6, </a:t>
            </a:r>
            <a:r>
              <a:rPr lang="en-US" altLang="en-US" sz="2400" b="0">
                <a:solidFill>
                  <a:srgbClr val="AFBF39"/>
                </a:solidFill>
                <a:latin typeface="Helvetica" panose="020B0604020202020204" pitchFamily="34" charset="0"/>
              </a:rPr>
              <a:t>7</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2, 7,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endParaRPr lang="en-US" altLang="en-US" sz="2400" b="0">
              <a:latin typeface="Helvetica" panose="020B0604020202020204" pitchFamily="34" charset="0"/>
            </a:endParaRPr>
          </a:p>
          <a:p>
            <a:pPr eaLnBrk="1" hangingPunct="1">
              <a:lnSpc>
                <a:spcPts val="2900"/>
              </a:lnSpc>
              <a:spcAft>
                <a:spcPct val="0"/>
              </a:spcAft>
              <a:buClrTx/>
              <a:buSzTx/>
              <a:buFontTx/>
              <a:buNone/>
            </a:pPr>
            <a:endParaRPr lang="en-US" altLang="en-US" sz="2400" b="0">
              <a:latin typeface="Helvetica" panose="020B0604020202020204" pitchFamily="34" charset="0"/>
            </a:endParaRPr>
          </a:p>
        </p:txBody>
      </p:sp>
      <p:pic>
        <p:nvPicPr>
          <p:cNvPr id="49156" name="Picture 3" descr="A figure of the example is shown ">
            <a:extLst>
              <a:ext uri="{FF2B5EF4-FFF2-40B4-BE49-F238E27FC236}">
                <a16:creationId xmlns:a16="http://schemas.microsoft.com/office/drawing/2014/main" xmlns="" id="{92870034-CA2B-4BDD-B9A0-85D747029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xmlns="" id="{D9CDC4FB-2B8B-4AFE-B23B-250EF6594A9E}"/>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0179" name="Text Box 2">
            <a:extLst>
              <a:ext uri="{FF2B5EF4-FFF2-40B4-BE49-F238E27FC236}">
                <a16:creationId xmlns:a16="http://schemas.microsoft.com/office/drawing/2014/main" xmlns="" id="{8EBFD2D2-6212-4889-B2C4-8D8F283B344F}"/>
              </a:ext>
            </a:extLst>
          </p:cNvPr>
          <p:cNvSpPr txBox="1">
            <a:spLocks noChangeArrowheads="1"/>
          </p:cNvSpPr>
          <p:nvPr/>
        </p:nvSpPr>
        <p:spPr bwMode="auto">
          <a:xfrm>
            <a:off x="392113" y="1641475"/>
            <a:ext cx="8253412" cy="2603500"/>
          </a:xfrm>
          <a:prstGeom prst="rect">
            <a:avLst/>
          </a:prstGeom>
          <a:noFill/>
          <a:ln>
            <a:noFill/>
          </a:ln>
          <a:effec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2, </a:t>
            </a:r>
            <a:r>
              <a:rPr lang="en-US" altLang="en-US" sz="2400" b="0" dirty="0">
                <a:solidFill>
                  <a:srgbClr val="AFBF39"/>
                </a:solidFill>
                <a:latin typeface="Helvetica" panose="020B0604020202020204" pitchFamily="34" charset="0"/>
              </a:rPr>
              <a:t>3</a:t>
            </a:r>
            <a:r>
              <a:rPr lang="en-US" altLang="en-US" sz="2400" b="0" dirty="0">
                <a:latin typeface="Helvetica" panose="020B0604020202020204" pitchFamily="34" charset="0"/>
              </a:rPr>
              <a:t>, 3, 4, </a:t>
            </a:r>
            <a:r>
              <a:rPr lang="en-US" altLang="en-US" sz="2400" b="0" dirty="0">
                <a:solidFill>
                  <a:srgbClr val="AFBF39"/>
                </a:solidFill>
                <a:latin typeface="Helvetica" panose="020B0604020202020204" pitchFamily="34" charset="0"/>
              </a:rPr>
              <a:t>5</a:t>
            </a:r>
            <a:r>
              <a:rPr lang="en-US" altLang="en-US" sz="2400" b="0" dirty="0">
                <a:latin typeface="Helvetica" panose="020B0604020202020204" pitchFamily="34" charset="0"/>
              </a:rPr>
              <a:t>, </a:t>
            </a:r>
            <a:r>
              <a:rPr lang="en-US" altLang="en-US" sz="2400" b="0" dirty="0">
                <a:solidFill>
                  <a:schemeClr val="tx2">
                    <a:lumMod val="60000"/>
                    <a:lumOff val="40000"/>
                  </a:schemeClr>
                </a:solidFill>
                <a:latin typeface="Helvetica" panose="020B0604020202020204" pitchFamily="34" charset="0"/>
              </a:rPr>
              <a:t>6</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7,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Take 6 from </a:t>
            </a:r>
            <a:r>
              <a:rPr lang="en-US" altLang="en-US" sz="2400" i="1" dirty="0"/>
              <a:t>L</a:t>
            </a:r>
            <a:r>
              <a:rPr lang="en-US" altLang="en-US" sz="2400" b="0" dirty="0"/>
              <a:t> and make </a:t>
            </a:r>
            <a:r>
              <a:rPr lang="en-US" altLang="en-US" sz="2400" i="1" dirty="0"/>
              <a:t>y</a:t>
            </a:r>
            <a:r>
              <a:rPr lang="en-US" altLang="en-US" sz="2400" b="0" dirty="0"/>
              <a:t> = 6.  Unfortunately </a:t>
            </a:r>
          </a:p>
          <a:p>
            <a:pPr eaLnBrk="1" hangingPunct="1">
              <a:lnSpc>
                <a:spcPts val="2900"/>
              </a:lnSpc>
              <a:spcAft>
                <a:spcPct val="0"/>
              </a:spcAft>
              <a:buClrTx/>
              <a:buSzTx/>
              <a:buFontTx/>
              <a:buNone/>
              <a:defRPr/>
            </a:pPr>
            <a:r>
              <a:rPr lang="en-US" altLang="en-US" sz="2400" b="0" dirty="0"/>
              <a:t>D</a:t>
            </a:r>
            <a:r>
              <a:rPr lang="en-US" altLang="en-US" sz="2400" b="0" dirty="0">
                <a:latin typeface="Helvetica" panose="020B0604020202020204" pitchFamily="34" charset="0"/>
              </a:rPr>
              <a:t>(</a:t>
            </a:r>
            <a:r>
              <a:rPr lang="en-US" altLang="en-US" sz="2400" b="0" i="1" dirty="0">
                <a:latin typeface="Helvetica" panose="020B0604020202020204" pitchFamily="34" charset="0"/>
              </a:rPr>
              <a:t>y</a:t>
            </a:r>
            <a:r>
              <a:rPr lang="en-US" altLang="en-US" sz="2400" b="0" dirty="0">
                <a:latin typeface="Helvetica" panose="020B0604020202020204" pitchFamily="34" charset="0"/>
              </a:rPr>
              <a:t>, </a:t>
            </a:r>
            <a:r>
              <a:rPr lang="en-US" altLang="en-US" sz="2400" b="0" i="1" dirty="0">
                <a:latin typeface="Helvetica" panose="020B0604020202020204" pitchFamily="34" charset="0"/>
              </a:rPr>
              <a:t>X</a:t>
            </a:r>
            <a:r>
              <a:rPr lang="en-US" altLang="en-US" sz="2400" b="0" dirty="0">
                <a:latin typeface="Helvetica" panose="020B0604020202020204" pitchFamily="34" charset="0"/>
              </a:rPr>
              <a:t>) = {6, 4, 1 ,4}</a:t>
            </a:r>
            <a:r>
              <a:rPr lang="en-US" altLang="en-US" sz="2400" b="0" dirty="0"/>
              <a:t>, which is not a subset of </a:t>
            </a:r>
            <a:r>
              <a:rPr lang="en-US" altLang="en-US" sz="2400" i="1" dirty="0"/>
              <a:t>L</a:t>
            </a:r>
            <a:r>
              <a:rPr lang="en-US" altLang="en-US" sz="2400" b="0" dirty="0"/>
              <a:t>.  Therefore we won’t explore this branch.</a:t>
            </a:r>
          </a:p>
          <a:p>
            <a:pPr eaLnBrk="1" hangingPunct="1">
              <a:lnSpc>
                <a:spcPts val="2900"/>
              </a:lnSpc>
              <a:spcAft>
                <a:spcPct val="0"/>
              </a:spcAft>
              <a:buClrTx/>
              <a:buSzTx/>
              <a:buFontTx/>
              <a:buNone/>
              <a:defRPr/>
            </a:pPr>
            <a:endParaRPr lang="en-US" altLang="en-US" sz="2400" b="0" dirty="0"/>
          </a:p>
        </p:txBody>
      </p:sp>
      <p:pic>
        <p:nvPicPr>
          <p:cNvPr id="50180" name="Picture 3" descr="A figure of the example is shown ">
            <a:extLst>
              <a:ext uri="{FF2B5EF4-FFF2-40B4-BE49-F238E27FC236}">
                <a16:creationId xmlns:a16="http://schemas.microsoft.com/office/drawing/2014/main" xmlns="" id="{951CE474-B2BD-4DA5-9123-5B2ADBF34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0181" name="Group 4" descr="A figure of the example is shown ">
            <a:extLst>
              <a:ext uri="{FF2B5EF4-FFF2-40B4-BE49-F238E27FC236}">
                <a16:creationId xmlns:a16="http://schemas.microsoft.com/office/drawing/2014/main" xmlns="" id="{55C3ABC9-AB0C-4946-AB0D-AC9FE0372577}"/>
              </a:ext>
            </a:extLst>
          </p:cNvPr>
          <p:cNvGrpSpPr>
            <a:grpSpLocks/>
          </p:cNvGrpSpPr>
          <p:nvPr/>
        </p:nvGrpSpPr>
        <p:grpSpPr bwMode="auto">
          <a:xfrm>
            <a:off x="1828800" y="4313238"/>
            <a:ext cx="5413375" cy="1712912"/>
            <a:chOff x="1008" y="2377"/>
            <a:chExt cx="3410" cy="1079"/>
          </a:xfrm>
        </p:grpSpPr>
        <p:pic>
          <p:nvPicPr>
            <p:cNvPr id="50182" name="Picture 5">
              <a:extLst>
                <a:ext uri="{FF2B5EF4-FFF2-40B4-BE49-F238E27FC236}">
                  <a16:creationId xmlns:a16="http://schemas.microsoft.com/office/drawing/2014/main" xmlns="" id="{6BC3588D-8AB4-4C4E-A835-97826C710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2377"/>
              <a:ext cx="3410" cy="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3" name="Line 6">
              <a:extLst>
                <a:ext uri="{FF2B5EF4-FFF2-40B4-BE49-F238E27FC236}">
                  <a16:creationId xmlns:a16="http://schemas.microsoft.com/office/drawing/2014/main" xmlns="" id="{150D892A-D8C7-49D7-AC6C-7A6482051859}"/>
                </a:ext>
              </a:extLst>
            </p:cNvPr>
            <p:cNvSpPr>
              <a:spLocks noChangeShapeType="1"/>
            </p:cNvSpPr>
            <p:nvPr/>
          </p:nvSpPr>
          <p:spPr bwMode="auto">
            <a:xfrm>
              <a:off x="2926" y="2602"/>
              <a:ext cx="8" cy="2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4" name="Line 7">
              <a:extLst>
                <a:ext uri="{FF2B5EF4-FFF2-40B4-BE49-F238E27FC236}">
                  <a16:creationId xmlns:a16="http://schemas.microsoft.com/office/drawing/2014/main" xmlns="" id="{6713EA3F-E4BE-4C9B-A6DD-AC313EB8AE1A}"/>
                </a:ext>
              </a:extLst>
            </p:cNvPr>
            <p:cNvSpPr>
              <a:spLocks noChangeShapeType="1"/>
            </p:cNvSpPr>
            <p:nvPr/>
          </p:nvSpPr>
          <p:spPr bwMode="auto">
            <a:xfrm>
              <a:off x="1250" y="3016"/>
              <a:ext cx="1680" cy="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5" name="Line 8">
              <a:extLst>
                <a:ext uri="{FF2B5EF4-FFF2-40B4-BE49-F238E27FC236}">
                  <a16:creationId xmlns:a16="http://schemas.microsoft.com/office/drawing/2014/main" xmlns="" id="{EA60BDF7-55EB-4C9D-A5F8-9A2EDECF18DE}"/>
                </a:ext>
              </a:extLst>
            </p:cNvPr>
            <p:cNvSpPr>
              <a:spLocks noChangeShapeType="1"/>
            </p:cNvSpPr>
            <p:nvPr/>
          </p:nvSpPr>
          <p:spPr bwMode="auto">
            <a:xfrm>
              <a:off x="1826" y="3160"/>
              <a:ext cx="1104" cy="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6" name="Line 9">
              <a:extLst>
                <a:ext uri="{FF2B5EF4-FFF2-40B4-BE49-F238E27FC236}">
                  <a16:creationId xmlns:a16="http://schemas.microsoft.com/office/drawing/2014/main" xmlns="" id="{C1F05103-0EAC-48AE-A6AE-156D6BC95B5D}"/>
                </a:ext>
              </a:extLst>
            </p:cNvPr>
            <p:cNvSpPr>
              <a:spLocks noChangeShapeType="1"/>
            </p:cNvSpPr>
            <p:nvPr/>
          </p:nvSpPr>
          <p:spPr bwMode="auto">
            <a:xfrm>
              <a:off x="2930" y="3304"/>
              <a:ext cx="336" cy="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7" name="Line 10">
              <a:extLst>
                <a:ext uri="{FF2B5EF4-FFF2-40B4-BE49-F238E27FC236}">
                  <a16:creationId xmlns:a16="http://schemas.microsoft.com/office/drawing/2014/main" xmlns="" id="{4E6DDD76-37DE-4269-BF5C-BE147DC96563}"/>
                </a:ext>
              </a:extLst>
            </p:cNvPr>
            <p:cNvSpPr>
              <a:spLocks noChangeShapeType="1"/>
            </p:cNvSpPr>
            <p:nvPr/>
          </p:nvSpPr>
          <p:spPr bwMode="auto">
            <a:xfrm>
              <a:off x="2930" y="3448"/>
              <a:ext cx="1200" cy="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8" name="Text Box 11">
              <a:extLst>
                <a:ext uri="{FF2B5EF4-FFF2-40B4-BE49-F238E27FC236}">
                  <a16:creationId xmlns:a16="http://schemas.microsoft.com/office/drawing/2014/main" xmlns="" id="{1EEC87F1-4886-4276-8953-8593B351A2C3}"/>
                </a:ext>
              </a:extLst>
            </p:cNvPr>
            <p:cNvSpPr txBox="1">
              <a:spLocks noChangeArrowheads="1"/>
            </p:cNvSpPr>
            <p:nvPr/>
          </p:nvSpPr>
          <p:spPr bwMode="auto">
            <a:xfrm>
              <a:off x="2851" y="2433"/>
              <a:ext cx="197"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Lst>
                <a:defRPr sz="2000">
                  <a:solidFill>
                    <a:schemeClr val="tx1"/>
                  </a:solidFill>
                  <a:latin typeface="Arial" panose="020B0604020202020204" pitchFamily="34" charset="0"/>
                </a:defRPr>
              </a:lvl9pPr>
            </a:lstStyle>
            <a:p>
              <a:pPr eaLnBrk="1" hangingPunct="1">
                <a:lnSpc>
                  <a:spcPts val="2200"/>
                </a:lnSpc>
                <a:spcAft>
                  <a:spcPct val="0"/>
                </a:spcAft>
                <a:buClrTx/>
                <a:buSzTx/>
                <a:buFontTx/>
                <a:buNone/>
              </a:pPr>
              <a:r>
                <a:rPr lang="en-US" altLang="en-US" sz="1800" b="0">
                  <a:latin typeface="Times New Roman" panose="02020603050405020304" pitchFamily="18" charset="0"/>
                </a:rPr>
                <a:t>6</a:t>
              </a: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xmlns="" id="{ADA9B88A-3213-41C8-BCC0-7CBB5ABE62C6}"/>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1203" name="Text Box 2">
            <a:extLst>
              <a:ext uri="{FF2B5EF4-FFF2-40B4-BE49-F238E27FC236}">
                <a16:creationId xmlns:a16="http://schemas.microsoft.com/office/drawing/2014/main" xmlns="" id="{DEE13CDB-D963-4BC9-A02B-DDF3FAB0175B}"/>
              </a:ext>
            </a:extLst>
          </p:cNvPr>
          <p:cNvSpPr txBox="1">
            <a:spLocks noChangeArrowheads="1"/>
          </p:cNvSpPr>
          <p:nvPr/>
        </p:nvSpPr>
        <p:spPr bwMode="auto">
          <a:xfrm>
            <a:off x="392113" y="1641475"/>
            <a:ext cx="7521575" cy="2603500"/>
          </a:xfrm>
          <a:prstGeom prst="rect">
            <a:avLst/>
          </a:prstGeom>
          <a:noFill/>
          <a:ln>
            <a:noFill/>
          </a:ln>
          <a:effec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a:t>
            </a:r>
            <a:r>
              <a:rPr lang="en-US" altLang="en-US" sz="2400" b="0" dirty="0">
                <a:solidFill>
                  <a:srgbClr val="3B812F"/>
                </a:solidFill>
                <a:latin typeface="Helvetica" panose="020B0604020202020204" pitchFamily="34" charset="0"/>
              </a:rPr>
              <a:t>2</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3</a:t>
            </a:r>
            <a:r>
              <a:rPr lang="en-US" altLang="en-US" sz="2400" b="0" dirty="0">
                <a:latin typeface="Helvetica" panose="020B0604020202020204" pitchFamily="34" charset="0"/>
              </a:rPr>
              <a:t>, </a:t>
            </a:r>
            <a:r>
              <a:rPr lang="en-US" altLang="en-US" sz="2400" b="0" dirty="0">
                <a:solidFill>
                  <a:srgbClr val="3B812F"/>
                </a:solidFill>
                <a:latin typeface="Helvetica" panose="020B0604020202020204" pitchFamily="34" charset="0"/>
              </a:rPr>
              <a:t>3</a:t>
            </a:r>
            <a:r>
              <a:rPr lang="en-US" altLang="en-US" sz="2400" b="0" dirty="0">
                <a:latin typeface="Helvetica" panose="020B0604020202020204" pitchFamily="34" charset="0"/>
              </a:rPr>
              <a:t>, </a:t>
            </a:r>
            <a:r>
              <a:rPr lang="en-US" altLang="en-US" sz="2400" b="0" dirty="0">
                <a:solidFill>
                  <a:srgbClr val="3B812F"/>
                </a:solidFill>
                <a:latin typeface="Helvetica" panose="020B0604020202020204" pitchFamily="34" charset="0"/>
              </a:rPr>
              <a:t>4</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5</a:t>
            </a:r>
            <a:r>
              <a:rPr lang="en-US" altLang="en-US" sz="2400" b="0" dirty="0">
                <a:latin typeface="Helvetica" panose="020B0604020202020204" pitchFamily="34" charset="0"/>
              </a:rPr>
              <a:t>, </a:t>
            </a:r>
            <a:r>
              <a:rPr lang="en-US" altLang="en-US" sz="2400" b="0" dirty="0">
                <a:solidFill>
                  <a:schemeClr val="tx2">
                    <a:lumMod val="60000"/>
                    <a:lumOff val="40000"/>
                  </a:schemeClr>
                </a:solidFill>
                <a:latin typeface="Helvetica" panose="020B0604020202020204" pitchFamily="34" charset="0"/>
              </a:rPr>
              <a:t>6</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7, 10 }</a:t>
            </a:r>
          </a:p>
          <a:p>
            <a:pPr eaLnBrk="1" hangingPunct="1">
              <a:lnSpc>
                <a:spcPts val="2900"/>
              </a:lnSpc>
              <a:spcAft>
                <a:spcPct val="0"/>
              </a:spcAft>
              <a:buClrTx/>
              <a:buSzTx/>
              <a:buFontTx/>
              <a:buNone/>
              <a:defRPr/>
            </a:pPr>
            <a:endParaRPr lang="en-US" altLang="en-US" sz="2400" b="0" i="1" dirty="0"/>
          </a:p>
          <a:p>
            <a:pPr eaLnBrk="1" hangingPunct="1">
              <a:lnSpc>
                <a:spcPts val="2900"/>
              </a:lnSpc>
              <a:spcAft>
                <a:spcPct val="0"/>
              </a:spcAft>
              <a:buClrTx/>
              <a:buSzTx/>
              <a:buFontTx/>
              <a:buNone/>
              <a:defRPr/>
            </a:pPr>
            <a:r>
              <a:rPr lang="en-US" altLang="en-US" sz="2400" b="0" dirty="0"/>
              <a:t>This time make </a:t>
            </a:r>
            <a:r>
              <a:rPr lang="en-US" altLang="en-US" sz="2400" b="0" i="1" dirty="0">
                <a:latin typeface="Helvetica" panose="020B0604020202020204" pitchFamily="34" charset="0"/>
              </a:rPr>
              <a:t>y</a:t>
            </a:r>
            <a:r>
              <a:rPr lang="en-US" altLang="en-US" sz="2400" b="0" dirty="0">
                <a:latin typeface="Helvetica" panose="020B0604020202020204" pitchFamily="34" charset="0"/>
              </a:rPr>
              <a:t> = 4</a:t>
            </a:r>
            <a:r>
              <a:rPr lang="en-US" altLang="en-US" sz="2400" b="0" dirty="0"/>
              <a:t>. D</a:t>
            </a:r>
            <a:r>
              <a:rPr lang="en-US" altLang="en-US" sz="2400" b="0" dirty="0">
                <a:latin typeface="Helvetica" panose="020B0604020202020204" pitchFamily="34" charset="0"/>
              </a:rPr>
              <a:t>(</a:t>
            </a:r>
            <a:r>
              <a:rPr lang="en-US" altLang="en-US" sz="2400" b="0" i="1" dirty="0">
                <a:latin typeface="Helvetica" panose="020B0604020202020204" pitchFamily="34" charset="0"/>
              </a:rPr>
              <a:t>y</a:t>
            </a:r>
            <a:r>
              <a:rPr lang="en-US" altLang="en-US" sz="2400" b="0" dirty="0">
                <a:latin typeface="Helvetica" panose="020B0604020202020204" pitchFamily="34" charset="0"/>
              </a:rPr>
              <a:t>, </a:t>
            </a:r>
            <a:r>
              <a:rPr lang="en-US" altLang="en-US" sz="2400" b="0" i="1" dirty="0">
                <a:latin typeface="Helvetica" panose="020B0604020202020204" pitchFamily="34" charset="0"/>
              </a:rPr>
              <a:t>X</a:t>
            </a:r>
            <a:r>
              <a:rPr lang="en-US" altLang="en-US" sz="2400" b="0" dirty="0">
                <a:latin typeface="Helvetica" panose="020B0604020202020204" pitchFamily="34" charset="0"/>
              </a:rPr>
              <a:t>) = {4, 2, 3 ,6}</a:t>
            </a:r>
            <a:r>
              <a:rPr lang="en-US" altLang="en-US" sz="2400" b="0" dirty="0"/>
              <a:t>, which is a </a:t>
            </a:r>
          </a:p>
          <a:p>
            <a:pPr eaLnBrk="1" hangingPunct="1">
              <a:lnSpc>
                <a:spcPts val="2900"/>
              </a:lnSpc>
              <a:spcAft>
                <a:spcPct val="0"/>
              </a:spcAft>
              <a:buClrTx/>
              <a:buSzTx/>
              <a:buFontTx/>
              <a:buNone/>
              <a:defRPr/>
            </a:pPr>
            <a:r>
              <a:rPr lang="en-US" altLang="en-US" sz="2400" b="0" dirty="0"/>
              <a:t>subset of </a:t>
            </a:r>
            <a:r>
              <a:rPr lang="en-US" altLang="en-US" sz="2400" i="1" dirty="0"/>
              <a:t>L</a:t>
            </a:r>
            <a:r>
              <a:rPr lang="en-US" altLang="en-US" sz="2400" b="0" dirty="0"/>
              <a:t> so we will explore this branch.  We remove </a:t>
            </a:r>
          </a:p>
          <a:p>
            <a:pPr eaLnBrk="1" hangingPunct="1">
              <a:lnSpc>
                <a:spcPts val="2900"/>
              </a:lnSpc>
              <a:spcAft>
                <a:spcPct val="0"/>
              </a:spcAft>
              <a:buClrTx/>
              <a:buSzTx/>
              <a:buFontTx/>
              <a:buNone/>
              <a:defRPr/>
            </a:pPr>
            <a:r>
              <a:rPr lang="en-US" altLang="en-US" sz="2400" b="0" dirty="0"/>
              <a:t>{4, 2, 3 ,6} from </a:t>
            </a:r>
            <a:r>
              <a:rPr lang="en-US" altLang="en-US" sz="2400" i="1" dirty="0"/>
              <a:t>L</a:t>
            </a:r>
            <a:r>
              <a:rPr lang="en-US" altLang="en-US" sz="2400" b="0" dirty="0"/>
              <a:t> and add 4 to </a:t>
            </a:r>
            <a:r>
              <a:rPr lang="en-US" altLang="en-US" sz="2400" i="1" dirty="0"/>
              <a:t>X</a:t>
            </a:r>
            <a:r>
              <a:rPr lang="en-US" altLang="en-US" sz="2400" b="0" dirty="0"/>
              <a:t>.</a:t>
            </a:r>
          </a:p>
          <a:p>
            <a:pPr eaLnBrk="1" hangingPunct="1">
              <a:lnSpc>
                <a:spcPts val="2900"/>
              </a:lnSpc>
              <a:spcAft>
                <a:spcPct val="0"/>
              </a:spcAft>
              <a:buClrTx/>
              <a:buSzTx/>
              <a:buFontTx/>
              <a:buNone/>
              <a:defRPr/>
            </a:pPr>
            <a:endParaRPr lang="en-US" altLang="en-US" sz="2400" b="0" dirty="0"/>
          </a:p>
        </p:txBody>
      </p:sp>
      <p:pic>
        <p:nvPicPr>
          <p:cNvPr id="51204" name="Picture 3" descr="A figure of the example is shown ">
            <a:extLst>
              <a:ext uri="{FF2B5EF4-FFF2-40B4-BE49-F238E27FC236}">
                <a16:creationId xmlns:a16="http://schemas.microsoft.com/office/drawing/2014/main" xmlns="" id="{5B537538-4558-48A9-B869-43059DF37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5" name="Picture 4" descr="A figure of the example is shown ">
            <a:extLst>
              <a:ext uri="{FF2B5EF4-FFF2-40B4-BE49-F238E27FC236}">
                <a16:creationId xmlns:a16="http://schemas.microsoft.com/office/drawing/2014/main" xmlns="" id="{053E3321-B55B-4BDA-A131-4E3677B9D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xmlns="" id="{D5738451-74FC-4048-BDF5-6382A49EF9F8}"/>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2227" name="Text Box 2">
            <a:extLst>
              <a:ext uri="{FF2B5EF4-FFF2-40B4-BE49-F238E27FC236}">
                <a16:creationId xmlns:a16="http://schemas.microsoft.com/office/drawing/2014/main" xmlns="" id="{CAD0E483-C56E-47A3-BADE-406A78722F63}"/>
              </a:ext>
            </a:extLst>
          </p:cNvPr>
          <p:cNvSpPr txBox="1">
            <a:spLocks noChangeArrowheads="1"/>
          </p:cNvSpPr>
          <p:nvPr/>
        </p:nvSpPr>
        <p:spPr bwMode="auto">
          <a:xfrm>
            <a:off x="392113" y="1641475"/>
            <a:ext cx="44069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3</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3</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4</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5</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6</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7</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2, 4, 7,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endParaRPr lang="en-US" altLang="en-US" sz="2400" b="0" i="1">
              <a:latin typeface="Helvetica" panose="020B0604020202020204" pitchFamily="34" charset="0"/>
            </a:endParaRPr>
          </a:p>
        </p:txBody>
      </p:sp>
      <p:pic>
        <p:nvPicPr>
          <p:cNvPr id="52228" name="Picture 3" descr="A figure of the example is shown ">
            <a:extLst>
              <a:ext uri="{FF2B5EF4-FFF2-40B4-BE49-F238E27FC236}">
                <a16:creationId xmlns:a16="http://schemas.microsoft.com/office/drawing/2014/main" xmlns="" id="{99044728-A139-47D0-B9B4-7CAD720FB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xmlns="" id="{330A2BD4-E30C-42C2-91D2-513D00055F17}"/>
              </a:ext>
            </a:extLst>
          </p:cNvPr>
          <p:cNvSpPr>
            <a:spLocks noGrp="1" noChangeArrowheads="1"/>
          </p:cNvSpPr>
          <p:nvPr>
            <p:ph type="title"/>
          </p:nvPr>
        </p:nvSpPr>
        <p:spPr/>
        <p:txBody>
          <a:bodyPr/>
          <a:lstStyle/>
          <a:p>
            <a:pPr eaLnBrk="1" hangingPunct="1">
              <a:lnSpc>
                <a:spcPct val="100000"/>
              </a:lnSpc>
              <a:spcAft>
                <a:spcPts val="13"/>
              </a:spcAft>
            </a:pPr>
            <a:r>
              <a:rPr lang="en-US" altLang="en-US" sz="4000"/>
              <a:t>Discovering Restriction Enzymes</a:t>
            </a:r>
          </a:p>
        </p:txBody>
      </p:sp>
      <p:sp>
        <p:nvSpPr>
          <p:cNvPr id="7171" name="Rectangle 2">
            <a:extLst>
              <a:ext uri="{FF2B5EF4-FFF2-40B4-BE49-F238E27FC236}">
                <a16:creationId xmlns:a16="http://schemas.microsoft.com/office/drawing/2014/main" xmlns="" id="{A0247755-4412-4710-9348-513AA1E91CF5}"/>
              </a:ext>
            </a:extLst>
          </p:cNvPr>
          <p:cNvSpPr>
            <a:spLocks noGrp="1" noChangeArrowheads="1"/>
          </p:cNvSpPr>
          <p:nvPr>
            <p:ph type="body" idx="1"/>
          </p:nvPr>
        </p:nvSpPr>
        <p:spPr>
          <a:xfrm>
            <a:off x="484188" y="1403350"/>
            <a:ext cx="8161337" cy="5454650"/>
          </a:xfrm>
        </p:spPr>
        <p:txBody>
          <a:bodyPr/>
          <a:lstStyle/>
          <a:p>
            <a:pPr eaLnBrk="1" hangingPunct="1"/>
            <a:endParaRPr lang="en-US" altLang="en-US"/>
          </a:p>
        </p:txBody>
      </p:sp>
      <p:pic>
        <p:nvPicPr>
          <p:cNvPr id="7172" name="Picture 3">
            <a:extLst>
              <a:ext uri="{FF2B5EF4-FFF2-40B4-BE49-F238E27FC236}">
                <a16:creationId xmlns:a16="http://schemas.microsoft.com/office/drawing/2014/main" xmlns="" id="{D13860DC-7527-4BD9-B5D5-3124A5BC092E}"/>
              </a:ext>
              <a:ext uri="{C183D7F6-B498-43B3-948B-1728B52AA6E4}">
                <adec:decorative xmlns:adec="http://schemas.microsoft.com/office/drawing/2017/decorative" xmlns=""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145891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4">
            <a:extLst>
              <a:ext uri="{FF2B5EF4-FFF2-40B4-BE49-F238E27FC236}">
                <a16:creationId xmlns:a16="http://schemas.microsoft.com/office/drawing/2014/main" xmlns="" id="{7CE7822C-571C-4036-9F56-4CBF9A3654E3}"/>
              </a:ex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145891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5">
            <a:extLst>
              <a:ext uri="{FF2B5EF4-FFF2-40B4-BE49-F238E27FC236}">
                <a16:creationId xmlns:a16="http://schemas.microsoft.com/office/drawing/2014/main" xmlns="" id="{8A6E2643-FAB9-4A00-A095-1936AB733AE8}"/>
              </a:ext>
              <a:ext uri="{C183D7F6-B498-43B3-948B-1728B52AA6E4}">
                <adec:decorative xmlns:adec="http://schemas.microsoft.com/office/drawing/2017/decorative" xmlns=""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19200"/>
            <a:ext cx="145891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5" name="Text Box 6">
            <a:extLst>
              <a:ext uri="{FF2B5EF4-FFF2-40B4-BE49-F238E27FC236}">
                <a16:creationId xmlns:a16="http://schemas.microsoft.com/office/drawing/2014/main" xmlns="" id="{22C95602-5F96-4F18-B216-682A314F1DFE}"/>
              </a:ext>
            </a:extLst>
          </p:cNvPr>
          <p:cNvSpPr txBox="1">
            <a:spLocks noChangeArrowheads="1"/>
          </p:cNvSpPr>
          <p:nvPr/>
        </p:nvSpPr>
        <p:spPr bwMode="auto">
          <a:xfrm>
            <a:off x="560388" y="3321050"/>
            <a:ext cx="48847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1900"/>
              </a:lnSpc>
              <a:spcAft>
                <a:spcPct val="0"/>
              </a:spcAft>
              <a:buClrTx/>
              <a:buSzTx/>
              <a:buFontTx/>
              <a:buNone/>
            </a:pPr>
            <a:r>
              <a:rPr lang="en-US" altLang="en-US" sz="1400"/>
              <a:t>Werner Arber     Daniel Nathans</a:t>
            </a:r>
            <a:r>
              <a:rPr lang="en-US" altLang="en-US" sz="1400" b="0"/>
              <a:t>     </a:t>
            </a:r>
            <a:r>
              <a:rPr lang="en-US" altLang="en-US" sz="1400"/>
              <a:t>Hamilton Smith</a:t>
            </a:r>
            <a:r>
              <a:rPr lang="en-US" altLang="en-US" sz="1600" b="0"/>
              <a:t> </a:t>
            </a:r>
          </a:p>
        </p:txBody>
      </p:sp>
      <p:sp>
        <p:nvSpPr>
          <p:cNvPr id="7176" name="Text Box 7">
            <a:extLst>
              <a:ext uri="{FF2B5EF4-FFF2-40B4-BE49-F238E27FC236}">
                <a16:creationId xmlns:a16="http://schemas.microsoft.com/office/drawing/2014/main" xmlns="" id="{09BB352F-3CC1-4806-9B07-0F4F98F8A680}"/>
              </a:ext>
            </a:extLst>
          </p:cNvPr>
          <p:cNvSpPr txBox="1">
            <a:spLocks noChangeArrowheads="1"/>
          </p:cNvSpPr>
          <p:nvPr/>
        </p:nvSpPr>
        <p:spPr bwMode="auto">
          <a:xfrm>
            <a:off x="484188" y="3778250"/>
            <a:ext cx="4960937"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1900"/>
              </a:lnSpc>
              <a:spcAft>
                <a:spcPct val="0"/>
              </a:spcAft>
              <a:buClrTx/>
              <a:buSzTx/>
              <a:buFontTx/>
              <a:buNone/>
            </a:pPr>
            <a:r>
              <a:rPr lang="en-US" altLang="en-US" sz="1600"/>
              <a:t>Werner Arber  </a:t>
            </a:r>
            <a:r>
              <a:rPr lang="en-US" altLang="en-US" sz="1600" b="0"/>
              <a:t> – discovered restriction </a:t>
            </a:r>
          </a:p>
          <a:p>
            <a:pPr eaLnBrk="1" hangingPunct="1">
              <a:lnSpc>
                <a:spcPts val="1900"/>
              </a:lnSpc>
              <a:spcAft>
                <a:spcPct val="0"/>
              </a:spcAft>
              <a:buClrTx/>
              <a:buSzTx/>
              <a:buFontTx/>
              <a:buNone/>
            </a:pPr>
            <a:r>
              <a:rPr lang="en-US" altLang="en-US" sz="1600" b="0"/>
              <a:t>                             enzymes</a:t>
            </a:r>
          </a:p>
          <a:p>
            <a:pPr eaLnBrk="1" hangingPunct="1">
              <a:lnSpc>
                <a:spcPts val="1900"/>
              </a:lnSpc>
              <a:spcAft>
                <a:spcPct val="0"/>
              </a:spcAft>
              <a:buClrTx/>
              <a:buSzTx/>
              <a:buFontTx/>
              <a:buNone/>
            </a:pPr>
            <a:r>
              <a:rPr lang="en-US" altLang="en-US" sz="1600"/>
              <a:t>Daniel Nathans</a:t>
            </a:r>
            <a:r>
              <a:rPr lang="en-US" altLang="en-US" sz="1600" b="0"/>
              <a:t> - pioneered the application </a:t>
            </a:r>
          </a:p>
          <a:p>
            <a:pPr eaLnBrk="1" hangingPunct="1">
              <a:lnSpc>
                <a:spcPts val="1900"/>
              </a:lnSpc>
              <a:spcAft>
                <a:spcPct val="0"/>
              </a:spcAft>
              <a:buClrTx/>
              <a:buSzTx/>
              <a:buFontTx/>
              <a:buNone/>
            </a:pPr>
            <a:r>
              <a:rPr lang="en-US" altLang="en-US" sz="1600" b="0"/>
              <a:t>                             of restriction for the </a:t>
            </a:r>
          </a:p>
          <a:p>
            <a:pPr eaLnBrk="1" hangingPunct="1">
              <a:lnSpc>
                <a:spcPts val="1900"/>
              </a:lnSpc>
              <a:spcAft>
                <a:spcPct val="0"/>
              </a:spcAft>
              <a:buClrTx/>
              <a:buSzTx/>
              <a:buFontTx/>
              <a:buNone/>
            </a:pPr>
            <a:r>
              <a:rPr lang="en-US" altLang="en-US" sz="1600" b="0"/>
              <a:t>                             construction of genetic </a:t>
            </a:r>
          </a:p>
          <a:p>
            <a:pPr eaLnBrk="1" hangingPunct="1">
              <a:lnSpc>
                <a:spcPts val="1900"/>
              </a:lnSpc>
              <a:spcAft>
                <a:spcPct val="0"/>
              </a:spcAft>
              <a:buClrTx/>
              <a:buSzTx/>
              <a:buFontTx/>
              <a:buNone/>
            </a:pPr>
            <a:r>
              <a:rPr lang="en-US" altLang="en-US" sz="1600" b="0"/>
              <a:t>                             maps</a:t>
            </a:r>
          </a:p>
          <a:p>
            <a:pPr eaLnBrk="1" hangingPunct="1">
              <a:lnSpc>
                <a:spcPts val="1900"/>
              </a:lnSpc>
              <a:spcAft>
                <a:spcPct val="0"/>
              </a:spcAft>
              <a:buClrTx/>
              <a:buSzTx/>
              <a:buFontTx/>
              <a:buNone/>
            </a:pPr>
            <a:r>
              <a:rPr lang="en-US" altLang="en-US" sz="1600"/>
              <a:t>Hamilton Smith</a:t>
            </a:r>
            <a:r>
              <a:rPr lang="en-US" altLang="en-US" sz="1600" b="0"/>
              <a:t> - showed that restriction </a:t>
            </a:r>
          </a:p>
          <a:p>
            <a:pPr eaLnBrk="1" hangingPunct="1">
              <a:lnSpc>
                <a:spcPts val="1900"/>
              </a:lnSpc>
              <a:spcAft>
                <a:spcPct val="0"/>
              </a:spcAft>
              <a:buClrTx/>
              <a:buSzTx/>
              <a:buFontTx/>
              <a:buNone/>
            </a:pPr>
            <a:r>
              <a:rPr lang="en-US" altLang="en-US" sz="1600" b="0"/>
              <a:t>                             enzyme cuts DNA in the </a:t>
            </a:r>
          </a:p>
          <a:p>
            <a:pPr eaLnBrk="1" hangingPunct="1">
              <a:lnSpc>
                <a:spcPts val="2200"/>
              </a:lnSpc>
              <a:spcAft>
                <a:spcPct val="0"/>
              </a:spcAft>
              <a:buClrTx/>
              <a:buSzTx/>
              <a:buFontTx/>
              <a:buNone/>
            </a:pPr>
            <a:r>
              <a:rPr lang="en-US" altLang="en-US" sz="1600" b="0"/>
              <a:t>                             middle of a specific sequence</a:t>
            </a:r>
            <a:r>
              <a:rPr lang="en-US" altLang="en-US" sz="1800" b="0"/>
              <a:t> </a:t>
            </a:r>
          </a:p>
          <a:p>
            <a:pPr eaLnBrk="1" hangingPunct="1">
              <a:lnSpc>
                <a:spcPts val="2200"/>
              </a:lnSpc>
              <a:spcAft>
                <a:spcPct val="0"/>
              </a:spcAft>
              <a:buClrTx/>
              <a:buSzTx/>
              <a:buFontTx/>
              <a:buNone/>
            </a:pPr>
            <a:endParaRPr lang="en-US" altLang="en-US" sz="1800" b="0"/>
          </a:p>
        </p:txBody>
      </p:sp>
      <p:sp>
        <p:nvSpPr>
          <p:cNvPr id="7177" name="Text Box 8">
            <a:extLst>
              <a:ext uri="{FF2B5EF4-FFF2-40B4-BE49-F238E27FC236}">
                <a16:creationId xmlns:a16="http://schemas.microsoft.com/office/drawing/2014/main" xmlns="" id="{E67B8163-528F-4089-850B-A7723E43D610}"/>
              </a:ext>
            </a:extLst>
          </p:cNvPr>
          <p:cNvSpPr txBox="1">
            <a:spLocks noChangeArrowheads="1"/>
          </p:cNvSpPr>
          <p:nvPr/>
        </p:nvSpPr>
        <p:spPr bwMode="auto">
          <a:xfrm>
            <a:off x="5284788" y="1339850"/>
            <a:ext cx="3589337"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Lst>
              <a:defRPr sz="2000">
                <a:solidFill>
                  <a:schemeClr val="tx1"/>
                </a:solidFill>
                <a:latin typeface="Arial" panose="020B0604020202020204" pitchFamily="34" charset="0"/>
              </a:defRPr>
            </a:lvl9pPr>
          </a:lstStyle>
          <a:p>
            <a:pPr eaLnBrk="1" hangingPunct="1">
              <a:lnSpc>
                <a:spcPts val="2200"/>
              </a:lnSpc>
              <a:spcAft>
                <a:spcPct val="0"/>
              </a:spcAft>
              <a:buClrTx/>
              <a:buSzTx/>
              <a:buFontTx/>
              <a:buNone/>
            </a:pPr>
            <a:r>
              <a:rPr lang="en-US" altLang="en-US" sz="1800" b="0" i="1"/>
              <a:t>My can cut him in small fragmentsfather has discovered a servant who serves as a pair of scissors. If a foreign king invades a bacterium, this servant , but he does not do any harm to his own king. Clever people use the servant with the scissors to find out the secrets of the kings. For this reason my father received the Nobel Prize for the discovery of the servant with the scissors".</a:t>
            </a:r>
          </a:p>
          <a:p>
            <a:pPr eaLnBrk="1" hangingPunct="1">
              <a:lnSpc>
                <a:spcPts val="2200"/>
              </a:lnSpc>
              <a:spcAft>
                <a:spcPct val="0"/>
              </a:spcAft>
              <a:buClrTx/>
              <a:buSzTx/>
              <a:buFontTx/>
              <a:buNone/>
            </a:pPr>
            <a:endParaRPr lang="en-US" altLang="en-US" sz="1800" b="0" i="1"/>
          </a:p>
          <a:p>
            <a:pPr eaLnBrk="1" hangingPunct="1">
              <a:lnSpc>
                <a:spcPts val="2200"/>
              </a:lnSpc>
              <a:spcAft>
                <a:spcPct val="0"/>
              </a:spcAft>
              <a:buClrTx/>
              <a:buSzTx/>
              <a:buFontTx/>
              <a:buNone/>
            </a:pPr>
            <a:r>
              <a:rPr lang="en-US" altLang="en-US" sz="1800" b="0"/>
              <a:t>Daniel Nathans’ daughter </a:t>
            </a:r>
          </a:p>
          <a:p>
            <a:pPr eaLnBrk="1" hangingPunct="1">
              <a:lnSpc>
                <a:spcPts val="2200"/>
              </a:lnSpc>
              <a:spcAft>
                <a:spcPct val="0"/>
              </a:spcAft>
              <a:buClrTx/>
              <a:buSzTx/>
              <a:buFontTx/>
              <a:buNone/>
            </a:pPr>
            <a:r>
              <a:rPr lang="en-US" altLang="en-US" sz="1800" b="0"/>
              <a:t>(from Nobel lecture)</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xmlns="" id="{405E0163-7193-4DC5-9266-CC693B77C66C}"/>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3251" name="Text Box 2">
            <a:extLst>
              <a:ext uri="{FF2B5EF4-FFF2-40B4-BE49-F238E27FC236}">
                <a16:creationId xmlns:a16="http://schemas.microsoft.com/office/drawing/2014/main" xmlns="" id="{0B116A7D-4DAE-4CB2-9E2B-C96629FCFB76}"/>
              </a:ext>
            </a:extLst>
          </p:cNvPr>
          <p:cNvSpPr txBox="1">
            <a:spLocks noChangeArrowheads="1"/>
          </p:cNvSpPr>
          <p:nvPr/>
        </p:nvSpPr>
        <p:spPr bwMode="auto">
          <a:xfrm>
            <a:off x="392113" y="1641475"/>
            <a:ext cx="68707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pPr>
            <a:r>
              <a:rPr lang="en-US" altLang="en-US" sz="2400" b="0" i="1">
                <a:latin typeface="Helvetica" panose="020B0604020202020204" pitchFamily="34" charset="0"/>
              </a:rPr>
              <a:t>L</a:t>
            </a:r>
            <a:r>
              <a:rPr lang="en-US" altLang="en-US" sz="2400" b="0">
                <a:latin typeface="Helvetica" panose="020B0604020202020204" pitchFamily="34" charset="0"/>
              </a:rPr>
              <a:t> = {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2</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3</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3</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4</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5</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6</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7</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8</a:t>
            </a:r>
            <a:r>
              <a:rPr lang="en-US" altLang="en-US" sz="2400" b="0">
                <a:latin typeface="Helvetica" panose="020B0604020202020204" pitchFamily="34" charset="0"/>
              </a:rPr>
              <a:t>, </a:t>
            </a:r>
            <a:r>
              <a:rPr lang="en-US" altLang="en-US" sz="2400" b="0">
                <a:solidFill>
                  <a:srgbClr val="AFBF39"/>
                </a:solidFill>
                <a:latin typeface="Helvetica" panose="020B0604020202020204" pitchFamily="34" charset="0"/>
              </a:rPr>
              <a:t>10</a:t>
            </a:r>
            <a:r>
              <a:rPr lang="en-US" altLang="en-US" sz="2400" b="0">
                <a:latin typeface="Helvetica" panose="020B0604020202020204" pitchFamily="34" charset="0"/>
              </a:rPr>
              <a:t> }</a:t>
            </a:r>
          </a:p>
          <a:p>
            <a:pPr eaLnBrk="1" hangingPunct="1">
              <a:lnSpc>
                <a:spcPts val="2900"/>
              </a:lnSpc>
              <a:spcAft>
                <a:spcPct val="0"/>
              </a:spcAft>
              <a:buClrTx/>
              <a:buSzTx/>
              <a:buFontTx/>
              <a:buNone/>
            </a:pPr>
            <a:r>
              <a:rPr lang="en-US" altLang="en-US" sz="2400" b="0" i="1">
                <a:latin typeface="Helvetica" panose="020B0604020202020204" pitchFamily="34" charset="0"/>
              </a:rPr>
              <a:t>X</a:t>
            </a:r>
            <a:r>
              <a:rPr lang="en-US" altLang="en-US" sz="2400" b="0">
                <a:latin typeface="Helvetica" panose="020B0604020202020204" pitchFamily="34" charset="0"/>
              </a:rPr>
              <a:t> = { 0, 2, 4, 7, 10 }</a:t>
            </a:r>
          </a:p>
          <a:p>
            <a:pPr eaLnBrk="1" hangingPunct="1">
              <a:lnSpc>
                <a:spcPts val="2900"/>
              </a:lnSpc>
              <a:spcAft>
                <a:spcPct val="0"/>
              </a:spcAft>
              <a:buClrTx/>
              <a:buSzTx/>
              <a:buFontTx/>
              <a:buNone/>
            </a:pPr>
            <a:endParaRPr lang="en-US" altLang="en-US" sz="2400" b="0" i="1">
              <a:latin typeface="Helvetica" panose="020B0604020202020204" pitchFamily="34" charset="0"/>
            </a:endParaRPr>
          </a:p>
          <a:p>
            <a:pPr eaLnBrk="1" hangingPunct="1">
              <a:lnSpc>
                <a:spcPts val="2900"/>
              </a:lnSpc>
              <a:spcAft>
                <a:spcPct val="0"/>
              </a:spcAft>
              <a:buClrTx/>
              <a:buSzTx/>
              <a:buFontTx/>
              <a:buNone/>
            </a:pPr>
            <a:r>
              <a:rPr lang="en-US" altLang="en-US" sz="2400" b="0" i="1"/>
              <a:t>L</a:t>
            </a:r>
            <a:r>
              <a:rPr lang="en-US" altLang="en-US" sz="2400" b="0"/>
              <a:t> is now empty, so we have a solution, which is </a:t>
            </a:r>
            <a:r>
              <a:rPr lang="en-US" altLang="en-US" sz="2400" b="0" i="1"/>
              <a:t>X</a:t>
            </a:r>
            <a:r>
              <a:rPr lang="en-US" altLang="en-US" sz="2400" b="0"/>
              <a:t>.</a:t>
            </a:r>
            <a:endParaRPr lang="en-US" altLang="en-US" sz="2400" b="0" i="1"/>
          </a:p>
          <a:p>
            <a:pPr eaLnBrk="1" hangingPunct="1">
              <a:lnSpc>
                <a:spcPts val="2900"/>
              </a:lnSpc>
              <a:spcAft>
                <a:spcPct val="0"/>
              </a:spcAft>
              <a:buClrTx/>
              <a:buSzTx/>
              <a:buFontTx/>
              <a:buNone/>
            </a:pPr>
            <a:endParaRPr lang="en-US" altLang="en-US" sz="2400" b="0" i="1"/>
          </a:p>
        </p:txBody>
      </p:sp>
      <p:pic>
        <p:nvPicPr>
          <p:cNvPr id="53252" name="Picture 3" descr="A figure of the example is shown ">
            <a:extLst>
              <a:ext uri="{FF2B5EF4-FFF2-40B4-BE49-F238E27FC236}">
                <a16:creationId xmlns:a16="http://schemas.microsoft.com/office/drawing/2014/main" xmlns="" id="{6459F592-56F2-482C-B10C-E18B5C7A9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3" name="Picture 4" descr="A figure of the example is shown ">
            <a:extLst>
              <a:ext uri="{FF2B5EF4-FFF2-40B4-BE49-F238E27FC236}">
                <a16:creationId xmlns:a16="http://schemas.microsoft.com/office/drawing/2014/main" xmlns="" id="{E13012A6-E2E3-4FED-BE30-C6E62C13D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xmlns="" id="{586DDD72-861B-4C07-98E5-B87386033A22}"/>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4275" name="Text Box 2">
            <a:extLst>
              <a:ext uri="{FF2B5EF4-FFF2-40B4-BE49-F238E27FC236}">
                <a16:creationId xmlns:a16="http://schemas.microsoft.com/office/drawing/2014/main" xmlns="" id="{E2F18009-CFF3-4C72-BE59-0C27981F60A7}"/>
              </a:ext>
            </a:extLst>
          </p:cNvPr>
          <p:cNvSpPr txBox="1">
            <a:spLocks noChangeArrowheads="1"/>
          </p:cNvSpPr>
          <p:nvPr/>
        </p:nvSpPr>
        <p:spPr bwMode="auto">
          <a:xfrm>
            <a:off x="392113" y="1641475"/>
            <a:ext cx="5046662" cy="1836738"/>
          </a:xfrm>
          <a:prstGeom prst="rect">
            <a:avLst/>
          </a:prstGeom>
          <a:noFill/>
          <a:ln>
            <a:noFill/>
          </a:ln>
          <a:effec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2, </a:t>
            </a:r>
            <a:r>
              <a:rPr lang="en-US" altLang="en-US" sz="2400" b="0" dirty="0">
                <a:solidFill>
                  <a:srgbClr val="AFBF39"/>
                </a:solidFill>
                <a:latin typeface="Helvetica" panose="020B0604020202020204" pitchFamily="34" charset="0"/>
              </a:rPr>
              <a:t>3</a:t>
            </a:r>
            <a:r>
              <a:rPr lang="en-US" altLang="en-US" sz="2400" b="0" dirty="0">
                <a:latin typeface="Helvetica" panose="020B0604020202020204" pitchFamily="34" charset="0"/>
              </a:rPr>
              <a:t>, 3, 4, </a:t>
            </a:r>
            <a:r>
              <a:rPr lang="en-US" altLang="en-US" sz="2400" b="0" dirty="0">
                <a:solidFill>
                  <a:srgbClr val="AFBF39"/>
                </a:solidFill>
                <a:latin typeface="Helvetica" panose="020B0604020202020204" pitchFamily="34" charset="0"/>
              </a:rPr>
              <a:t>5</a:t>
            </a:r>
            <a:r>
              <a:rPr lang="en-US" altLang="en-US" sz="2400" b="0" dirty="0">
                <a:latin typeface="Helvetica" panose="020B0604020202020204" pitchFamily="34" charset="0"/>
              </a:rPr>
              <a:t>, </a:t>
            </a:r>
            <a:r>
              <a:rPr lang="en-US" altLang="en-US" sz="2400" b="0" dirty="0">
                <a:solidFill>
                  <a:schemeClr val="tx2">
                    <a:lumMod val="60000"/>
                    <a:lumOff val="40000"/>
                  </a:schemeClr>
                </a:solidFill>
                <a:latin typeface="Helvetica" panose="020B0604020202020204" pitchFamily="34" charset="0"/>
              </a:rPr>
              <a:t>6</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7,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To find other solutions, we backtrack.</a:t>
            </a:r>
          </a:p>
          <a:p>
            <a:pPr eaLnBrk="1" hangingPunct="1">
              <a:lnSpc>
                <a:spcPts val="2900"/>
              </a:lnSpc>
              <a:spcAft>
                <a:spcPct val="0"/>
              </a:spcAft>
              <a:buClrTx/>
              <a:buSzTx/>
              <a:buFontTx/>
              <a:buNone/>
              <a:defRPr/>
            </a:pPr>
            <a:endParaRPr lang="en-US" altLang="en-US" sz="2400" b="0" dirty="0"/>
          </a:p>
        </p:txBody>
      </p:sp>
      <p:pic>
        <p:nvPicPr>
          <p:cNvPr id="54276" name="Picture 3" descr="A figure of the example is shown ">
            <a:extLst>
              <a:ext uri="{FF2B5EF4-FFF2-40B4-BE49-F238E27FC236}">
                <a16:creationId xmlns:a16="http://schemas.microsoft.com/office/drawing/2014/main" xmlns="" id="{7EF1BF67-629E-4D64-A027-6D3FCB40A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7" name="Picture 4" descr="A figure of the example is shown ">
            <a:extLst>
              <a:ext uri="{FF2B5EF4-FFF2-40B4-BE49-F238E27FC236}">
                <a16:creationId xmlns:a16="http://schemas.microsoft.com/office/drawing/2014/main" xmlns="" id="{8B3BE655-248F-4E49-A411-FA7BAB4EF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xmlns="" id="{8D497406-6959-460F-9F36-D1A7ADCA0F1A}"/>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5299" name="Text Box 2">
            <a:extLst>
              <a:ext uri="{FF2B5EF4-FFF2-40B4-BE49-F238E27FC236}">
                <a16:creationId xmlns:a16="http://schemas.microsoft.com/office/drawing/2014/main" xmlns="" id="{3A5A78A2-EE76-4B9D-A7A1-F4B864808225}"/>
              </a:ext>
            </a:extLst>
          </p:cNvPr>
          <p:cNvSpPr txBox="1">
            <a:spLocks noChangeArrowheads="1"/>
          </p:cNvSpPr>
          <p:nvPr/>
        </p:nvSpPr>
        <p:spPr bwMode="auto">
          <a:xfrm>
            <a:off x="392113" y="1641475"/>
            <a:ext cx="4270375" cy="1473200"/>
          </a:xfrm>
          <a:prstGeom prst="rect">
            <a:avLst/>
          </a:prstGeom>
          <a:noFill/>
          <a:ln>
            <a:noFill/>
          </a:ln>
          <a:effec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2, 3, 3, 4, 5, 6, </a:t>
            </a:r>
            <a:r>
              <a:rPr lang="en-US" altLang="en-US" sz="2400" b="0" dirty="0">
                <a:solidFill>
                  <a:schemeClr val="tx2">
                    <a:lumMod val="60000"/>
                    <a:lumOff val="40000"/>
                  </a:schemeClr>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More backtrack.</a:t>
            </a:r>
          </a:p>
        </p:txBody>
      </p:sp>
      <p:pic>
        <p:nvPicPr>
          <p:cNvPr id="55300" name="Picture 3" descr="A figure of the example is shown ">
            <a:extLst>
              <a:ext uri="{FF2B5EF4-FFF2-40B4-BE49-F238E27FC236}">
                <a16:creationId xmlns:a16="http://schemas.microsoft.com/office/drawing/2014/main" xmlns="" id="{978E0F85-A9AB-4831-A0C2-FE109EBEC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xmlns="" id="{0CBA3E9E-84B7-474D-ABFA-FE17D31F383B}"/>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6323" name="Text Box 2">
            <a:extLst>
              <a:ext uri="{FF2B5EF4-FFF2-40B4-BE49-F238E27FC236}">
                <a16:creationId xmlns:a16="http://schemas.microsoft.com/office/drawing/2014/main" xmlns="" id="{015D7033-64DC-4BD3-B8E3-CD99D355E155}"/>
              </a:ext>
            </a:extLst>
          </p:cNvPr>
          <p:cNvSpPr txBox="1">
            <a:spLocks noChangeArrowheads="1"/>
          </p:cNvSpPr>
          <p:nvPr/>
        </p:nvSpPr>
        <p:spPr bwMode="auto">
          <a:xfrm>
            <a:off x="392113" y="1641475"/>
            <a:ext cx="7986712" cy="2232025"/>
          </a:xfrm>
          <a:prstGeom prst="rect">
            <a:avLst/>
          </a:prstGeom>
          <a:noFill/>
          <a:ln>
            <a:noFill/>
          </a:ln>
          <a:effec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a:t>
            </a:r>
            <a:r>
              <a:rPr lang="en-US" altLang="en-US" sz="2400" b="0" dirty="0">
                <a:solidFill>
                  <a:srgbClr val="AFBF39"/>
                </a:solidFill>
                <a:latin typeface="Helvetica" panose="020B0604020202020204" pitchFamily="34" charset="0"/>
              </a:rPr>
              <a:t>2</a:t>
            </a:r>
            <a:r>
              <a:rPr lang="en-US" altLang="en-US" sz="2400" b="0" dirty="0">
                <a:latin typeface="Helvetica" panose="020B0604020202020204" pitchFamily="34" charset="0"/>
              </a:rPr>
              <a:t>, 2, 3, 3, 4, 5, 6, </a:t>
            </a:r>
            <a:r>
              <a:rPr lang="en-US" altLang="en-US" sz="2400" b="0" dirty="0">
                <a:solidFill>
                  <a:schemeClr val="tx2">
                    <a:lumMod val="60000"/>
                    <a:lumOff val="40000"/>
                  </a:schemeClr>
                </a:solidFill>
                <a:latin typeface="Helvetica" panose="020B0604020202020204" pitchFamily="34" charset="0"/>
              </a:rPr>
              <a:t>7</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2,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This time we will explore y = 3.  D(</a:t>
            </a:r>
            <a:r>
              <a:rPr lang="en-US" altLang="en-US" sz="2400" b="0" i="1" dirty="0"/>
              <a:t>y</a:t>
            </a:r>
            <a:r>
              <a:rPr lang="en-US" altLang="en-US" sz="2400" b="0" dirty="0"/>
              <a:t>, </a:t>
            </a:r>
            <a:r>
              <a:rPr lang="en-US" altLang="en-US" sz="2400" b="0" i="1" dirty="0"/>
              <a:t>X</a:t>
            </a:r>
            <a:r>
              <a:rPr lang="en-US" altLang="en-US" sz="2400" b="0" dirty="0"/>
              <a:t>) = {3, 1, 7}, which is</a:t>
            </a:r>
          </a:p>
          <a:p>
            <a:pPr eaLnBrk="1" hangingPunct="1">
              <a:lnSpc>
                <a:spcPts val="2900"/>
              </a:lnSpc>
              <a:spcAft>
                <a:spcPct val="0"/>
              </a:spcAft>
              <a:buClrTx/>
              <a:buSzTx/>
              <a:buFontTx/>
              <a:buNone/>
              <a:defRPr/>
            </a:pPr>
            <a:r>
              <a:rPr lang="en-US" altLang="en-US" sz="2400" b="0" dirty="0"/>
              <a:t>not a subset of </a:t>
            </a:r>
            <a:r>
              <a:rPr lang="en-US" altLang="en-US" sz="2400" b="0" i="1" dirty="0"/>
              <a:t>L</a:t>
            </a:r>
            <a:r>
              <a:rPr lang="en-US" altLang="en-US" sz="2400" b="0" dirty="0"/>
              <a:t>, so we won’t explore this branch.</a:t>
            </a:r>
          </a:p>
          <a:p>
            <a:pPr eaLnBrk="1" hangingPunct="1">
              <a:lnSpc>
                <a:spcPts val="2900"/>
              </a:lnSpc>
              <a:spcAft>
                <a:spcPct val="0"/>
              </a:spcAft>
              <a:buClrTx/>
              <a:buSzTx/>
              <a:buFontTx/>
              <a:buNone/>
              <a:defRPr/>
            </a:pPr>
            <a:endParaRPr lang="en-US" altLang="en-US" sz="2400" b="0" dirty="0"/>
          </a:p>
        </p:txBody>
      </p:sp>
      <p:pic>
        <p:nvPicPr>
          <p:cNvPr id="56324" name="Picture 3" descr="A figure of the example is shown ">
            <a:extLst>
              <a:ext uri="{FF2B5EF4-FFF2-40B4-BE49-F238E27FC236}">
                <a16:creationId xmlns:a16="http://schemas.microsoft.com/office/drawing/2014/main" xmlns="" id="{E819863F-178D-433E-B879-77E758D47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5" name="Picture 4" descr="A figure of the example is shown ">
            <a:extLst>
              <a:ext uri="{FF2B5EF4-FFF2-40B4-BE49-F238E27FC236}">
                <a16:creationId xmlns:a16="http://schemas.microsoft.com/office/drawing/2014/main" xmlns="" id="{BC30CCBE-EE48-4AAD-B54C-CC135C44E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xmlns="" id="{DB8F4B79-C207-468F-BC33-CAD08F70E717}"/>
              </a:ext>
            </a:extLst>
          </p:cNvPr>
          <p:cNvSpPr>
            <a:spLocks noGrp="1" noChangeArrowheads="1"/>
          </p:cNvSpPr>
          <p:nvPr>
            <p:ph type="title"/>
          </p:nvPr>
        </p:nvSpPr>
        <p:spPr/>
        <p:txBody>
          <a:bodyPr/>
          <a:lstStyle/>
          <a:p>
            <a:pPr eaLnBrk="1" hangingPunct="1">
              <a:spcAft>
                <a:spcPts val="13"/>
              </a:spcAft>
            </a:pPr>
            <a:r>
              <a:rPr lang="en-US" altLang="en-US"/>
              <a:t>An Example</a:t>
            </a:r>
          </a:p>
        </p:txBody>
      </p:sp>
      <p:sp>
        <p:nvSpPr>
          <p:cNvPr id="57347" name="Text Box 2">
            <a:extLst>
              <a:ext uri="{FF2B5EF4-FFF2-40B4-BE49-F238E27FC236}">
                <a16:creationId xmlns:a16="http://schemas.microsoft.com/office/drawing/2014/main" xmlns="" id="{29CC531D-1D70-4E09-8D22-67612F73D670}"/>
              </a:ext>
            </a:extLst>
          </p:cNvPr>
          <p:cNvSpPr txBox="1">
            <a:spLocks noChangeArrowheads="1"/>
          </p:cNvSpPr>
          <p:nvPr/>
        </p:nvSpPr>
        <p:spPr bwMode="auto">
          <a:xfrm>
            <a:off x="381000" y="1646238"/>
            <a:ext cx="8751888" cy="1858962"/>
          </a:xfrm>
          <a:prstGeom prst="rect">
            <a:avLst/>
          </a:prstGeom>
          <a:noFill/>
          <a:ln>
            <a:noFill/>
          </a:ln>
          <a:effec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lnSpc>
                <a:spcPts val="2900"/>
              </a:lnSpc>
              <a:spcAft>
                <a:spcPct val="0"/>
              </a:spcAft>
              <a:buClrTx/>
              <a:buSzTx/>
              <a:buFontTx/>
              <a:buNone/>
              <a:defRPr/>
            </a:pPr>
            <a:r>
              <a:rPr lang="en-US" altLang="en-US" sz="2400" b="0" i="1" dirty="0">
                <a:latin typeface="Helvetica" panose="020B0604020202020204" pitchFamily="34" charset="0"/>
              </a:rPr>
              <a:t>L</a:t>
            </a:r>
            <a:r>
              <a:rPr lang="en-US" altLang="en-US" sz="2400" b="0" dirty="0">
                <a:latin typeface="Helvetica" panose="020B0604020202020204" pitchFamily="34" charset="0"/>
              </a:rPr>
              <a:t> = { 2, 2, 3, 3, 4, 5, 6, 7, </a:t>
            </a:r>
            <a:r>
              <a:rPr lang="en-US" altLang="en-US" sz="2400" b="0" dirty="0">
                <a:solidFill>
                  <a:schemeClr val="tx2">
                    <a:lumMod val="60000"/>
                    <a:lumOff val="40000"/>
                  </a:schemeClr>
                </a:solidFill>
                <a:latin typeface="Helvetica" panose="020B0604020202020204" pitchFamily="34" charset="0"/>
              </a:rPr>
              <a:t>8</a:t>
            </a:r>
            <a:r>
              <a:rPr lang="en-US" altLang="en-US" sz="2400" b="0" dirty="0">
                <a:latin typeface="Helvetica" panose="020B0604020202020204" pitchFamily="34" charset="0"/>
              </a:rPr>
              <a:t>, </a:t>
            </a:r>
            <a:r>
              <a:rPr lang="en-US" altLang="en-US" sz="2400" b="0" dirty="0">
                <a:solidFill>
                  <a:srgbClr val="AFBF39"/>
                </a:solidFill>
                <a:latin typeface="Helvetica" panose="020B0604020202020204" pitchFamily="34" charset="0"/>
              </a:rPr>
              <a:t>10</a:t>
            </a:r>
            <a:r>
              <a:rPr lang="en-US" altLang="en-US" sz="2400" b="0" dirty="0">
                <a:latin typeface="Helvetica" panose="020B0604020202020204" pitchFamily="34" charset="0"/>
              </a:rPr>
              <a:t> }</a:t>
            </a:r>
          </a:p>
          <a:p>
            <a:pPr eaLnBrk="1" hangingPunct="1">
              <a:lnSpc>
                <a:spcPts val="2900"/>
              </a:lnSpc>
              <a:spcAft>
                <a:spcPct val="0"/>
              </a:spcAft>
              <a:buClrTx/>
              <a:buSzTx/>
              <a:buFontTx/>
              <a:buNone/>
              <a:defRPr/>
            </a:pPr>
            <a:r>
              <a:rPr lang="en-US" altLang="en-US" sz="2400" b="0" i="1" dirty="0">
                <a:latin typeface="Helvetica" panose="020B0604020202020204" pitchFamily="34" charset="0"/>
              </a:rPr>
              <a:t>X</a:t>
            </a:r>
            <a:r>
              <a:rPr lang="en-US" altLang="en-US" sz="2400" b="0" dirty="0">
                <a:latin typeface="Helvetica" panose="020B0604020202020204" pitchFamily="34" charset="0"/>
              </a:rPr>
              <a:t> = { 0, 10 }</a:t>
            </a:r>
          </a:p>
          <a:p>
            <a:pPr eaLnBrk="1" hangingPunct="1">
              <a:lnSpc>
                <a:spcPts val="2900"/>
              </a:lnSpc>
              <a:spcAft>
                <a:spcPct val="0"/>
              </a:spcAft>
              <a:buClrTx/>
              <a:buSzTx/>
              <a:buFontTx/>
              <a:buNone/>
              <a:defRPr/>
            </a:pPr>
            <a:endParaRPr lang="en-US" altLang="en-US" sz="2400" b="0" i="1" dirty="0">
              <a:latin typeface="Helvetica" panose="020B0604020202020204" pitchFamily="34" charset="0"/>
            </a:endParaRPr>
          </a:p>
          <a:p>
            <a:pPr eaLnBrk="1" hangingPunct="1">
              <a:lnSpc>
                <a:spcPts val="2900"/>
              </a:lnSpc>
              <a:spcAft>
                <a:spcPct val="0"/>
              </a:spcAft>
              <a:buClrTx/>
              <a:buSzTx/>
              <a:buFontTx/>
              <a:buNone/>
              <a:defRPr/>
            </a:pPr>
            <a:r>
              <a:rPr lang="en-US" altLang="en-US" sz="2400" b="0" dirty="0"/>
              <a:t>We backtracked to the root (actually, a symmetric solution y = 8).  Therefore, we have found all the solutions.</a:t>
            </a:r>
          </a:p>
        </p:txBody>
      </p:sp>
      <p:pic>
        <p:nvPicPr>
          <p:cNvPr id="57348" name="Picture 3" descr="A figure of the example is shown ">
            <a:extLst>
              <a:ext uri="{FF2B5EF4-FFF2-40B4-BE49-F238E27FC236}">
                <a16:creationId xmlns:a16="http://schemas.microsoft.com/office/drawing/2014/main" xmlns="" id="{44B52E54-CFA9-4E2B-8A5C-8E7B5F59E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4313238"/>
            <a:ext cx="541337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xmlns="" id="{E3AC2ED2-1891-4188-8FDD-58D24B1B9607}"/>
              </a:ext>
            </a:extLst>
          </p:cNvPr>
          <p:cNvSpPr>
            <a:spLocks noGrp="1" noChangeArrowheads="1"/>
          </p:cNvSpPr>
          <p:nvPr>
            <p:ph type="title"/>
          </p:nvPr>
        </p:nvSpPr>
        <p:spPr/>
        <p:txBody>
          <a:bodyPr/>
          <a:lstStyle/>
          <a:p>
            <a:pPr eaLnBrk="1" hangingPunct="1">
              <a:lnSpc>
                <a:spcPts val="4300"/>
              </a:lnSpc>
              <a:spcAft>
                <a:spcPts val="13"/>
              </a:spcAft>
            </a:pPr>
            <a:r>
              <a:rPr lang="en-US" altLang="en-US" sz="3600"/>
              <a:t>Analyzing PartialDigest Algorithm</a:t>
            </a:r>
          </a:p>
        </p:txBody>
      </p:sp>
      <p:sp>
        <p:nvSpPr>
          <p:cNvPr id="58371" name="Rectangle 2">
            <a:extLst>
              <a:ext uri="{FF2B5EF4-FFF2-40B4-BE49-F238E27FC236}">
                <a16:creationId xmlns:a16="http://schemas.microsoft.com/office/drawing/2014/main" xmlns="" id="{1CF993CC-C88A-423C-94C1-686D9359F1D0}"/>
              </a:ext>
            </a:extLst>
          </p:cNvPr>
          <p:cNvSpPr>
            <a:spLocks noGrp="1" noChangeArrowheads="1"/>
          </p:cNvSpPr>
          <p:nvPr>
            <p:ph type="body" idx="1"/>
          </p:nvPr>
        </p:nvSpPr>
        <p:spPr>
          <a:xfrm>
            <a:off x="449263" y="1524000"/>
            <a:ext cx="8466137" cy="5226050"/>
          </a:xfrm>
        </p:spPr>
        <p:txBody>
          <a:bodyPr/>
          <a:lstStyle/>
          <a:p>
            <a:pPr marL="471488" eaLnBrk="1" hangingPunct="1">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a:t>Still exponential in the worst case, but is very  fast on average.</a:t>
            </a:r>
          </a:p>
          <a:p>
            <a:pPr marL="471488" eaLnBrk="1" hangingPunct="1">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a:t>Informally, let </a:t>
            </a:r>
            <a:r>
              <a:rPr lang="en-US" altLang="en-US" i="1"/>
              <a:t>T(</a:t>
            </a:r>
            <a:r>
              <a:rPr lang="en-US" altLang="en-US" b="1" i="1"/>
              <a:t>n</a:t>
            </a:r>
            <a:r>
              <a:rPr lang="en-US" altLang="en-US" i="1"/>
              <a:t>)</a:t>
            </a:r>
            <a:r>
              <a:rPr lang="en-US" altLang="en-US"/>
              <a:t> be the time PartialDigest takes to place</a:t>
            </a:r>
            <a:r>
              <a:rPr lang="en-US" altLang="en-US" i="1"/>
              <a:t> n </a:t>
            </a:r>
            <a:r>
              <a:rPr lang="en-US" altLang="en-US"/>
              <a:t>cuts.</a:t>
            </a:r>
          </a:p>
          <a:p>
            <a:pPr marL="804863" lvl="1" indent="-333375" eaLnBrk="1" hangingPunct="1">
              <a:lnSpc>
                <a:spcPct val="1000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sz="3000" u="sng"/>
              <a:t>No branching case</a:t>
            </a:r>
            <a:r>
              <a:rPr lang="en-US" altLang="en-US" sz="3000"/>
              <a:t>:  </a:t>
            </a:r>
            <a:r>
              <a:rPr lang="en-US" altLang="en-US" sz="3000" i="1">
                <a:latin typeface="Helvetica" panose="020B0604020202020204" pitchFamily="34" charset="0"/>
              </a:rPr>
              <a:t>T(n) &lt; T(n-1) + O(n)</a:t>
            </a:r>
          </a:p>
          <a:p>
            <a:pPr marL="1150938" lvl="2" indent="-346075" eaLnBrk="1" hangingPunct="1">
              <a:lnSpc>
                <a:spcPts val="36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sz="3000"/>
              <a:t>Quadratic</a:t>
            </a:r>
          </a:p>
          <a:p>
            <a:pPr marL="804863" lvl="1" indent="-333375" eaLnBrk="1" hangingPunct="1">
              <a:lnSpc>
                <a:spcPct val="1000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sz="3000" u="sng"/>
              <a:t>Branching case</a:t>
            </a:r>
            <a:r>
              <a:rPr lang="en-US" altLang="en-US" sz="3000"/>
              <a:t>:       </a:t>
            </a:r>
            <a:r>
              <a:rPr lang="en-US" altLang="en-US" sz="3000" i="1">
                <a:latin typeface="Helvetica" panose="020B0604020202020204" pitchFamily="34" charset="0"/>
              </a:rPr>
              <a:t>T(n) &lt; 2T(n-1) + O(n)</a:t>
            </a:r>
          </a:p>
          <a:p>
            <a:pPr marL="1150938" lvl="2" indent="-346075" eaLnBrk="1" hangingPunct="1">
              <a:lnSpc>
                <a:spcPts val="3600"/>
              </a:lnSpc>
              <a:spcAft>
                <a:spcPts val="13"/>
              </a:spcAft>
              <a:tabLst>
                <a:tab pos="342900" algn="l"/>
                <a:tab pos="669925" algn="l"/>
                <a:tab pos="914400" algn="l"/>
                <a:tab pos="1022350" algn="l"/>
                <a:tab pos="1828800" algn="l"/>
                <a:tab pos="2743200" algn="l"/>
                <a:tab pos="3657600" algn="l"/>
                <a:tab pos="4572000" algn="l"/>
                <a:tab pos="5486400" algn="l"/>
                <a:tab pos="6400800" algn="l"/>
                <a:tab pos="7315200" algn="l"/>
                <a:tab pos="8229600" algn="l"/>
              </a:tabLst>
            </a:pPr>
            <a:r>
              <a:rPr lang="en-US" altLang="en-US" sz="3000"/>
              <a:t>Exponential (</a:t>
            </a:r>
            <a:r>
              <a:rPr lang="en-US" altLang="en-US" sz="3000" i="1"/>
              <a:t>i.e., </a:t>
            </a:r>
            <a:r>
              <a:rPr lang="en-US" altLang="en-US" sz="3000" i="1">
                <a:solidFill>
                  <a:schemeClr val="accent2"/>
                </a:solidFill>
              </a:rPr>
              <a:t>O(n2</a:t>
            </a:r>
            <a:r>
              <a:rPr lang="en-US" altLang="en-US" sz="3000" i="1" baseline="30000">
                <a:solidFill>
                  <a:schemeClr val="accent2"/>
                </a:solidFill>
              </a:rPr>
              <a:t>n</a:t>
            </a:r>
            <a:r>
              <a:rPr lang="en-US" altLang="en-US" sz="3000">
                <a:solidFill>
                  <a:schemeClr val="accent2"/>
                </a:solidFill>
              </a:rPr>
              <a:t>)</a:t>
            </a:r>
            <a:r>
              <a:rPr lang="en-US" altLang="en-US" sz="3000"/>
              <a:t>), but much better than pure BruteForce.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xmlns="" id="{4F3DF7DA-79DB-49E9-B40E-F09DEB43ED17}"/>
              </a:ext>
            </a:extLst>
          </p:cNvPr>
          <p:cNvSpPr>
            <a:spLocks noGrp="1" noChangeArrowheads="1"/>
          </p:cNvSpPr>
          <p:nvPr>
            <p:ph type="title"/>
          </p:nvPr>
        </p:nvSpPr>
        <p:spPr/>
        <p:txBody>
          <a:bodyPr/>
          <a:lstStyle/>
          <a:p>
            <a:pPr eaLnBrk="1" hangingPunct="1">
              <a:spcAft>
                <a:spcPts val="13"/>
              </a:spcAft>
            </a:pPr>
            <a:r>
              <a:rPr lang="en-US" altLang="en-US"/>
              <a:t>Double Digest Mapping</a:t>
            </a:r>
          </a:p>
        </p:txBody>
      </p:sp>
      <p:sp>
        <p:nvSpPr>
          <p:cNvPr id="59395" name="Rectangle 2">
            <a:extLst>
              <a:ext uri="{FF2B5EF4-FFF2-40B4-BE49-F238E27FC236}">
                <a16:creationId xmlns:a16="http://schemas.microsoft.com/office/drawing/2014/main" xmlns="" id="{48EB9107-E300-45FF-9C16-F13254A19248}"/>
              </a:ext>
            </a:extLst>
          </p:cNvPr>
          <p:cNvSpPr>
            <a:spLocks noGrp="1" noChangeArrowheads="1"/>
          </p:cNvSpPr>
          <p:nvPr>
            <p:ph type="body" idx="1"/>
          </p:nvPr>
        </p:nvSpPr>
        <p:spPr>
          <a:xfrm>
            <a:off x="331788" y="1631950"/>
            <a:ext cx="8507412" cy="5226050"/>
          </a:xfrm>
        </p:spPr>
        <p:txBody>
          <a:bodyPr/>
          <a:lstStyle/>
          <a:p>
            <a:pPr marL="447675" indent="-447675" eaLnBrk="1" hangingPunct="1">
              <a:lnSpc>
                <a:spcPts val="3200"/>
              </a:lnSpc>
              <a:spcAft>
                <a:spcPts val="800"/>
              </a:spcAft>
              <a:buSzPct val="100000"/>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a:t>Double Digest is yet another experimental method to construct restriction maps.</a:t>
            </a:r>
          </a:p>
          <a:p>
            <a:pPr marL="804863" lvl="1" indent="-357188" eaLnBrk="1" hangingPunct="1">
              <a:lnSpc>
                <a:spcPts val="3200"/>
              </a:lnSpc>
              <a:spcAft>
                <a:spcPts val="800"/>
              </a:spcAft>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sz="3000"/>
              <a:t>Use two restriction enzymes; three </a:t>
            </a:r>
            <a:r>
              <a:rPr lang="en-US" altLang="en-US" sz="3000">
                <a:solidFill>
                  <a:srgbClr val="FF0000"/>
                </a:solidFill>
              </a:rPr>
              <a:t>full</a:t>
            </a:r>
            <a:r>
              <a:rPr lang="en-US" altLang="en-US" sz="3000"/>
              <a:t> digests:</a:t>
            </a:r>
          </a:p>
          <a:p>
            <a:pPr marL="1144588" lvl="2" indent="-339725" eaLnBrk="1" hangingPunct="1">
              <a:lnSpc>
                <a:spcPts val="35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sz="3200"/>
              <a:t>One with only first enzyme</a:t>
            </a:r>
          </a:p>
          <a:p>
            <a:pPr marL="1144588" lvl="2" indent="-339725" eaLnBrk="1" hangingPunct="1">
              <a:lnSpc>
                <a:spcPts val="35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sz="3200"/>
              <a:t>One with only second enzyme</a:t>
            </a:r>
          </a:p>
          <a:p>
            <a:pPr marL="1144588" lvl="2" indent="-339725" eaLnBrk="1" hangingPunct="1">
              <a:lnSpc>
                <a:spcPts val="3500"/>
              </a:lnSpc>
              <a:spcAft>
                <a:spcPts val="700"/>
              </a:spcAft>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sz="3200"/>
              <a:t>One with both enzymes</a:t>
            </a:r>
          </a:p>
          <a:p>
            <a:pPr marL="447675" indent="-447675" eaLnBrk="1" hangingPunct="1">
              <a:lnSpc>
                <a:spcPts val="3200"/>
              </a:lnSpc>
              <a:spcAft>
                <a:spcPts val="13"/>
              </a:spcAft>
              <a:tabLst>
                <a:tab pos="342900" algn="l"/>
                <a:tab pos="669925" algn="l"/>
                <a:tab pos="914400" algn="l"/>
                <a:tab pos="1022350" algn="l"/>
                <a:tab pos="1828800" algn="l"/>
                <a:tab pos="2743200" algn="l"/>
                <a:tab pos="3657600" algn="l"/>
                <a:tab pos="4572000" algn="l"/>
                <a:tab pos="5486400" algn="l"/>
                <a:tab pos="6400800" algn="l"/>
                <a:tab pos="7315200" algn="l"/>
              </a:tabLst>
            </a:pPr>
            <a:r>
              <a:rPr lang="en-US" altLang="en-US"/>
              <a:t>Computationally, the Double Digest problem is  more complex than the Partial Digest problem.</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xmlns="" id="{A4D49E65-749C-4830-9D87-B0E6534C0190}"/>
              </a:ext>
            </a:extLst>
          </p:cNvPr>
          <p:cNvSpPr>
            <a:spLocks noGrp="1" noChangeArrowheads="1"/>
          </p:cNvSpPr>
          <p:nvPr>
            <p:ph type="title"/>
          </p:nvPr>
        </p:nvSpPr>
        <p:spPr/>
        <p:txBody>
          <a:bodyPr/>
          <a:lstStyle/>
          <a:p>
            <a:pPr eaLnBrk="1" hangingPunct="1">
              <a:spcAft>
                <a:spcPts val="13"/>
              </a:spcAft>
            </a:pPr>
            <a:r>
              <a:rPr lang="en-US" altLang="en-US"/>
              <a:t>Double Digest: Example</a:t>
            </a:r>
          </a:p>
        </p:txBody>
      </p:sp>
      <p:pic>
        <p:nvPicPr>
          <p:cNvPr id="60419" name="Picture 2" descr="A figure of the example is shown.">
            <a:extLst>
              <a:ext uri="{FF2B5EF4-FFF2-40B4-BE49-F238E27FC236}">
                <a16:creationId xmlns:a16="http://schemas.microsoft.com/office/drawing/2014/main" xmlns="" id="{82E5496C-126B-4D95-89AF-82C052096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4233863" cy="449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xmlns="" id="{E116EB70-FC58-46E7-8F1C-99D9BC545C07}"/>
              </a:ext>
            </a:extLst>
          </p:cNvPr>
          <p:cNvSpPr>
            <a:spLocks noGrp="1" noChangeArrowheads="1"/>
          </p:cNvSpPr>
          <p:nvPr>
            <p:ph type="title"/>
          </p:nvPr>
        </p:nvSpPr>
        <p:spPr/>
        <p:txBody>
          <a:bodyPr/>
          <a:lstStyle/>
          <a:p>
            <a:pPr eaLnBrk="1" hangingPunct="1">
              <a:spcAft>
                <a:spcPts val="13"/>
              </a:spcAft>
            </a:pPr>
            <a:r>
              <a:rPr lang="en-US" altLang="en-US"/>
              <a:t>Double Digest: Example</a:t>
            </a:r>
          </a:p>
        </p:txBody>
      </p:sp>
      <p:pic>
        <p:nvPicPr>
          <p:cNvPr id="61443" name="Picture 2" descr="A figure of the example is shown.">
            <a:extLst>
              <a:ext uri="{FF2B5EF4-FFF2-40B4-BE49-F238E27FC236}">
                <a16:creationId xmlns:a16="http://schemas.microsoft.com/office/drawing/2014/main" xmlns="" id="{E48B3B93-6400-44CF-9603-2B84DC7BC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77200" cy="273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Text Box 3">
            <a:extLst>
              <a:ext uri="{FF2B5EF4-FFF2-40B4-BE49-F238E27FC236}">
                <a16:creationId xmlns:a16="http://schemas.microsoft.com/office/drawing/2014/main" xmlns="" id="{53FDC999-E5DD-419A-8C88-60915DE4B035}"/>
              </a:ext>
            </a:extLst>
          </p:cNvPr>
          <p:cNvSpPr txBox="1">
            <a:spLocks noChangeArrowheads="1"/>
          </p:cNvSpPr>
          <p:nvPr/>
        </p:nvSpPr>
        <p:spPr bwMode="auto">
          <a:xfrm>
            <a:off x="392113" y="4768850"/>
            <a:ext cx="8253412"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spcAft>
                <a:spcPct val="0"/>
              </a:spcAft>
              <a:buClrTx/>
              <a:buSzTx/>
              <a:buFontTx/>
              <a:buNone/>
            </a:pPr>
            <a:r>
              <a:rPr lang="en-US" altLang="en-US" b="0"/>
              <a:t>Without the information of </a:t>
            </a:r>
            <a:r>
              <a:rPr lang="en-US" altLang="en-US" i="1"/>
              <a:t>dX </a:t>
            </a:r>
            <a:r>
              <a:rPr lang="en-US" altLang="en-US" b="0"/>
              <a:t>(</a:t>
            </a:r>
            <a:r>
              <a:rPr lang="en-US" altLang="en-US" b="0" i="1"/>
              <a:t>i.e.</a:t>
            </a:r>
            <a:r>
              <a:rPr lang="en-US" altLang="en-US" b="0"/>
              <a:t>,</a:t>
            </a:r>
            <a:r>
              <a:rPr lang="en-US" altLang="en-US"/>
              <a:t> </a:t>
            </a:r>
            <a:r>
              <a:rPr lang="en-US" altLang="en-US" i="1"/>
              <a:t>A+B</a:t>
            </a:r>
            <a:r>
              <a:rPr lang="en-US" altLang="en-US" b="0"/>
              <a:t>), it is impossible to (uniquely) solve the double digest problem as this diagram illustrates.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xmlns="" id="{E14A7CFA-1B7B-4712-9984-6056B84348A9}"/>
              </a:ext>
            </a:extLst>
          </p:cNvPr>
          <p:cNvSpPr>
            <a:spLocks noGrp="1" noChangeArrowheads="1"/>
          </p:cNvSpPr>
          <p:nvPr>
            <p:ph type="title"/>
          </p:nvPr>
        </p:nvSpPr>
        <p:spPr/>
        <p:txBody>
          <a:bodyPr/>
          <a:lstStyle/>
          <a:p>
            <a:pPr eaLnBrk="1" hangingPunct="1">
              <a:spcAft>
                <a:spcPts val="13"/>
              </a:spcAft>
            </a:pPr>
            <a:r>
              <a:rPr lang="en-US" altLang="en-US"/>
              <a:t>Double Digest Problem</a:t>
            </a:r>
          </a:p>
        </p:txBody>
      </p:sp>
      <p:sp>
        <p:nvSpPr>
          <p:cNvPr id="62467" name="Rectangle 2">
            <a:extLst>
              <a:ext uri="{FF2B5EF4-FFF2-40B4-BE49-F238E27FC236}">
                <a16:creationId xmlns:a16="http://schemas.microsoft.com/office/drawing/2014/main" xmlns="" id="{A360F816-53E9-4C36-9A54-F981C9AC8134}"/>
              </a:ext>
            </a:extLst>
          </p:cNvPr>
          <p:cNvSpPr>
            <a:spLocks noGrp="1" noChangeArrowheads="1"/>
          </p:cNvSpPr>
          <p:nvPr>
            <p:ph type="body" idx="1"/>
          </p:nvPr>
        </p:nvSpPr>
        <p:spPr>
          <a:xfrm>
            <a:off x="560388" y="1479550"/>
            <a:ext cx="8161337" cy="5378450"/>
          </a:xfrm>
        </p:spPr>
        <p:txBody>
          <a:bodyPr/>
          <a:lstStyle/>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u="sng"/>
              <a:t>Input</a:t>
            </a:r>
            <a:r>
              <a:rPr lang="en-US" altLang="en-US" sz="2800"/>
              <a:t>: </a:t>
            </a:r>
            <a:r>
              <a:rPr lang="en-US" altLang="en-US" sz="2800" b="1" i="1"/>
              <a:t>dA</a:t>
            </a:r>
            <a:r>
              <a:rPr lang="en-US" altLang="en-US" sz="2800"/>
              <a:t> – fragment lengths from the (complete) </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digest with enzyme </a:t>
            </a:r>
            <a:r>
              <a:rPr lang="en-US" altLang="en-US" sz="2800" b="1" i="1"/>
              <a:t>A</a:t>
            </a:r>
            <a:r>
              <a:rPr lang="en-US" altLang="en-US" sz="2800"/>
              <a:t>.</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a:t>
            </a:r>
            <a:r>
              <a:rPr lang="en-US" altLang="en-US" sz="2800" b="1" i="1"/>
              <a:t>dB</a:t>
            </a:r>
            <a:r>
              <a:rPr lang="en-US" altLang="en-US" sz="2800"/>
              <a:t> – fragment lengths from the digest with </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enzyme </a:t>
            </a:r>
            <a:r>
              <a:rPr lang="en-US" altLang="en-US" sz="2800" b="1" i="1"/>
              <a:t>B</a:t>
            </a:r>
            <a:r>
              <a:rPr lang="en-US" altLang="en-US" sz="2800"/>
              <a:t>.</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a:t>
            </a:r>
            <a:r>
              <a:rPr lang="en-US" altLang="en-US" sz="2800" b="1" i="1"/>
              <a:t>dX</a:t>
            </a:r>
            <a:r>
              <a:rPr lang="en-US" altLang="en-US" sz="2800"/>
              <a:t> – fragment lengths from the digest with</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a:t>
            </a:r>
            <a:r>
              <a:rPr lang="en-US" altLang="en-US" sz="2800" i="1">
                <a:solidFill>
                  <a:srgbClr val="FF0000"/>
                </a:solidFill>
              </a:rPr>
              <a:t>both</a:t>
            </a:r>
            <a:r>
              <a:rPr lang="en-US" altLang="en-US" sz="2800"/>
              <a:t> </a:t>
            </a:r>
            <a:r>
              <a:rPr lang="en-US" altLang="en-US" sz="2800" b="1" i="1"/>
              <a:t>A</a:t>
            </a:r>
            <a:r>
              <a:rPr lang="en-US" altLang="en-US" sz="2800"/>
              <a:t> and </a:t>
            </a:r>
            <a:r>
              <a:rPr lang="en-US" altLang="en-US" sz="2800" b="1" i="1"/>
              <a:t>B</a:t>
            </a:r>
            <a:r>
              <a:rPr lang="en-US" altLang="en-US" sz="2800"/>
              <a:t>.</a:t>
            </a:r>
          </a:p>
          <a:p>
            <a:pPr marL="342900" indent="-342900"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u="sng"/>
              <a:t>Output</a:t>
            </a:r>
            <a:r>
              <a:rPr lang="en-US" altLang="en-US" sz="2800"/>
              <a:t>: </a:t>
            </a:r>
            <a:r>
              <a:rPr lang="en-US" altLang="en-US" sz="2800" b="1" i="1"/>
              <a:t>A</a:t>
            </a:r>
            <a:r>
              <a:rPr lang="en-US" altLang="en-US" sz="2800" i="1"/>
              <a:t> </a:t>
            </a:r>
            <a:r>
              <a:rPr lang="en-US" altLang="en-US" sz="2800"/>
              <a:t>– location of the cuts in the </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restriction map for the enzyme </a:t>
            </a:r>
            <a:r>
              <a:rPr lang="en-US" altLang="en-US" sz="2800" b="1" i="1"/>
              <a:t>A</a:t>
            </a:r>
            <a:r>
              <a:rPr lang="en-US" altLang="en-US" sz="2800"/>
              <a:t>.</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a:t>
            </a:r>
            <a:r>
              <a:rPr lang="en-US" altLang="en-US" sz="2800" b="1" i="1"/>
              <a:t>B</a:t>
            </a:r>
            <a:r>
              <a:rPr lang="en-US" altLang="en-US" sz="2800"/>
              <a:t> – location of the cuts in the </a:t>
            </a:r>
          </a:p>
          <a:p>
            <a:pPr marL="342900" indent="-342900" eaLnBrk="1" hangingPunct="1">
              <a:lnSpc>
                <a:spcPts val="3000"/>
              </a:lnSpc>
              <a:spcAft>
                <a:spcPts val="13"/>
              </a:spcAft>
              <a:buFont typeface="Arial" panose="020B0604020202020204" pitchFamily="34" charset="0"/>
              <a:buNone/>
              <a:tabLst>
                <a:tab pos="342900" algn="l"/>
                <a:tab pos="914400" algn="l"/>
                <a:tab pos="1828800" algn="l"/>
                <a:tab pos="2743200" algn="l"/>
                <a:tab pos="3657600" algn="l"/>
                <a:tab pos="4572000" algn="l"/>
                <a:tab pos="5486400" algn="l"/>
                <a:tab pos="6400800" algn="l"/>
                <a:tab pos="7315200" algn="l"/>
              </a:tabLst>
            </a:pPr>
            <a:r>
              <a:rPr lang="en-US" altLang="en-US" sz="2800"/>
              <a:t>                    restriction map for the enzyme </a:t>
            </a:r>
            <a:r>
              <a:rPr lang="en-US" altLang="en-US" sz="2800" b="1" i="1"/>
              <a:t>B</a:t>
            </a:r>
            <a:r>
              <a:rPr lang="en-US" altLang="en-US" sz="2800"/>
              <a: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xmlns="" id="{A067A940-B158-47DC-837E-32554B151B3D}"/>
              </a:ext>
            </a:extLst>
          </p:cNvPr>
          <p:cNvSpPr>
            <a:spLocks noGrp="1" noChangeArrowheads="1"/>
          </p:cNvSpPr>
          <p:nvPr>
            <p:ph type="title"/>
          </p:nvPr>
        </p:nvSpPr>
        <p:spPr>
          <a:xfrm>
            <a:off x="369888" y="438150"/>
            <a:ext cx="8637587" cy="2787650"/>
          </a:xfrm>
        </p:spPr>
        <p:txBody>
          <a:bodyPr/>
          <a:lstStyle/>
          <a:p>
            <a:pPr eaLnBrk="1" hangingPunct="1">
              <a:spcAft>
                <a:spcPts val="13"/>
              </a:spcAft>
              <a:tabLst>
                <a:tab pos="0" algn="l"/>
                <a:tab pos="914400" algn="l"/>
                <a:tab pos="1828800" algn="l"/>
                <a:tab pos="2743200" algn="l"/>
                <a:tab pos="3657600" algn="l"/>
                <a:tab pos="4572000" algn="l"/>
                <a:tab pos="5486400" algn="l"/>
                <a:tab pos="6400800" algn="l"/>
                <a:tab pos="7315200" algn="l"/>
                <a:tab pos="8229600" algn="l"/>
              </a:tabLst>
            </a:pPr>
            <a:r>
              <a:rPr lang="en-US" altLang="en-US" sz="3200"/>
              <a:t>Recognition Sites of Restriction Enzymes</a:t>
            </a:r>
          </a:p>
        </p:txBody>
      </p:sp>
      <p:pic>
        <p:nvPicPr>
          <p:cNvPr id="8195" name="Picture 2" descr="A figure of the example is shown ">
            <a:extLst>
              <a:ext uri="{FF2B5EF4-FFF2-40B4-BE49-F238E27FC236}">
                <a16:creationId xmlns:a16="http://schemas.microsoft.com/office/drawing/2014/main" xmlns="" id="{0B2C1F4D-ABAC-4143-9EA3-DDA5A5190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534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3">
            <a:extLst>
              <a:ext uri="{FF2B5EF4-FFF2-40B4-BE49-F238E27FC236}">
                <a16:creationId xmlns:a16="http://schemas.microsoft.com/office/drawing/2014/main" xmlns="" id="{4EF4B0F5-4C48-4AE0-B481-D8B39D7B16A3}"/>
              </a:ext>
            </a:extLst>
          </p:cNvPr>
          <p:cNvSpPr txBox="1">
            <a:spLocks noChangeArrowheads="1"/>
          </p:cNvSpPr>
          <p:nvPr/>
        </p:nvSpPr>
        <p:spPr bwMode="auto">
          <a:xfrm>
            <a:off x="2990850" y="6326188"/>
            <a:ext cx="241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9pPr>
          </a:lstStyle>
          <a:p>
            <a:pPr algn="ctr" eaLnBrk="1" hangingPunct="1">
              <a:lnSpc>
                <a:spcPts val="1400"/>
              </a:lnSpc>
              <a:spcAft>
                <a:spcPct val="0"/>
              </a:spcAft>
              <a:buClrTx/>
              <a:buSzTx/>
              <a:buFontTx/>
              <a:buNone/>
            </a:pPr>
            <a:r>
              <a:rPr lang="en-US" altLang="en-US" sz="1200" b="0"/>
              <a:t>Molecular Cell Biology, 4</a:t>
            </a:r>
            <a:r>
              <a:rPr lang="en-US" altLang="en-US" sz="1800" b="0" baseline="29000"/>
              <a:t>th</a:t>
            </a:r>
            <a:r>
              <a:rPr lang="en-US" altLang="en-US" sz="1200" b="0"/>
              <a:t> edition</a:t>
            </a:r>
          </a:p>
          <a:p>
            <a:pPr algn="ctr" eaLnBrk="1" hangingPunct="1">
              <a:lnSpc>
                <a:spcPts val="1400"/>
              </a:lnSpc>
              <a:spcAft>
                <a:spcPct val="0"/>
              </a:spcAft>
              <a:buClrTx/>
              <a:buSzTx/>
              <a:buFontTx/>
              <a:buNone/>
            </a:pPr>
            <a:endParaRPr lang="en-US" altLang="en-US" sz="1200" b="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xmlns="" id="{FDBED8F8-1B87-4F4C-90DE-EFD44811C06B}"/>
              </a:ext>
            </a:extLst>
          </p:cNvPr>
          <p:cNvSpPr>
            <a:spLocks noGrp="1" noChangeArrowheads="1"/>
          </p:cNvSpPr>
          <p:nvPr>
            <p:ph type="title"/>
          </p:nvPr>
        </p:nvSpPr>
        <p:spPr/>
        <p:txBody>
          <a:bodyPr/>
          <a:lstStyle/>
          <a:p>
            <a:pPr eaLnBrk="1" hangingPunct="1">
              <a:lnSpc>
                <a:spcPts val="4300"/>
              </a:lnSpc>
              <a:spcAft>
                <a:spcPts val="13"/>
              </a:spcAft>
            </a:pPr>
            <a:r>
              <a:rPr lang="en-US" altLang="en-US" sz="3600"/>
              <a:t>Double Digest: Multiple Solutions</a:t>
            </a:r>
          </a:p>
        </p:txBody>
      </p:sp>
      <p:pic>
        <p:nvPicPr>
          <p:cNvPr id="63491" name="Picture 2" descr="A figure of the example is shown.">
            <a:extLst>
              <a:ext uri="{FF2B5EF4-FFF2-40B4-BE49-F238E27FC236}">
                <a16:creationId xmlns:a16="http://schemas.microsoft.com/office/drawing/2014/main" xmlns="" id="{B5DFE1C2-8DB8-4E7B-AFC4-5A0FA388A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3813"/>
            <a:ext cx="5638800" cy="467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xmlns="" id="{5B73778C-45DA-47BF-8067-F63FE1D575D9}"/>
              </a:ext>
            </a:extLst>
          </p:cNvPr>
          <p:cNvSpPr>
            <a:spLocks noGrp="1" noChangeArrowheads="1"/>
          </p:cNvSpPr>
          <p:nvPr>
            <p:ph type="title"/>
          </p:nvPr>
        </p:nvSpPr>
        <p:spPr>
          <a:xfrm>
            <a:off x="369888" y="304800"/>
            <a:ext cx="8408987" cy="2787650"/>
          </a:xfrm>
        </p:spPr>
        <p:txBody>
          <a:bodyPr/>
          <a:lstStyle/>
          <a:p>
            <a:r>
              <a:rPr lang="en-US" altLang="en-US" sz="2000" b="1"/>
              <a:t>Multiple Complete Digest (MCD) Mapping – a way to map genomes</a:t>
            </a:r>
          </a:p>
        </p:txBody>
      </p:sp>
      <p:pic>
        <p:nvPicPr>
          <p:cNvPr id="64515" name="Content Placeholder 3" descr="A figure of the example is shown ">
            <a:extLst>
              <a:ext uri="{FF2B5EF4-FFF2-40B4-BE49-F238E27FC236}">
                <a16:creationId xmlns:a16="http://schemas.microsoft.com/office/drawing/2014/main" xmlns="" id="{C780B402-1709-436B-838C-133AABE62A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990600"/>
            <a:ext cx="8321675" cy="5707063"/>
          </a:xfr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xmlns="" id="{7B51C84B-EB7D-440B-8235-9D8E01D53974}"/>
              </a:ext>
            </a:extLst>
          </p:cNvPr>
          <p:cNvSpPr>
            <a:spLocks noGrp="1" noChangeArrowheads="1"/>
          </p:cNvSpPr>
          <p:nvPr>
            <p:ph type="title"/>
          </p:nvPr>
        </p:nvSpPr>
        <p:spPr/>
        <p:txBody>
          <a:bodyPr/>
          <a:lstStyle/>
          <a:p>
            <a:pPr eaLnBrk="1" hangingPunct="1">
              <a:spcAft>
                <a:spcPts val="13"/>
              </a:spcAft>
            </a:pPr>
            <a:r>
              <a:rPr lang="en-US" altLang="en-US"/>
              <a:t>Uses of Restriction Enzymes</a:t>
            </a:r>
          </a:p>
        </p:txBody>
      </p:sp>
      <p:sp>
        <p:nvSpPr>
          <p:cNvPr id="9219" name="Rectangle 2">
            <a:extLst>
              <a:ext uri="{FF2B5EF4-FFF2-40B4-BE49-F238E27FC236}">
                <a16:creationId xmlns:a16="http://schemas.microsoft.com/office/drawing/2014/main" xmlns="" id="{E4ACB6AC-25E5-4B24-A01D-35020FBA1B03}"/>
              </a:ext>
            </a:extLst>
          </p:cNvPr>
          <p:cNvSpPr>
            <a:spLocks noGrp="1" noChangeArrowheads="1"/>
          </p:cNvSpPr>
          <p:nvPr>
            <p:ph type="body" idx="1"/>
          </p:nvPr>
        </p:nvSpPr>
        <p:spPr/>
        <p:txBody>
          <a:bodyPr/>
          <a:lstStyle/>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Recombinant DNA technology</a:t>
            </a:r>
          </a:p>
          <a:p>
            <a:pPr marL="471488"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Cloning</a:t>
            </a:r>
          </a:p>
          <a:p>
            <a:pPr marL="471488"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tabLst>
                <a:tab pos="342900" algn="l"/>
                <a:tab pos="914400" algn="l"/>
                <a:tab pos="1828800" algn="l"/>
                <a:tab pos="2743200" algn="l"/>
                <a:tab pos="3657600" algn="l"/>
                <a:tab pos="4572000" algn="l"/>
                <a:tab pos="5486400" algn="l"/>
                <a:tab pos="6400800" algn="l"/>
                <a:tab pos="7315200" algn="l"/>
              </a:tabLst>
            </a:pPr>
            <a:r>
              <a:rPr lang="en-US" altLang="en-US"/>
              <a:t>cDNA/genomic library construction</a:t>
            </a:r>
          </a:p>
          <a:p>
            <a:pPr marL="471488" eaLnBrk="1" hangingPunct="1">
              <a:tabLst>
                <a:tab pos="342900" algn="l"/>
                <a:tab pos="914400" algn="l"/>
                <a:tab pos="1828800" algn="l"/>
                <a:tab pos="2743200" algn="l"/>
                <a:tab pos="3657600" algn="l"/>
                <a:tab pos="4572000" algn="l"/>
                <a:tab pos="5486400" algn="l"/>
                <a:tab pos="6400800" algn="l"/>
                <a:tab pos="7315200" algn="l"/>
              </a:tabLst>
            </a:pPr>
            <a:endParaRPr lang="en-US" altLang="en-US"/>
          </a:p>
          <a:p>
            <a:pPr marL="471488" eaLnBrk="1" hangingPunct="1">
              <a:spcAft>
                <a:spcPts val="13"/>
              </a:spcAft>
              <a:tabLst>
                <a:tab pos="342900" algn="l"/>
                <a:tab pos="914400" algn="l"/>
                <a:tab pos="1828800" algn="l"/>
                <a:tab pos="2743200" algn="l"/>
                <a:tab pos="3657600" algn="l"/>
                <a:tab pos="4572000" algn="l"/>
                <a:tab pos="5486400" algn="l"/>
                <a:tab pos="6400800" algn="l"/>
                <a:tab pos="7315200" algn="l"/>
              </a:tabLst>
            </a:pPr>
            <a:r>
              <a:rPr lang="en-US" altLang="en-US"/>
              <a:t>DNA mapping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xmlns="" id="{E046B4C8-6917-4D22-9304-BA2A91E17655}"/>
              </a:ext>
            </a:extLst>
          </p:cNvPr>
          <p:cNvSpPr>
            <a:spLocks noGrp="1" noChangeArrowheads="1"/>
          </p:cNvSpPr>
          <p:nvPr>
            <p:ph type="title"/>
          </p:nvPr>
        </p:nvSpPr>
        <p:spPr/>
        <p:txBody>
          <a:bodyPr/>
          <a:lstStyle/>
          <a:p>
            <a:pPr eaLnBrk="1" hangingPunct="1">
              <a:spcAft>
                <a:spcPts val="13"/>
              </a:spcAft>
            </a:pPr>
            <a:r>
              <a:rPr lang="en-US" altLang="en-US"/>
              <a:t>Restriction Maps</a:t>
            </a:r>
          </a:p>
        </p:txBody>
      </p:sp>
      <p:pic>
        <p:nvPicPr>
          <p:cNvPr id="10243" name="Picture 2" descr="A figure of the example is shown ">
            <a:extLst>
              <a:ext uri="{FF2B5EF4-FFF2-40B4-BE49-F238E27FC236}">
                <a16:creationId xmlns:a16="http://schemas.microsoft.com/office/drawing/2014/main" xmlns="" id="{537B5187-FC8E-4E8F-8DFB-5A80F516E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804988"/>
            <a:ext cx="5715000"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3">
            <a:extLst>
              <a:ext uri="{FF2B5EF4-FFF2-40B4-BE49-F238E27FC236}">
                <a16:creationId xmlns:a16="http://schemas.microsoft.com/office/drawing/2014/main" xmlns="" id="{4FAD5E4C-3EE3-4C47-86FD-015C1DC555EB}"/>
              </a:ext>
            </a:extLst>
          </p:cNvPr>
          <p:cNvSpPr txBox="1">
            <a:spLocks noChangeArrowheads="1"/>
          </p:cNvSpPr>
          <p:nvPr/>
        </p:nvSpPr>
        <p:spPr bwMode="auto">
          <a:xfrm>
            <a:off x="560388" y="1339850"/>
            <a:ext cx="2674937"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Lst>
              <a:defRPr sz="2000">
                <a:solidFill>
                  <a:schemeClr val="tx1"/>
                </a:solidFill>
                <a:latin typeface="Arial" panose="020B0604020202020204" pitchFamily="34" charset="0"/>
              </a:defRPr>
            </a:lvl9pPr>
          </a:lstStyle>
          <a:p>
            <a:pPr eaLnBrk="1" hangingPunct="1">
              <a:lnSpc>
                <a:spcPts val="2200"/>
              </a:lnSpc>
              <a:spcAft>
                <a:spcPts val="200"/>
              </a:spcAft>
              <a:buClrTx/>
              <a:buSzTx/>
              <a:buFontTx/>
              <a:buNone/>
            </a:pPr>
            <a:r>
              <a:rPr lang="en-US" altLang="en-US" sz="1800" b="0">
                <a:solidFill>
                  <a:srgbClr val="CC9900"/>
                </a:solidFill>
              </a:rPr>
              <a:t>• </a:t>
            </a:r>
            <a:r>
              <a:rPr lang="en-US" altLang="en-US" sz="1800" b="0"/>
              <a:t>A map showing positions of restriction sites in a DNA sequence.</a:t>
            </a:r>
          </a:p>
          <a:p>
            <a:pPr eaLnBrk="1" hangingPunct="1">
              <a:lnSpc>
                <a:spcPts val="2200"/>
              </a:lnSpc>
              <a:spcAft>
                <a:spcPts val="200"/>
              </a:spcAft>
              <a:buClrTx/>
              <a:buSzTx/>
              <a:buFontTx/>
              <a:buNone/>
            </a:pPr>
            <a:r>
              <a:rPr lang="en-US" altLang="en-US" sz="1800" b="0">
                <a:solidFill>
                  <a:srgbClr val="CC9900"/>
                </a:solidFill>
              </a:rPr>
              <a:t>• </a:t>
            </a:r>
            <a:r>
              <a:rPr lang="en-US" altLang="en-US" sz="1800" b="0"/>
              <a:t>If DNA sequence is known then construction of restriction map is a trivial exercise.</a:t>
            </a:r>
          </a:p>
          <a:p>
            <a:pPr eaLnBrk="1" hangingPunct="1">
              <a:lnSpc>
                <a:spcPts val="2200"/>
              </a:lnSpc>
              <a:spcAft>
                <a:spcPts val="200"/>
              </a:spcAft>
              <a:buClrTx/>
              <a:buSzTx/>
              <a:buFontTx/>
              <a:buNone/>
            </a:pPr>
            <a:r>
              <a:rPr lang="en-US" altLang="en-US" sz="1800" b="0">
                <a:solidFill>
                  <a:srgbClr val="CC9900"/>
                </a:solidFill>
              </a:rPr>
              <a:t>• </a:t>
            </a:r>
            <a:r>
              <a:rPr lang="en-US" altLang="en-US" sz="1800" b="0"/>
              <a:t>In early days of molecular biology, DNA sequences were often unknown.</a:t>
            </a:r>
          </a:p>
          <a:p>
            <a:pPr eaLnBrk="1" hangingPunct="1">
              <a:lnSpc>
                <a:spcPts val="2200"/>
              </a:lnSpc>
              <a:spcAft>
                <a:spcPct val="0"/>
              </a:spcAft>
              <a:buClrTx/>
              <a:buSzTx/>
              <a:buFontTx/>
              <a:buNone/>
            </a:pPr>
            <a:r>
              <a:rPr lang="en-US" altLang="en-US" sz="1800" b="0">
                <a:solidFill>
                  <a:srgbClr val="CC9900"/>
                </a:solidFill>
              </a:rPr>
              <a:t>• </a:t>
            </a:r>
            <a:r>
              <a:rPr lang="en-US" altLang="en-US" sz="1800" b="0"/>
              <a:t> Biologists had to solve the problem of reconstructing restriction maps </a:t>
            </a:r>
            <a:r>
              <a:rPr lang="en-US" altLang="en-US" sz="1800" b="0">
                <a:solidFill>
                  <a:srgbClr val="FF0000"/>
                </a:solidFill>
              </a:rPr>
              <a:t>without knowing DNA sequences.</a:t>
            </a:r>
          </a:p>
          <a:p>
            <a:pPr eaLnBrk="1" hangingPunct="1">
              <a:lnSpc>
                <a:spcPts val="2200"/>
              </a:lnSpc>
              <a:spcAft>
                <a:spcPct val="0"/>
              </a:spcAft>
              <a:buClrTx/>
              <a:buSzTx/>
              <a:buFontTx/>
              <a:buNone/>
            </a:pPr>
            <a:endParaRPr lang="en-US" altLang="en-US" sz="1800" b="0">
              <a:solidFill>
                <a:srgbClr val="FF0000"/>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xmlns="" id="{0FF59D08-1CB4-44F2-811D-9ABB656F7C9E}"/>
              </a:ext>
            </a:extLst>
          </p:cNvPr>
          <p:cNvSpPr>
            <a:spLocks noGrp="1" noChangeArrowheads="1"/>
          </p:cNvSpPr>
          <p:nvPr>
            <p:ph type="title"/>
          </p:nvPr>
        </p:nvSpPr>
        <p:spPr/>
        <p:txBody>
          <a:bodyPr/>
          <a:lstStyle/>
          <a:p>
            <a:pPr eaLnBrk="1" hangingPunct="1">
              <a:spcAft>
                <a:spcPts val="13"/>
              </a:spcAft>
            </a:pPr>
            <a:r>
              <a:rPr lang="en-US" altLang="en-US"/>
              <a:t>Full/Complete Restriction Digest</a:t>
            </a:r>
          </a:p>
        </p:txBody>
      </p:sp>
      <p:sp>
        <p:nvSpPr>
          <p:cNvPr id="11267" name="Text Box 2">
            <a:extLst>
              <a:ext uri="{FF2B5EF4-FFF2-40B4-BE49-F238E27FC236}">
                <a16:creationId xmlns:a16="http://schemas.microsoft.com/office/drawing/2014/main" xmlns="" id="{634896F5-8B5C-4124-8057-99C8ECF59F3C}"/>
              </a:ext>
            </a:extLst>
          </p:cNvPr>
          <p:cNvSpPr txBox="1">
            <a:spLocks noChangeArrowheads="1"/>
          </p:cNvSpPr>
          <p:nvPr/>
        </p:nvSpPr>
        <p:spPr bwMode="auto">
          <a:xfrm>
            <a:off x="560388" y="1416050"/>
            <a:ext cx="8085137"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Lst>
              <a:defRPr sz="2000">
                <a:solidFill>
                  <a:schemeClr val="tx1"/>
                </a:solidFill>
                <a:latin typeface="Arial" panose="020B0604020202020204" pitchFamily="34" charset="0"/>
              </a:defRPr>
            </a:lvl9pPr>
          </a:lstStyle>
          <a:p>
            <a:pPr eaLnBrk="1" hangingPunct="1">
              <a:lnSpc>
                <a:spcPts val="1800"/>
              </a:lnSpc>
              <a:spcAft>
                <a:spcPts val="2700"/>
              </a:spcAft>
              <a:buClrTx/>
              <a:buSzTx/>
              <a:buFontTx/>
              <a:buNone/>
            </a:pPr>
            <a:endParaRPr lang="en-US" altLang="en-US" b="0"/>
          </a:p>
          <a:p>
            <a:pPr eaLnBrk="1" hangingPunct="1">
              <a:lnSpc>
                <a:spcPts val="1800"/>
              </a:lnSpc>
              <a:spcAft>
                <a:spcPts val="2700"/>
              </a:spcAft>
              <a:buClrTx/>
              <a:buSzTx/>
              <a:buFontTx/>
              <a:buNone/>
            </a:pPr>
            <a:r>
              <a:rPr lang="en-US" altLang="en-US" b="0">
                <a:solidFill>
                  <a:srgbClr val="CC9900"/>
                </a:solidFill>
              </a:rPr>
              <a:t>• </a:t>
            </a:r>
            <a:r>
              <a:rPr lang="en-US" altLang="en-US" b="0"/>
              <a:t> Cutting DNA  at each restriction site creates </a:t>
            </a:r>
          </a:p>
          <a:p>
            <a:pPr eaLnBrk="1" hangingPunct="1">
              <a:lnSpc>
                <a:spcPts val="1800"/>
              </a:lnSpc>
              <a:spcAft>
                <a:spcPct val="0"/>
              </a:spcAft>
              <a:buClrTx/>
              <a:buSzTx/>
              <a:buFontTx/>
              <a:buNone/>
            </a:pPr>
            <a:r>
              <a:rPr lang="en-US" altLang="en-US" b="0"/>
              <a:t>  multiple </a:t>
            </a:r>
            <a:r>
              <a:rPr lang="en-US" altLang="en-US" b="0">
                <a:solidFill>
                  <a:srgbClr val="FF0000"/>
                </a:solidFill>
              </a:rPr>
              <a:t>restriction fragments</a:t>
            </a:r>
            <a:r>
              <a:rPr lang="en-US" altLang="en-US" b="0"/>
              <a:t>:</a:t>
            </a:r>
          </a:p>
        </p:txBody>
      </p:sp>
      <p:pic>
        <p:nvPicPr>
          <p:cNvPr id="11268" name="Picture 3" descr="A figure of the example is shown ">
            <a:extLst>
              <a:ext uri="{FF2B5EF4-FFF2-40B4-BE49-F238E27FC236}">
                <a16:creationId xmlns:a16="http://schemas.microsoft.com/office/drawing/2014/main" xmlns="" id="{B3005D13-1459-4E5D-A35F-57F71393A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0"/>
            <a:ext cx="73152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4">
            <a:extLst>
              <a:ext uri="{FF2B5EF4-FFF2-40B4-BE49-F238E27FC236}">
                <a16:creationId xmlns:a16="http://schemas.microsoft.com/office/drawing/2014/main" xmlns="" id="{BC16A360-40C0-4659-AB6B-A3201E048EE4}"/>
              </a:ext>
            </a:extLst>
          </p:cNvPr>
          <p:cNvSpPr txBox="1">
            <a:spLocks noChangeArrowheads="1"/>
          </p:cNvSpPr>
          <p:nvPr/>
        </p:nvSpPr>
        <p:spPr bwMode="auto">
          <a:xfrm>
            <a:off x="560388" y="4464050"/>
            <a:ext cx="823753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ts val="3600"/>
              </a:lnSpc>
              <a:spcAft>
                <a:spcPts val="7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3000">
                <a:solidFill>
                  <a:schemeClr val="tx1"/>
                </a:solidFill>
                <a:latin typeface="Arial" panose="020B0604020202020204" pitchFamily="34" charset="0"/>
              </a:defRPr>
            </a:lvl1pPr>
            <a:lvl2pPr marL="995363" indent="-473075">
              <a:lnSpc>
                <a:spcPts val="3100"/>
              </a:lnSpc>
              <a:spcAft>
                <a:spcPts val="600"/>
              </a:spcAft>
              <a:buClr>
                <a:srgbClr val="3B812F"/>
              </a:buClr>
              <a:buSzPct val="6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600">
                <a:solidFill>
                  <a:schemeClr val="tx1"/>
                </a:solidFill>
                <a:latin typeface="Arial" panose="020B0604020202020204" pitchFamily="34" charset="0"/>
              </a:defRPr>
            </a:lvl2pPr>
            <a:lvl3pPr marL="1524000" indent="-503238">
              <a:lnSpc>
                <a:spcPts val="2600"/>
              </a:lnSpc>
              <a:spcAft>
                <a:spcPts val="600"/>
              </a:spcAft>
              <a:buClr>
                <a:srgbClr val="CC9900"/>
              </a:buClr>
              <a:buSzPct val="64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200">
                <a:solidFill>
                  <a:schemeClr val="tx1"/>
                </a:solidFill>
                <a:latin typeface="Arial" panose="020B0604020202020204" pitchFamily="34" charset="0"/>
              </a:defRPr>
            </a:lvl3pPr>
            <a:lvl4pPr marL="2017713" indent="-468313">
              <a:lnSpc>
                <a:spcPts val="2400"/>
              </a:lnSpc>
              <a:spcAft>
                <a:spcPts val="500"/>
              </a:spcAft>
              <a:buClr>
                <a:srgbClr val="3B812F"/>
              </a:buClr>
              <a:buSzPct val="69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4pPr>
            <a:lvl5pPr marL="2532063" indent="-488950">
              <a:lnSpc>
                <a:spcPts val="2400"/>
              </a:lnSpc>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5pPr>
            <a:lvl6pPr marL="29892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6pPr>
            <a:lvl7pPr marL="34464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7pPr>
            <a:lvl8pPr marL="39036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8pPr>
            <a:lvl9pPr marL="4360863" indent="-488950" eaLnBrk="0" fontAlgn="base" hangingPunct="0">
              <a:lnSpc>
                <a:spcPts val="2400"/>
              </a:lnSpc>
              <a:spcBef>
                <a:spcPct val="0"/>
              </a:spcBef>
              <a:spcAft>
                <a:spcPts val="100"/>
              </a:spcAft>
              <a:buClr>
                <a:srgbClr val="CC9900"/>
              </a:buClr>
              <a:buSzPct val="75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Lst>
              <a:defRPr sz="2000">
                <a:solidFill>
                  <a:schemeClr val="tx1"/>
                </a:solidFill>
                <a:latin typeface="Arial" panose="020B0604020202020204" pitchFamily="34" charset="0"/>
              </a:defRPr>
            </a:lvl9pPr>
          </a:lstStyle>
          <a:p>
            <a:pPr eaLnBrk="1" hangingPunct="1">
              <a:spcAft>
                <a:spcPct val="0"/>
              </a:spcAft>
              <a:buClrTx/>
              <a:buSzTx/>
              <a:buFontTx/>
              <a:buNone/>
            </a:pPr>
            <a:r>
              <a:rPr lang="en-US" altLang="en-US" b="0">
                <a:solidFill>
                  <a:srgbClr val="CC9900"/>
                </a:solidFill>
              </a:rPr>
              <a:t>• </a:t>
            </a:r>
            <a:r>
              <a:rPr lang="en-US" altLang="en-US" b="0"/>
              <a:t> Is it possible to reconstruct the order of </a:t>
            </a:r>
          </a:p>
          <a:p>
            <a:pPr eaLnBrk="1" hangingPunct="1">
              <a:spcAft>
                <a:spcPct val="0"/>
              </a:spcAft>
              <a:buClrTx/>
              <a:buSzTx/>
              <a:buFontTx/>
              <a:buNone/>
            </a:pPr>
            <a:r>
              <a:rPr lang="en-US" altLang="en-US" b="0"/>
              <a:t>  the fragments from the sizes of the fragments</a:t>
            </a:r>
          </a:p>
          <a:p>
            <a:pPr eaLnBrk="1" hangingPunct="1">
              <a:spcAft>
                <a:spcPct val="0"/>
              </a:spcAft>
              <a:buClrTx/>
              <a:buSzTx/>
              <a:buFontTx/>
              <a:buNone/>
            </a:pPr>
            <a:r>
              <a:rPr lang="en-US" altLang="en-US" b="0"/>
              <a:t>                        {3,5,5,9} ? </a:t>
            </a:r>
          </a:p>
        </p:txBody>
      </p:sp>
    </p:spTree>
  </p:cSld>
  <p:clrMapOvr>
    <a:masterClrMapping/>
  </p:clrMapOvr>
  <p:transition/>
</p:sld>
</file>

<file path=ppt/theme/theme1.xml><?xml version="1.0" encoding="utf-8"?>
<a:theme xmlns:a="http://schemas.openxmlformats.org/drawingml/2006/main" name="Title &amp; Bullets">
  <a:themeElements>
    <a:clrScheme name="">
      <a:dk1>
        <a:srgbClr val="000000"/>
      </a:dk1>
      <a:lt1>
        <a:srgbClr val="FFFFFF"/>
      </a:lt1>
      <a:dk2>
        <a:srgbClr val="006633"/>
      </a:dk2>
      <a:lt2>
        <a:srgbClr val="000000"/>
      </a:lt2>
      <a:accent1>
        <a:srgbClr val="CC9900"/>
      </a:accent1>
      <a:accent2>
        <a:srgbClr val="333399"/>
      </a:accent2>
      <a:accent3>
        <a:srgbClr val="FFFFFF"/>
      </a:accent3>
      <a:accent4>
        <a:srgbClr val="000000"/>
      </a:accent4>
      <a:accent5>
        <a:srgbClr val="E2CAAA"/>
      </a:accent5>
      <a:accent6>
        <a:srgbClr val="2D2D8A"/>
      </a:accent6>
      <a:hlink>
        <a:srgbClr val="009999"/>
      </a:hlink>
      <a:folHlink>
        <a:srgbClr val="99CC00"/>
      </a:folHlink>
    </a:clrScheme>
    <a:fontScheme name="Title &amp; Bullet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990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lang="en-US" altLang="en-US" sz="2000" b="1"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CC990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lang="en-US" altLang="en-US" sz="2000" b="1"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Subtitle">
  <a:themeElements>
    <a:clrScheme name="">
      <a:dk1>
        <a:srgbClr val="000000"/>
      </a:dk1>
      <a:lt1>
        <a:srgbClr val="FFFFFF"/>
      </a:lt1>
      <a:dk2>
        <a:srgbClr val="006633"/>
      </a:dk2>
      <a:lt2>
        <a:srgbClr val="000000"/>
      </a:lt2>
      <a:accent1>
        <a:srgbClr val="CC9900"/>
      </a:accent1>
      <a:accent2>
        <a:srgbClr val="333399"/>
      </a:accent2>
      <a:accent3>
        <a:srgbClr val="FFFFFF"/>
      </a:accent3>
      <a:accent4>
        <a:srgbClr val="000000"/>
      </a:accent4>
      <a:accent5>
        <a:srgbClr val="E2CAAA"/>
      </a:accent5>
      <a:accent6>
        <a:srgbClr val="2D2D8A"/>
      </a:accent6>
      <a:hlink>
        <a:srgbClr val="009999"/>
      </a:hlink>
      <a:folHlink>
        <a:srgbClr val="99CC00"/>
      </a:folHlink>
    </a:clrScheme>
    <a:fontScheme name="Title &amp; Subtitl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990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lang="en-US" altLang="en-US" sz="2000" b="1"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CC990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lang="en-US" altLang="en-US" sz="2000" b="1"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Pages>0</Pages>
  <Words>3190</Words>
  <Characters>0</Characters>
  <Application>Microsoft Office PowerPoint</Application>
  <PresentationFormat>On-screen Show (4:3)</PresentationFormat>
  <Lines>0</Lines>
  <Paragraphs>514</Paragraphs>
  <Slides>61</Slides>
  <Notes>0</Notes>
  <HiddenSlides>2</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69" baseType="lpstr">
      <vt:lpstr>新細明體</vt:lpstr>
      <vt:lpstr>Arial</vt:lpstr>
      <vt:lpstr>Garamond</vt:lpstr>
      <vt:lpstr>Helvetica</vt:lpstr>
      <vt:lpstr>Times New Roman</vt:lpstr>
      <vt:lpstr>Title &amp; Bullets</vt:lpstr>
      <vt:lpstr>Title &amp; Subtitle</vt:lpstr>
      <vt:lpstr>Equation</vt:lpstr>
      <vt:lpstr>DNA Mapping, Brute Force and Branch-and-Bound Algorithms</vt:lpstr>
      <vt:lpstr>Outline</vt:lpstr>
      <vt:lpstr>Molecular Scissors</vt:lpstr>
      <vt:lpstr>Discovering Restriction Enzymes</vt:lpstr>
      <vt:lpstr>Discovering Restriction Enzymes</vt:lpstr>
      <vt:lpstr>Recognition Sites of Restriction Enzymes</vt:lpstr>
      <vt:lpstr>Uses of Restriction Enzymes</vt:lpstr>
      <vt:lpstr>Restriction Maps</vt:lpstr>
      <vt:lpstr>Full/Complete Restriction Digest</vt:lpstr>
      <vt:lpstr>Complete Restriction Digest: Multiple Solutions </vt:lpstr>
      <vt:lpstr>Measuring Lengths of Restriction Fragments</vt:lpstr>
      <vt:lpstr>Gel Electrophoresis</vt:lpstr>
      <vt:lpstr>Gel Electrophoresis (cont’d)</vt:lpstr>
      <vt:lpstr>Gel Electrophoresis: Example</vt:lpstr>
      <vt:lpstr>Detecting DNA: Autoradiography</vt:lpstr>
      <vt:lpstr>Detecting DNA: Fluorescence</vt:lpstr>
      <vt:lpstr>Partial Restriction Digest</vt:lpstr>
      <vt:lpstr>Partial Digest Example</vt:lpstr>
      <vt:lpstr>Multiset of Restriction Fragments</vt:lpstr>
      <vt:lpstr>Partial Digest Fundamentals</vt:lpstr>
      <vt:lpstr>One More Partial Digest Example</vt:lpstr>
      <vt:lpstr>Partial Digest Problem: Formulation</vt:lpstr>
      <vt:lpstr>Partial Digest: Multiple  Solutions</vt:lpstr>
      <vt:lpstr>Homometric Sets</vt:lpstr>
      <vt:lpstr>Brute Force Algorithms</vt:lpstr>
      <vt:lpstr>Partial Digest: Brute Force</vt:lpstr>
      <vt:lpstr>BruteForcePDP</vt:lpstr>
      <vt:lpstr>Efficiency of BruteForcePDP</vt:lpstr>
      <vt:lpstr>O-notation: an asymptotic upper bound</vt:lpstr>
      <vt:lpstr>How fast functions grow?</vt:lpstr>
      <vt:lpstr>AnotherBruteForcePDP</vt:lpstr>
      <vt:lpstr>Efficiency of AnotherBruteForcePDP</vt:lpstr>
      <vt:lpstr>Branch and Bound Algorithm for PDP</vt:lpstr>
      <vt:lpstr>Branch and Bound Algorithm for PDP</vt:lpstr>
      <vt:lpstr>Branch-and-Bound Algorithm for PDP</vt:lpstr>
      <vt:lpstr>PartialDigest Algorithm</vt:lpstr>
      <vt:lpstr>PartialDigest Algorithm (cont’d)</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Analyzing PartialDigest Algorithm</vt:lpstr>
      <vt:lpstr>Double Digest Mapping</vt:lpstr>
      <vt:lpstr>Double Digest: Example</vt:lpstr>
      <vt:lpstr>Double Digest: Example</vt:lpstr>
      <vt:lpstr>Double Digest Problem</vt:lpstr>
      <vt:lpstr>Double Digest: Multiple Solutions</vt:lpstr>
      <vt:lpstr>Multiple Complete Digest (MCD) Mapping – a way to map genomes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Mapping and Brute Force Algorithms</dc:title>
  <dc:subject/>
  <dc:creator>Jason Ortega-Garcia</dc:creator>
  <cp:keywords/>
  <dc:description/>
  <cp:lastModifiedBy>Microsoft account</cp:lastModifiedBy>
  <cp:revision>65</cp:revision>
  <dcterms:modified xsi:type="dcterms:W3CDTF">2026-03-13T21:51:07Z</dcterms:modified>
</cp:coreProperties>
</file>