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45" r:id="rId2"/>
    <p:sldMasterId id="2147483733" r:id="rId3"/>
    <p:sldMasterId id="2147483721" r:id="rId4"/>
    <p:sldMasterId id="2147483709" r:id="rId5"/>
    <p:sldMasterId id="2147483697" r:id="rId6"/>
    <p:sldMasterId id="2147483685" r:id="rId7"/>
    <p:sldMasterId id="2147483673" r:id="rId8"/>
  </p:sldMasterIdLst>
  <p:notesMasterIdLst>
    <p:notesMasterId r:id="rId53"/>
  </p:notesMasterIdLst>
  <p:handoutMasterIdLst>
    <p:handoutMasterId r:id="rId54"/>
  </p:handoutMasterIdLst>
  <p:sldIdLst>
    <p:sldId id="271" r:id="rId9"/>
    <p:sldId id="272" r:id="rId10"/>
    <p:sldId id="267" r:id="rId11"/>
    <p:sldId id="259" r:id="rId12"/>
    <p:sldId id="273" r:id="rId13"/>
    <p:sldId id="320" r:id="rId14"/>
    <p:sldId id="310" r:id="rId15"/>
    <p:sldId id="311" r:id="rId16"/>
    <p:sldId id="312" r:id="rId17"/>
    <p:sldId id="313" r:id="rId18"/>
    <p:sldId id="314" r:id="rId19"/>
    <p:sldId id="315" r:id="rId20"/>
    <p:sldId id="353" r:id="rId21"/>
    <p:sldId id="316" r:id="rId22"/>
    <p:sldId id="319" r:id="rId23"/>
    <p:sldId id="318" r:id="rId24"/>
    <p:sldId id="351" r:id="rId25"/>
    <p:sldId id="275" r:id="rId26"/>
    <p:sldId id="344" r:id="rId27"/>
    <p:sldId id="322" r:id="rId28"/>
    <p:sldId id="323" r:id="rId29"/>
    <p:sldId id="324" r:id="rId30"/>
    <p:sldId id="325" r:id="rId31"/>
    <p:sldId id="326" r:id="rId32"/>
    <p:sldId id="327" r:id="rId33"/>
    <p:sldId id="328" r:id="rId34"/>
    <p:sldId id="354" r:id="rId35"/>
    <p:sldId id="334" r:id="rId36"/>
    <p:sldId id="347" r:id="rId37"/>
    <p:sldId id="308" r:id="rId38"/>
    <p:sldId id="336" r:id="rId39"/>
    <p:sldId id="337" r:id="rId40"/>
    <p:sldId id="339" r:id="rId41"/>
    <p:sldId id="340" r:id="rId42"/>
    <p:sldId id="343" r:id="rId43"/>
    <p:sldId id="341" r:id="rId44"/>
    <p:sldId id="349" r:id="rId45"/>
    <p:sldId id="355" r:id="rId46"/>
    <p:sldId id="348" r:id="rId47"/>
    <p:sldId id="350" r:id="rId48"/>
    <p:sldId id="352" r:id="rId49"/>
    <p:sldId id="263" r:id="rId50"/>
    <p:sldId id="306" r:id="rId51"/>
    <p:sldId id="307" r:id="rId5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L" lastIdx="1" clrIdx="0"/>
  <p:cmAuthor id="1" name=" Donna Madsen" initials="DM" lastIdx="49" clrIdx="1"/>
  <p:cmAuthor id="2" name="Julie McLaughln" initials="JM" lastIdx="1" clrIdx="2"/>
  <p:cmAuthor id="3" name="Julie McLaughlin" initials="JM" lastIdx="1" clrIdx="3"/>
  <p:cmAuthor id="4" name="Tiffany Bottolfson" initials="tmb" lastIdx="1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83" autoAdjust="0"/>
  </p:normalViewPr>
  <p:slideViewPr>
    <p:cSldViewPr>
      <p:cViewPr varScale="1">
        <p:scale>
          <a:sx n="65" d="100"/>
          <a:sy n="65" d="100"/>
        </p:scale>
        <p:origin x="-12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84"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defRPr>
            </a:lvl1pPr>
          </a:lstStyle>
          <a:p>
            <a:pPr>
              <a:defRPr/>
            </a:pPr>
            <a:fld id="{CD21E874-D964-4362-AC64-98345834E7D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defRPr>
            </a:lvl1pPr>
          </a:lstStyle>
          <a:p>
            <a:pPr>
              <a:defRPr/>
            </a:pPr>
            <a:r>
              <a:rPr lang="en-US" dirty="0"/>
              <a:t>##</a:t>
            </a:r>
            <a:endParaRPr lang="en-US" sz="1200"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t>*</a:t>
            </a:r>
            <a:endParaRPr lang="en-US" sz="1200" dirty="0" smtClean="0"/>
          </a:p>
        </p:txBody>
      </p:sp>
      <p:sp>
        <p:nvSpPr>
          <p:cNvPr id="11469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469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4694"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endParaRPr lang="en-US" dirty="0" smtClean="0"/>
          </a:p>
        </p:txBody>
      </p:sp>
      <p:sp>
        <p:nvSpPr>
          <p:cNvPr id="116739" name="Header Placeholder 3"/>
          <p:cNvSpPr>
            <a:spLocks noGrp="1"/>
          </p:cNvSpPr>
          <p:nvPr>
            <p:ph type="hdr" sz="quarter"/>
          </p:nvPr>
        </p:nvSpPr>
        <p:spPr>
          <a:noFill/>
        </p:spPr>
        <p:txBody>
          <a:bodyPr/>
          <a:lstStyle/>
          <a:p>
            <a:r>
              <a:rPr lang="en-US" dirty="0" smtClean="0"/>
              <a:t>*</a:t>
            </a:r>
            <a:endParaRPr lang="en-US" sz="1200" dirty="0" smtClean="0"/>
          </a:p>
        </p:txBody>
      </p:sp>
      <p:sp>
        <p:nvSpPr>
          <p:cNvPr id="11674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674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6742"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r>
              <a:rPr lang="en-US" dirty="0" smtClean="0"/>
              <a:t>This is Figure 9.7.</a:t>
            </a:r>
          </a:p>
        </p:txBody>
      </p:sp>
      <p:sp>
        <p:nvSpPr>
          <p:cNvPr id="118787" name="Header Placeholder 3"/>
          <p:cNvSpPr>
            <a:spLocks noGrp="1"/>
          </p:cNvSpPr>
          <p:nvPr>
            <p:ph type="hdr" sz="quarter"/>
          </p:nvPr>
        </p:nvSpPr>
        <p:spPr>
          <a:noFill/>
        </p:spPr>
        <p:txBody>
          <a:bodyPr/>
          <a:lstStyle/>
          <a:p>
            <a:r>
              <a:rPr lang="en-US" dirty="0" smtClean="0"/>
              <a:t>*</a:t>
            </a:r>
            <a:endParaRPr lang="en-US" sz="1200" dirty="0" smtClean="0"/>
          </a:p>
        </p:txBody>
      </p:sp>
      <p:sp>
        <p:nvSpPr>
          <p:cNvPr id="11878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878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879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endParaRPr lang="en-US" dirty="0" smtClean="0"/>
          </a:p>
        </p:txBody>
      </p:sp>
      <p:sp>
        <p:nvSpPr>
          <p:cNvPr id="118787" name="Header Placeholder 3"/>
          <p:cNvSpPr>
            <a:spLocks noGrp="1"/>
          </p:cNvSpPr>
          <p:nvPr>
            <p:ph type="hdr" sz="quarter"/>
          </p:nvPr>
        </p:nvSpPr>
        <p:spPr>
          <a:noFill/>
        </p:spPr>
        <p:txBody>
          <a:bodyPr/>
          <a:lstStyle/>
          <a:p>
            <a:r>
              <a:rPr lang="en-US" dirty="0" smtClean="0"/>
              <a:t>*</a:t>
            </a:r>
            <a:endParaRPr lang="en-US" sz="1200" dirty="0" smtClean="0"/>
          </a:p>
        </p:txBody>
      </p:sp>
      <p:sp>
        <p:nvSpPr>
          <p:cNvPr id="11878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878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879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endParaRPr lang="en-US" dirty="0" smtClean="0"/>
          </a:p>
        </p:txBody>
      </p:sp>
      <p:sp>
        <p:nvSpPr>
          <p:cNvPr id="120835" name="Header Placeholder 3"/>
          <p:cNvSpPr>
            <a:spLocks noGrp="1"/>
          </p:cNvSpPr>
          <p:nvPr>
            <p:ph type="hdr" sz="quarter"/>
          </p:nvPr>
        </p:nvSpPr>
        <p:spPr>
          <a:noFill/>
        </p:spPr>
        <p:txBody>
          <a:bodyPr/>
          <a:lstStyle/>
          <a:p>
            <a:r>
              <a:rPr lang="en-US" dirty="0" smtClean="0"/>
              <a:t>*</a:t>
            </a:r>
            <a:endParaRPr lang="en-US" sz="1200" dirty="0" smtClean="0"/>
          </a:p>
        </p:txBody>
      </p:sp>
      <p:sp>
        <p:nvSpPr>
          <p:cNvPr id="12083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083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0838"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dirty="0" smtClean="0"/>
          </a:p>
        </p:txBody>
      </p:sp>
      <p:sp>
        <p:nvSpPr>
          <p:cNvPr id="124931" name="Header Placeholder 3"/>
          <p:cNvSpPr>
            <a:spLocks noGrp="1"/>
          </p:cNvSpPr>
          <p:nvPr>
            <p:ph type="hdr" sz="quarter"/>
          </p:nvPr>
        </p:nvSpPr>
        <p:spPr>
          <a:noFill/>
        </p:spPr>
        <p:txBody>
          <a:bodyPr/>
          <a:lstStyle/>
          <a:p>
            <a:r>
              <a:rPr lang="en-US" dirty="0" smtClean="0"/>
              <a:t>*</a:t>
            </a:r>
            <a:endParaRPr lang="en-US" sz="1200" dirty="0" smtClean="0"/>
          </a:p>
        </p:txBody>
      </p:sp>
      <p:sp>
        <p:nvSpPr>
          <p:cNvPr id="12493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493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4934"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endParaRPr lang="en-US" dirty="0" smtClean="0"/>
          </a:p>
        </p:txBody>
      </p:sp>
      <p:sp>
        <p:nvSpPr>
          <p:cNvPr id="126979" name="Header Placeholder 3"/>
          <p:cNvSpPr>
            <a:spLocks noGrp="1"/>
          </p:cNvSpPr>
          <p:nvPr>
            <p:ph type="hdr" sz="quarter"/>
          </p:nvPr>
        </p:nvSpPr>
        <p:spPr>
          <a:noFill/>
        </p:spPr>
        <p:txBody>
          <a:bodyPr/>
          <a:lstStyle/>
          <a:p>
            <a:r>
              <a:rPr lang="en-US" dirty="0" smtClean="0"/>
              <a:t>*</a:t>
            </a:r>
            <a:endParaRPr lang="en-US" sz="1200" dirty="0" smtClean="0"/>
          </a:p>
        </p:txBody>
      </p:sp>
      <p:sp>
        <p:nvSpPr>
          <p:cNvPr id="1269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69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6982"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r>
              <a:rPr lang="en-US" dirty="0" smtClean="0"/>
              <a:t>This is Figure 9.14.</a:t>
            </a:r>
          </a:p>
        </p:txBody>
      </p:sp>
      <p:sp>
        <p:nvSpPr>
          <p:cNvPr id="126979" name="Header Placeholder 3"/>
          <p:cNvSpPr>
            <a:spLocks noGrp="1"/>
          </p:cNvSpPr>
          <p:nvPr>
            <p:ph type="hdr" sz="quarter"/>
          </p:nvPr>
        </p:nvSpPr>
        <p:spPr>
          <a:noFill/>
        </p:spPr>
        <p:txBody>
          <a:bodyPr/>
          <a:lstStyle/>
          <a:p>
            <a:r>
              <a:rPr lang="en-US" dirty="0" smtClean="0"/>
              <a:t>*</a:t>
            </a:r>
            <a:endParaRPr lang="en-US" sz="1200" dirty="0" smtClean="0"/>
          </a:p>
        </p:txBody>
      </p:sp>
      <p:sp>
        <p:nvSpPr>
          <p:cNvPr id="1269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69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6982"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p:spPr>
        <p:txBody>
          <a:bodyPr/>
          <a:lstStyle/>
          <a:p>
            <a:endParaRPr lang="en-US" dirty="0" smtClean="0"/>
          </a:p>
        </p:txBody>
      </p:sp>
      <p:sp>
        <p:nvSpPr>
          <p:cNvPr id="129027" name="Header Placeholder 3"/>
          <p:cNvSpPr>
            <a:spLocks noGrp="1"/>
          </p:cNvSpPr>
          <p:nvPr>
            <p:ph type="hdr" sz="quarter"/>
          </p:nvPr>
        </p:nvSpPr>
        <p:spPr>
          <a:noFill/>
        </p:spPr>
        <p:txBody>
          <a:bodyPr/>
          <a:lstStyle/>
          <a:p>
            <a:r>
              <a:rPr lang="en-US" dirty="0" smtClean="0"/>
              <a:t>*</a:t>
            </a:r>
            <a:endParaRPr lang="en-US" sz="1200" dirty="0" smtClean="0"/>
          </a:p>
        </p:txBody>
      </p:sp>
      <p:sp>
        <p:nvSpPr>
          <p:cNvPr id="12902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902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903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r>
              <a:rPr lang="en-US" dirty="0" smtClean="0"/>
              <a:t>This is Figure 9.15.</a:t>
            </a:r>
          </a:p>
        </p:txBody>
      </p:sp>
      <p:sp>
        <p:nvSpPr>
          <p:cNvPr id="131075" name="Header Placeholder 3"/>
          <p:cNvSpPr>
            <a:spLocks noGrp="1"/>
          </p:cNvSpPr>
          <p:nvPr>
            <p:ph type="hdr" sz="quarter"/>
          </p:nvPr>
        </p:nvSpPr>
        <p:spPr>
          <a:noFill/>
        </p:spPr>
        <p:txBody>
          <a:bodyPr/>
          <a:lstStyle/>
          <a:p>
            <a:r>
              <a:rPr lang="en-US" dirty="0" smtClean="0"/>
              <a:t>*</a:t>
            </a:r>
            <a:endParaRPr lang="en-US" sz="1200" dirty="0" smtClean="0"/>
          </a:p>
        </p:txBody>
      </p:sp>
      <p:sp>
        <p:nvSpPr>
          <p:cNvPr id="13107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107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1078"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p:spPr>
        <p:txBody>
          <a:bodyPr/>
          <a:lstStyle/>
          <a:p>
            <a:endParaRPr lang="en-US" dirty="0" smtClean="0"/>
          </a:p>
        </p:txBody>
      </p:sp>
      <p:sp>
        <p:nvSpPr>
          <p:cNvPr id="133123" name="Header Placeholder 3"/>
          <p:cNvSpPr>
            <a:spLocks noGrp="1"/>
          </p:cNvSpPr>
          <p:nvPr>
            <p:ph type="hdr" sz="quarter"/>
          </p:nvPr>
        </p:nvSpPr>
        <p:spPr>
          <a:noFill/>
        </p:spPr>
        <p:txBody>
          <a:bodyPr/>
          <a:lstStyle/>
          <a:p>
            <a:r>
              <a:rPr lang="en-US" dirty="0" smtClean="0"/>
              <a:t>*</a:t>
            </a:r>
            <a:endParaRPr lang="en-US" sz="1200" dirty="0" smtClean="0"/>
          </a:p>
        </p:txBody>
      </p:sp>
      <p:sp>
        <p:nvSpPr>
          <p:cNvPr id="13312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312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3126"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p:spPr>
        <p:txBody>
          <a:bodyPr/>
          <a:lstStyle/>
          <a:p>
            <a:endParaRPr lang="en-US" dirty="0" smtClean="0"/>
          </a:p>
        </p:txBody>
      </p:sp>
      <p:sp>
        <p:nvSpPr>
          <p:cNvPr id="135171" name="Header Placeholder 3"/>
          <p:cNvSpPr>
            <a:spLocks noGrp="1"/>
          </p:cNvSpPr>
          <p:nvPr>
            <p:ph type="hdr" sz="quarter"/>
          </p:nvPr>
        </p:nvSpPr>
        <p:spPr>
          <a:noFill/>
        </p:spPr>
        <p:txBody>
          <a:bodyPr/>
          <a:lstStyle/>
          <a:p>
            <a:r>
              <a:rPr lang="en-US" dirty="0" smtClean="0"/>
              <a:t>*</a:t>
            </a:r>
            <a:endParaRPr lang="en-US" sz="1200" dirty="0" smtClean="0"/>
          </a:p>
        </p:txBody>
      </p:sp>
      <p:sp>
        <p:nvSpPr>
          <p:cNvPr id="13517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517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5174"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p:spPr>
        <p:txBody>
          <a:bodyPr/>
          <a:lstStyle/>
          <a:p>
            <a:endParaRPr lang="en-US" dirty="0" smtClean="0"/>
          </a:p>
        </p:txBody>
      </p:sp>
      <p:sp>
        <p:nvSpPr>
          <p:cNvPr id="137219" name="Header Placeholder 3"/>
          <p:cNvSpPr>
            <a:spLocks noGrp="1"/>
          </p:cNvSpPr>
          <p:nvPr>
            <p:ph type="hdr" sz="quarter"/>
          </p:nvPr>
        </p:nvSpPr>
        <p:spPr>
          <a:noFill/>
        </p:spPr>
        <p:txBody>
          <a:bodyPr/>
          <a:lstStyle/>
          <a:p>
            <a:r>
              <a:rPr lang="en-US" dirty="0" smtClean="0"/>
              <a:t>*</a:t>
            </a:r>
            <a:endParaRPr lang="en-US" sz="1200" dirty="0" smtClean="0"/>
          </a:p>
        </p:txBody>
      </p:sp>
      <p:sp>
        <p:nvSpPr>
          <p:cNvPr id="13722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722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7222"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p:spPr>
        <p:txBody>
          <a:bodyPr/>
          <a:lstStyle/>
          <a:p>
            <a:endParaRPr lang="en-US" dirty="0" smtClean="0"/>
          </a:p>
        </p:txBody>
      </p:sp>
      <p:sp>
        <p:nvSpPr>
          <p:cNvPr id="139267" name="Header Placeholder 3"/>
          <p:cNvSpPr>
            <a:spLocks noGrp="1"/>
          </p:cNvSpPr>
          <p:nvPr>
            <p:ph type="hdr" sz="quarter"/>
          </p:nvPr>
        </p:nvSpPr>
        <p:spPr>
          <a:noFill/>
        </p:spPr>
        <p:txBody>
          <a:bodyPr/>
          <a:lstStyle/>
          <a:p>
            <a:r>
              <a:rPr lang="en-US" dirty="0" smtClean="0"/>
              <a:t>*</a:t>
            </a:r>
            <a:endParaRPr lang="en-US" sz="1200" dirty="0" smtClean="0"/>
          </a:p>
        </p:txBody>
      </p:sp>
      <p:sp>
        <p:nvSpPr>
          <p:cNvPr id="13926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926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927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r>
              <a:rPr lang="en-US" dirty="0" smtClean="0"/>
              <a:t>This is Figure 9.17.</a:t>
            </a:r>
          </a:p>
        </p:txBody>
      </p:sp>
      <p:sp>
        <p:nvSpPr>
          <p:cNvPr id="141315" name="Header Placeholder 3"/>
          <p:cNvSpPr>
            <a:spLocks noGrp="1"/>
          </p:cNvSpPr>
          <p:nvPr>
            <p:ph type="hdr" sz="quarter"/>
          </p:nvPr>
        </p:nvSpPr>
        <p:spPr>
          <a:noFill/>
        </p:spPr>
        <p:txBody>
          <a:bodyPr/>
          <a:lstStyle/>
          <a:p>
            <a:r>
              <a:rPr lang="en-US" dirty="0" smtClean="0"/>
              <a:t>*</a:t>
            </a:r>
            <a:endParaRPr lang="en-US" sz="1200" dirty="0" smtClean="0"/>
          </a:p>
        </p:txBody>
      </p:sp>
      <p:sp>
        <p:nvSpPr>
          <p:cNvPr id="14131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4131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41318"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a:ln/>
        </p:spPr>
        <p:txBody>
          <a:bodyPr/>
          <a:lstStyle/>
          <a:p>
            <a:endParaRPr lang="en-US" dirty="0" smtClean="0"/>
          </a:p>
        </p:txBody>
      </p:sp>
      <p:sp>
        <p:nvSpPr>
          <p:cNvPr id="143363" name="Header Placeholder 3"/>
          <p:cNvSpPr>
            <a:spLocks noGrp="1"/>
          </p:cNvSpPr>
          <p:nvPr>
            <p:ph type="hdr" sz="quarter"/>
          </p:nvPr>
        </p:nvSpPr>
        <p:spPr>
          <a:noFill/>
        </p:spPr>
        <p:txBody>
          <a:bodyPr/>
          <a:lstStyle/>
          <a:p>
            <a:r>
              <a:rPr lang="en-US" dirty="0" smtClean="0"/>
              <a:t>*</a:t>
            </a:r>
            <a:endParaRPr lang="en-US" sz="1200" dirty="0" smtClean="0"/>
          </a:p>
        </p:txBody>
      </p:sp>
      <p:sp>
        <p:nvSpPr>
          <p:cNvPr id="14336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4336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43366"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a:lstStyle/>
          <a:p>
            <a:endParaRPr lang="en-US" dirty="0" smtClean="0"/>
          </a:p>
        </p:txBody>
      </p:sp>
      <p:sp>
        <p:nvSpPr>
          <p:cNvPr id="145411" name="Header Placeholder 3"/>
          <p:cNvSpPr>
            <a:spLocks noGrp="1"/>
          </p:cNvSpPr>
          <p:nvPr>
            <p:ph type="hdr" sz="quarter"/>
          </p:nvPr>
        </p:nvSpPr>
        <p:spPr>
          <a:noFill/>
        </p:spPr>
        <p:txBody>
          <a:bodyPr/>
          <a:lstStyle/>
          <a:p>
            <a:r>
              <a:rPr lang="en-US" dirty="0" smtClean="0"/>
              <a:t>*</a:t>
            </a:r>
            <a:endParaRPr lang="en-US" sz="1200" dirty="0" smtClean="0"/>
          </a:p>
        </p:txBody>
      </p:sp>
      <p:sp>
        <p:nvSpPr>
          <p:cNvPr id="14541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4541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45414"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noFill/>
          <a:ln/>
        </p:spPr>
        <p:txBody>
          <a:bodyPr/>
          <a:lstStyle/>
          <a:p>
            <a:endParaRPr lang="en-US" dirty="0" smtClean="0"/>
          </a:p>
        </p:txBody>
      </p:sp>
      <p:sp>
        <p:nvSpPr>
          <p:cNvPr id="151555" name="Header Placeholder 3"/>
          <p:cNvSpPr>
            <a:spLocks noGrp="1"/>
          </p:cNvSpPr>
          <p:nvPr>
            <p:ph type="hdr" sz="quarter"/>
          </p:nvPr>
        </p:nvSpPr>
        <p:spPr>
          <a:noFill/>
        </p:spPr>
        <p:txBody>
          <a:bodyPr/>
          <a:lstStyle/>
          <a:p>
            <a:r>
              <a:rPr lang="en-US" dirty="0" smtClean="0"/>
              <a:t>*</a:t>
            </a:r>
            <a:endParaRPr lang="en-US" sz="1200" dirty="0" smtClean="0"/>
          </a:p>
        </p:txBody>
      </p:sp>
      <p:sp>
        <p:nvSpPr>
          <p:cNvPr id="15155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5155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51558"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a:lstStyle/>
          <a:p>
            <a:endParaRPr lang="en-US" dirty="0" smtClean="0"/>
          </a:p>
        </p:txBody>
      </p:sp>
      <p:sp>
        <p:nvSpPr>
          <p:cNvPr id="159747" name="Header Placeholder 3"/>
          <p:cNvSpPr>
            <a:spLocks noGrp="1"/>
          </p:cNvSpPr>
          <p:nvPr>
            <p:ph type="hdr" sz="quarter"/>
          </p:nvPr>
        </p:nvSpPr>
        <p:spPr>
          <a:noFill/>
        </p:spPr>
        <p:txBody>
          <a:bodyPr/>
          <a:lstStyle/>
          <a:p>
            <a:r>
              <a:rPr lang="en-US" dirty="0" smtClean="0"/>
              <a:t>*</a:t>
            </a:r>
            <a:endParaRPr lang="en-US" sz="1200" dirty="0" smtClean="0"/>
          </a:p>
        </p:txBody>
      </p:sp>
      <p:sp>
        <p:nvSpPr>
          <p:cNvPr id="15974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5974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5975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p:spPr>
        <p:txBody>
          <a:bodyPr/>
          <a:lstStyle/>
          <a:p>
            <a:endParaRPr lang="en-US" dirty="0" smtClean="0"/>
          </a:p>
        </p:txBody>
      </p:sp>
      <p:sp>
        <p:nvSpPr>
          <p:cNvPr id="163843" name="Header Placeholder 3"/>
          <p:cNvSpPr>
            <a:spLocks noGrp="1"/>
          </p:cNvSpPr>
          <p:nvPr>
            <p:ph type="hdr" sz="quarter"/>
          </p:nvPr>
        </p:nvSpPr>
        <p:spPr>
          <a:noFill/>
        </p:spPr>
        <p:txBody>
          <a:bodyPr/>
          <a:lstStyle/>
          <a:p>
            <a:r>
              <a:rPr lang="en-US" dirty="0" smtClean="0"/>
              <a:t>*</a:t>
            </a:r>
            <a:endParaRPr lang="en-US" sz="1200" dirty="0" smtClean="0"/>
          </a:p>
        </p:txBody>
      </p:sp>
      <p:sp>
        <p:nvSpPr>
          <p:cNvPr id="16384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384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3846"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r>
              <a:rPr lang="en-US" dirty="0" smtClean="0"/>
              <a:t>This Is Figure 9.18.</a:t>
            </a:r>
            <a:endParaRPr lang="en-US" dirty="0" smtClean="0"/>
          </a:p>
        </p:txBody>
      </p:sp>
      <p:sp>
        <p:nvSpPr>
          <p:cNvPr id="104451" name="Header Placeholder 3"/>
          <p:cNvSpPr>
            <a:spLocks noGrp="1"/>
          </p:cNvSpPr>
          <p:nvPr>
            <p:ph type="hdr" sz="quarter"/>
          </p:nvPr>
        </p:nvSpPr>
        <p:spPr>
          <a:noFill/>
        </p:spPr>
        <p:txBody>
          <a:bodyPr/>
          <a:lstStyle/>
          <a:p>
            <a:r>
              <a:rPr lang="en-US" dirty="0" smtClean="0"/>
              <a:t>*</a:t>
            </a:r>
            <a:endParaRPr lang="en-US" sz="1200" dirty="0" smtClean="0"/>
          </a:p>
        </p:txBody>
      </p:sp>
      <p:sp>
        <p:nvSpPr>
          <p:cNvPr id="10445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0445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04454"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p:spPr>
        <p:txBody>
          <a:bodyPr/>
          <a:lstStyle/>
          <a:p>
            <a:endParaRPr lang="en-US" dirty="0" smtClean="0"/>
          </a:p>
        </p:txBody>
      </p:sp>
      <p:sp>
        <p:nvSpPr>
          <p:cNvPr id="165891" name="Header Placeholder 3"/>
          <p:cNvSpPr>
            <a:spLocks noGrp="1"/>
          </p:cNvSpPr>
          <p:nvPr>
            <p:ph type="hdr" sz="quarter"/>
          </p:nvPr>
        </p:nvSpPr>
        <p:spPr>
          <a:noFill/>
        </p:spPr>
        <p:txBody>
          <a:bodyPr/>
          <a:lstStyle/>
          <a:p>
            <a:r>
              <a:rPr lang="en-US" dirty="0" smtClean="0"/>
              <a:t>*</a:t>
            </a:r>
            <a:endParaRPr lang="en-US" sz="1200" dirty="0" smtClean="0"/>
          </a:p>
        </p:txBody>
      </p:sp>
      <p:sp>
        <p:nvSpPr>
          <p:cNvPr id="16589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589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5894"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p:spPr>
        <p:txBody>
          <a:bodyPr/>
          <a:lstStyle/>
          <a:p>
            <a:endParaRPr lang="en-US" dirty="0" smtClean="0"/>
          </a:p>
        </p:txBody>
      </p:sp>
      <p:sp>
        <p:nvSpPr>
          <p:cNvPr id="167939" name="Header Placeholder 3"/>
          <p:cNvSpPr>
            <a:spLocks noGrp="1"/>
          </p:cNvSpPr>
          <p:nvPr>
            <p:ph type="hdr" sz="quarter"/>
          </p:nvPr>
        </p:nvSpPr>
        <p:spPr>
          <a:noFill/>
        </p:spPr>
        <p:txBody>
          <a:bodyPr/>
          <a:lstStyle/>
          <a:p>
            <a:r>
              <a:rPr lang="en-US" dirty="0" smtClean="0"/>
              <a:t>*</a:t>
            </a:r>
            <a:endParaRPr lang="en-US" sz="1200" dirty="0" smtClean="0"/>
          </a:p>
        </p:txBody>
      </p:sp>
      <p:sp>
        <p:nvSpPr>
          <p:cNvPr id="16794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794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7942"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p:spPr>
        <p:txBody>
          <a:bodyPr/>
          <a:lstStyle/>
          <a:p>
            <a:endParaRPr lang="en-US" dirty="0" smtClean="0"/>
          </a:p>
        </p:txBody>
      </p:sp>
      <p:sp>
        <p:nvSpPr>
          <p:cNvPr id="169987" name="Header Placeholder 3"/>
          <p:cNvSpPr>
            <a:spLocks noGrp="1"/>
          </p:cNvSpPr>
          <p:nvPr>
            <p:ph type="hdr" sz="quarter"/>
          </p:nvPr>
        </p:nvSpPr>
        <p:spPr>
          <a:noFill/>
        </p:spPr>
        <p:txBody>
          <a:bodyPr/>
          <a:lstStyle/>
          <a:p>
            <a:r>
              <a:rPr lang="en-US" dirty="0" smtClean="0"/>
              <a:t>*</a:t>
            </a:r>
            <a:endParaRPr lang="en-US" sz="1200" dirty="0" smtClean="0"/>
          </a:p>
        </p:txBody>
      </p:sp>
      <p:sp>
        <p:nvSpPr>
          <p:cNvPr id="16998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998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999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a:ln/>
        </p:spPr>
        <p:txBody>
          <a:bodyPr/>
          <a:lstStyle/>
          <a:p>
            <a:endParaRPr lang="en-US" dirty="0" smtClean="0"/>
          </a:p>
        </p:txBody>
      </p:sp>
      <p:sp>
        <p:nvSpPr>
          <p:cNvPr id="172035" name="Header Placeholder 3"/>
          <p:cNvSpPr>
            <a:spLocks noGrp="1"/>
          </p:cNvSpPr>
          <p:nvPr>
            <p:ph type="hdr" sz="quarter"/>
          </p:nvPr>
        </p:nvSpPr>
        <p:spPr>
          <a:noFill/>
        </p:spPr>
        <p:txBody>
          <a:bodyPr/>
          <a:lstStyle/>
          <a:p>
            <a:r>
              <a:rPr lang="en-US" dirty="0" smtClean="0"/>
              <a:t>*</a:t>
            </a:r>
            <a:endParaRPr lang="en-US" sz="1200" dirty="0" smtClean="0"/>
          </a:p>
        </p:txBody>
      </p:sp>
      <p:sp>
        <p:nvSpPr>
          <p:cNvPr id="17203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203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2038"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p:spPr>
        <p:txBody>
          <a:bodyPr/>
          <a:lstStyle/>
          <a:p>
            <a:endParaRPr lang="en-US" dirty="0" smtClean="0"/>
          </a:p>
        </p:txBody>
      </p:sp>
      <p:sp>
        <p:nvSpPr>
          <p:cNvPr id="174083" name="Header Placeholder 3"/>
          <p:cNvSpPr>
            <a:spLocks noGrp="1"/>
          </p:cNvSpPr>
          <p:nvPr>
            <p:ph type="hdr" sz="quarter"/>
          </p:nvPr>
        </p:nvSpPr>
        <p:spPr>
          <a:noFill/>
        </p:spPr>
        <p:txBody>
          <a:bodyPr/>
          <a:lstStyle/>
          <a:p>
            <a:r>
              <a:rPr lang="en-US" dirty="0" smtClean="0"/>
              <a:t>*</a:t>
            </a:r>
            <a:endParaRPr lang="en-US" sz="1200" dirty="0" smtClean="0"/>
          </a:p>
        </p:txBody>
      </p:sp>
      <p:sp>
        <p:nvSpPr>
          <p:cNvPr id="17408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408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4086"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p:spPr>
        <p:txBody>
          <a:bodyPr/>
          <a:lstStyle/>
          <a:p>
            <a:r>
              <a:rPr lang="en-US" dirty="0" smtClean="0"/>
              <a:t>This is Figure 9.25.</a:t>
            </a:r>
          </a:p>
        </p:txBody>
      </p:sp>
      <p:sp>
        <p:nvSpPr>
          <p:cNvPr id="176131" name="Header Placeholder 3"/>
          <p:cNvSpPr>
            <a:spLocks noGrp="1"/>
          </p:cNvSpPr>
          <p:nvPr>
            <p:ph type="hdr" sz="quarter"/>
          </p:nvPr>
        </p:nvSpPr>
        <p:spPr>
          <a:noFill/>
        </p:spPr>
        <p:txBody>
          <a:bodyPr/>
          <a:lstStyle/>
          <a:p>
            <a:r>
              <a:rPr lang="en-US" dirty="0" smtClean="0"/>
              <a:t>*</a:t>
            </a:r>
            <a:endParaRPr lang="en-US" sz="1200" dirty="0" smtClean="0"/>
          </a:p>
        </p:txBody>
      </p:sp>
      <p:sp>
        <p:nvSpPr>
          <p:cNvPr id="17613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613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6134"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endParaRPr lang="en-US" dirty="0" smtClean="0"/>
          </a:p>
        </p:txBody>
      </p:sp>
      <p:sp>
        <p:nvSpPr>
          <p:cNvPr id="178179" name="Header Placeholder 3"/>
          <p:cNvSpPr>
            <a:spLocks noGrp="1"/>
          </p:cNvSpPr>
          <p:nvPr>
            <p:ph type="hdr" sz="quarter"/>
          </p:nvPr>
        </p:nvSpPr>
        <p:spPr>
          <a:noFill/>
        </p:spPr>
        <p:txBody>
          <a:bodyPr/>
          <a:lstStyle/>
          <a:p>
            <a:r>
              <a:rPr lang="en-US" dirty="0" smtClean="0"/>
              <a:t>*</a:t>
            </a:r>
            <a:endParaRPr lang="en-US" sz="1200" dirty="0" smtClean="0"/>
          </a:p>
        </p:txBody>
      </p:sp>
      <p:sp>
        <p:nvSpPr>
          <p:cNvPr id="1781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81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8182"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p:spPr>
        <p:txBody>
          <a:bodyPr/>
          <a:lstStyle/>
          <a:p>
            <a:endParaRPr lang="en-US" dirty="0" smtClean="0"/>
          </a:p>
        </p:txBody>
      </p:sp>
      <p:sp>
        <p:nvSpPr>
          <p:cNvPr id="180227" name="Header Placeholder 3"/>
          <p:cNvSpPr>
            <a:spLocks noGrp="1"/>
          </p:cNvSpPr>
          <p:nvPr>
            <p:ph type="hdr" sz="quarter"/>
          </p:nvPr>
        </p:nvSpPr>
        <p:spPr>
          <a:noFill/>
        </p:spPr>
        <p:txBody>
          <a:bodyPr/>
          <a:lstStyle/>
          <a:p>
            <a:r>
              <a:rPr lang="en-US" dirty="0" smtClean="0"/>
              <a:t>*</a:t>
            </a:r>
            <a:endParaRPr lang="en-US" sz="1200" dirty="0" smtClean="0"/>
          </a:p>
        </p:txBody>
      </p:sp>
      <p:sp>
        <p:nvSpPr>
          <p:cNvPr id="18022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022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023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p:spPr>
        <p:txBody>
          <a:bodyPr/>
          <a:lstStyle/>
          <a:p>
            <a:r>
              <a:rPr lang="en-US" dirty="0" smtClean="0"/>
              <a:t>This is Figure 9.30.</a:t>
            </a:r>
            <a:endParaRPr lang="en-US" dirty="0" smtClean="0"/>
          </a:p>
        </p:txBody>
      </p:sp>
      <p:sp>
        <p:nvSpPr>
          <p:cNvPr id="180227" name="Header Placeholder 3"/>
          <p:cNvSpPr>
            <a:spLocks noGrp="1"/>
          </p:cNvSpPr>
          <p:nvPr>
            <p:ph type="hdr" sz="quarter"/>
          </p:nvPr>
        </p:nvSpPr>
        <p:spPr>
          <a:noFill/>
        </p:spPr>
        <p:txBody>
          <a:bodyPr/>
          <a:lstStyle/>
          <a:p>
            <a:r>
              <a:rPr lang="en-US" dirty="0" smtClean="0"/>
              <a:t>*</a:t>
            </a:r>
            <a:endParaRPr lang="en-US" sz="1200" dirty="0" smtClean="0"/>
          </a:p>
        </p:txBody>
      </p:sp>
      <p:sp>
        <p:nvSpPr>
          <p:cNvPr id="18022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022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023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p:spPr>
        <p:txBody>
          <a:bodyPr/>
          <a:lstStyle/>
          <a:p>
            <a:endParaRPr lang="en-US" dirty="0" smtClean="0"/>
          </a:p>
        </p:txBody>
      </p:sp>
      <p:sp>
        <p:nvSpPr>
          <p:cNvPr id="182275" name="Header Placeholder 3"/>
          <p:cNvSpPr>
            <a:spLocks noGrp="1"/>
          </p:cNvSpPr>
          <p:nvPr>
            <p:ph type="hdr" sz="quarter"/>
          </p:nvPr>
        </p:nvSpPr>
        <p:spPr>
          <a:noFill/>
        </p:spPr>
        <p:txBody>
          <a:bodyPr/>
          <a:lstStyle/>
          <a:p>
            <a:r>
              <a:rPr lang="en-US" dirty="0" smtClean="0"/>
              <a:t>*</a:t>
            </a:r>
            <a:endParaRPr lang="en-US" sz="1200" dirty="0" smtClean="0"/>
          </a:p>
        </p:txBody>
      </p:sp>
      <p:sp>
        <p:nvSpPr>
          <p:cNvPr id="18227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227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2278"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p:spPr>
        <p:txBody>
          <a:bodyPr/>
          <a:lstStyle/>
          <a:p>
            <a:endParaRPr lang="en-US" dirty="0" smtClean="0"/>
          </a:p>
        </p:txBody>
      </p:sp>
      <p:sp>
        <p:nvSpPr>
          <p:cNvPr id="184323" name="Header Placeholder 3"/>
          <p:cNvSpPr>
            <a:spLocks noGrp="1"/>
          </p:cNvSpPr>
          <p:nvPr>
            <p:ph type="hdr" sz="quarter"/>
          </p:nvPr>
        </p:nvSpPr>
        <p:spPr>
          <a:noFill/>
        </p:spPr>
        <p:txBody>
          <a:bodyPr/>
          <a:lstStyle/>
          <a:p>
            <a:r>
              <a:rPr lang="en-US" dirty="0" smtClean="0"/>
              <a:t>*</a:t>
            </a:r>
            <a:endParaRPr lang="en-US" sz="1200" dirty="0" smtClean="0"/>
          </a:p>
        </p:txBody>
      </p:sp>
      <p:sp>
        <p:nvSpPr>
          <p:cNvPr id="18432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432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4326"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p:spPr>
        <p:txBody>
          <a:bodyPr/>
          <a:lstStyle/>
          <a:p>
            <a:endParaRPr lang="en-US" dirty="0" smtClean="0"/>
          </a:p>
        </p:txBody>
      </p:sp>
      <p:sp>
        <p:nvSpPr>
          <p:cNvPr id="184323" name="Header Placeholder 3"/>
          <p:cNvSpPr>
            <a:spLocks noGrp="1"/>
          </p:cNvSpPr>
          <p:nvPr>
            <p:ph type="hdr" sz="quarter"/>
          </p:nvPr>
        </p:nvSpPr>
        <p:spPr>
          <a:noFill/>
        </p:spPr>
        <p:txBody>
          <a:bodyPr/>
          <a:lstStyle/>
          <a:p>
            <a:r>
              <a:rPr lang="en-US" dirty="0" smtClean="0"/>
              <a:t>*</a:t>
            </a:r>
            <a:endParaRPr lang="en-US" sz="1200" dirty="0" smtClean="0"/>
          </a:p>
        </p:txBody>
      </p:sp>
      <p:sp>
        <p:nvSpPr>
          <p:cNvPr id="18432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432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4326"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endParaRPr lang="en-US" dirty="0" smtClean="0"/>
          </a:p>
        </p:txBody>
      </p:sp>
      <p:sp>
        <p:nvSpPr>
          <p:cNvPr id="106499" name="Header Placeholder 3"/>
          <p:cNvSpPr>
            <a:spLocks noGrp="1"/>
          </p:cNvSpPr>
          <p:nvPr>
            <p:ph type="hdr" sz="quarter"/>
          </p:nvPr>
        </p:nvSpPr>
        <p:spPr>
          <a:noFill/>
        </p:spPr>
        <p:txBody>
          <a:bodyPr/>
          <a:lstStyle/>
          <a:p>
            <a:r>
              <a:rPr lang="en-US" dirty="0" smtClean="0"/>
              <a:t>*</a:t>
            </a:r>
            <a:endParaRPr lang="en-US" sz="1200" dirty="0" smtClean="0"/>
          </a:p>
        </p:txBody>
      </p:sp>
      <p:sp>
        <p:nvSpPr>
          <p:cNvPr id="10650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0650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06502"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r>
              <a:rPr lang="en-US" dirty="0" smtClean="0"/>
              <a:t>This is Figure 9.4.</a:t>
            </a:r>
          </a:p>
        </p:txBody>
      </p:sp>
      <p:sp>
        <p:nvSpPr>
          <p:cNvPr id="108547" name="Header Placeholder 3"/>
          <p:cNvSpPr>
            <a:spLocks noGrp="1"/>
          </p:cNvSpPr>
          <p:nvPr>
            <p:ph type="hdr" sz="quarter"/>
          </p:nvPr>
        </p:nvSpPr>
        <p:spPr>
          <a:noFill/>
        </p:spPr>
        <p:txBody>
          <a:bodyPr/>
          <a:lstStyle/>
          <a:p>
            <a:r>
              <a:rPr lang="en-US" dirty="0" smtClean="0"/>
              <a:t>*</a:t>
            </a:r>
            <a:endParaRPr lang="en-US" sz="1200" dirty="0" smtClean="0"/>
          </a:p>
        </p:txBody>
      </p:sp>
      <p:sp>
        <p:nvSpPr>
          <p:cNvPr id="10854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0854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08550"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110595" name="Header Placeholder 3"/>
          <p:cNvSpPr>
            <a:spLocks noGrp="1"/>
          </p:cNvSpPr>
          <p:nvPr>
            <p:ph type="hdr" sz="quarter"/>
          </p:nvPr>
        </p:nvSpPr>
        <p:spPr>
          <a:noFill/>
        </p:spPr>
        <p:txBody>
          <a:bodyPr/>
          <a:lstStyle/>
          <a:p>
            <a:r>
              <a:rPr lang="en-US" dirty="0" smtClean="0"/>
              <a:t>*</a:t>
            </a:r>
            <a:endParaRPr lang="en-US" sz="1200" dirty="0" smtClean="0"/>
          </a:p>
        </p:txBody>
      </p:sp>
      <p:sp>
        <p:nvSpPr>
          <p:cNvPr id="11059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059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0598"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endParaRPr lang="en-US" dirty="0" smtClean="0"/>
          </a:p>
        </p:txBody>
      </p:sp>
      <p:sp>
        <p:nvSpPr>
          <p:cNvPr id="112643" name="Header Placeholder 3"/>
          <p:cNvSpPr>
            <a:spLocks noGrp="1"/>
          </p:cNvSpPr>
          <p:nvPr>
            <p:ph type="hdr" sz="quarter"/>
          </p:nvPr>
        </p:nvSpPr>
        <p:spPr>
          <a:noFill/>
        </p:spPr>
        <p:txBody>
          <a:bodyPr/>
          <a:lstStyle/>
          <a:p>
            <a:r>
              <a:rPr lang="en-US" dirty="0" smtClean="0"/>
              <a:t>*</a:t>
            </a:r>
            <a:endParaRPr lang="en-US" sz="1200" dirty="0" smtClean="0"/>
          </a:p>
        </p:txBody>
      </p:sp>
      <p:sp>
        <p:nvSpPr>
          <p:cNvPr id="11264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264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2646" name="Slide Number Placeholder 6"/>
          <p:cNvSpPr>
            <a:spLocks noGrp="1"/>
          </p:cNvSpPr>
          <p:nvPr>
            <p:ph type="sldNum" sz="quarter" idx="5"/>
          </p:nvPr>
        </p:nvSpPr>
        <p:spPr>
          <a:noFill/>
        </p:spPr>
        <p:txBody>
          <a:bodyPr/>
          <a:lstStyle/>
          <a:p>
            <a:r>
              <a:rPr lang="en-US" dirty="0" smtClean="0"/>
              <a:t>##</a:t>
            </a:r>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0" hangingPunct="0">
                  <a:defRPr/>
                </a:pPr>
                <a:endParaRPr lang="en-US"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0" hangingPunct="0">
                  <a:defRPr/>
                </a:pPr>
                <a:endParaRPr lang="en-US"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0" hangingPunct="0">
                  <a:defRPr/>
                </a:pPr>
                <a:endParaRPr lang="en-US"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0" hangingPunct="0">
                <a:defRPr/>
              </a:pPr>
              <a:endParaRPr lang="en-US"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0" hangingPunct="0">
                <a:defRPr/>
              </a:pPr>
              <a:endParaRPr lang="en-US"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0" hangingPunct="0">
                <a:defRPr/>
              </a:pPr>
              <a:endParaRPr lang="en-US" dirty="0"/>
            </a:p>
          </p:txBody>
        </p:sp>
      </p:grpSp>
      <p:sp>
        <p:nvSpPr>
          <p:cNvPr id="3585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6"/>
          <p:cNvSpPr>
            <a:spLocks noGrp="1" noChangeArrowheads="1"/>
          </p:cNvSpPr>
          <p:nvPr>
            <p:ph type="sldNum" sz="quarter" idx="10"/>
          </p:nvPr>
        </p:nvSpPr>
        <p:spPr>
          <a:xfrm>
            <a:off x="6858000" y="6248400"/>
            <a:ext cx="1905000" cy="457200"/>
          </a:xfrm>
        </p:spPr>
        <p:txBody>
          <a:bodyPr/>
          <a:lstStyle>
            <a:lvl1pPr>
              <a:defRPr sz="1200" baseline="0">
                <a:solidFill>
                  <a:schemeClr val="bg2"/>
                </a:solidFill>
              </a:defRPr>
            </a:lvl1pPr>
          </a:lstStyle>
          <a:p>
            <a:pPr>
              <a:defRPr/>
            </a:pPr>
            <a:fld id="{69CA1180-1F75-40E3-83AF-539370254E1F}" type="slidenum">
              <a:rPr lang="en-US"/>
              <a:pPr>
                <a:defRPr/>
              </a:pPr>
              <a:t>‹#›</a:t>
            </a:fld>
            <a:endParaRPr lang="en-US" dirty="0"/>
          </a:p>
        </p:txBody>
      </p:sp>
      <p:sp>
        <p:nvSpPr>
          <p:cNvPr id="15" name="Rectangle 12"/>
          <p:cNvSpPr>
            <a:spLocks noGrp="1" noChangeArrowheads="1"/>
          </p:cNvSpPr>
          <p:nvPr>
            <p:ph type="ftr" sz="quarter" idx="11"/>
          </p:nvPr>
        </p:nvSpPr>
        <p:spPr/>
        <p:txBody>
          <a:bodyPr/>
          <a:lstStyle>
            <a:lvl1pPr algn="l" eaLnBrk="1" hangingPunct="1">
              <a:defRPr sz="1200" baseline="0">
                <a:latin typeface="+mn-lt"/>
              </a:defRPr>
            </a:lvl1pPr>
          </a:lstStyle>
          <a:p>
            <a:pPr>
              <a:defRPr/>
            </a:pPr>
            <a:r>
              <a:rPr lang="en-US" dirty="0" smtClean="0"/>
              <a:t>Copyright © 2011 Pearson Education, Inc. Publishing as Prentice Hall</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0E0F6-0CAA-4AEA-870E-66908D6DC84F}"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D6D98F-C082-4F7D-B5C6-82F4DB38354E}"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EF861A-5818-4D00-BD36-C082E8BAEAEF}"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33E5182-6464-40FD-935D-7F849EC09242}"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5568F83-5355-4EDC-8079-5C178B095FAA}"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F4279E2-8B4A-49A3-860A-673143E90498}"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C1F7742-A611-4912-A1DA-88E68816CDD4}"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00538AB-42F6-4472-B545-514629023216}"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4C6649-5308-4DA9-8BBF-5BE83D22E1FD}"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9B0400-62C5-4778-BCA8-1CA517E4290A}"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F6E1ED0-08EC-47EF-891B-06D487B57E3D}"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09A331-DD1D-45C6-91B5-AAB25457C9E3}"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C731EB-B2C4-4B7B-80AF-A403438914CF}"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A0AFA0-0A90-4190-BCB6-0E873F1CDE8B}"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F23204-C635-40B2-90B3-BA0751739491}"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9E1D33C-A0F2-4600-8AEA-89EFEDE5F435}"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3048902-E449-4603-B1D3-D7BDBD60FF7C}"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1C11931-101A-4111-89B9-D4F857EC47BC}"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3F7596-DDDE-478A-9370-F6AD084DDBD8}"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1DED412-DC0E-4BA0-8D5C-8DF55E8E6A2E}"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48E985-15A7-4F3F-BB81-05EA5057755B}"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Footer Placeholder 4"/>
          <p:cNvSpPr>
            <a:spLocks noGrp="1"/>
          </p:cNvSpPr>
          <p:nvPr>
            <p:ph type="ftr" sz="quarter" idx="10"/>
          </p:nvPr>
        </p:nvSpPr>
        <p:spPr>
          <a:xfrm>
            <a:off x="685800" y="6243638"/>
            <a:ext cx="5867400" cy="457200"/>
          </a:xfrm>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A40586-EF60-4E89-935F-8892633F0AB5}"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9D1F10-878B-4435-BAAA-35A66A11DFBF}"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4F8AD1-C2E6-4566-A312-2927DEA1964B}"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111C88-E1F4-49ED-8C98-9DE1D47FCEC6}"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5BA7C3-B0AC-4061-8A11-A9F0B0FAC1E1}"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2A978E-FEB0-4CD9-8156-C10488BDD98D}"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C933111-C5A9-4767-A80A-681A2E8ACCFF}"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B506D7-DD5D-4045-B4AE-E61D801CF7A9}"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E9FA1C2-2F25-4369-99F9-1D0457DF0F7B}"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A0CA31-B020-48D6-8558-BDFE01868030}"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2BD8617-EBE4-469C-9D90-151FE247F037}"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F16BC7D-C142-4096-93BD-4B11DF173510}"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1D8BF4-C6B7-4916-ACCC-F9EB1EF0663E}"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6ADE6C-7E26-482E-B2D4-088E67816753}"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C7226E-C453-4C97-B372-9860178F61AE}"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A29910-5EF5-4FC4-8881-1F387E506356}"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A3ABD9-BCD0-4EC4-8A33-180300DC659E}"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9137BCF-F66C-4710-892E-D884EE0E002C}"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E5CCC16-2179-4C61-A6F9-E8F3E74845CE}"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4CA5D80-AB09-4C8F-9EB0-071970950D5C}"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D10AE0F-CEB2-42EB-85D8-19060691E4AF}"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7F6B4DF-7C8F-4669-AA96-E9851DAC79B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4" name="Rectangle 13"/>
          <p:cNvSpPr>
            <a:spLocks noGrp="1" noChangeArrowheads="1"/>
          </p:cNvSpPr>
          <p:nvPr>
            <p:ph type="sldNum" sz="quarter" idx="11"/>
          </p:nvPr>
        </p:nvSpPr>
        <p:spPr>
          <a:ln/>
        </p:spPr>
        <p:txBody>
          <a:bodyPr/>
          <a:lstStyle>
            <a:lvl1pPr>
              <a:defRPr/>
            </a:lvl1pPr>
          </a:lstStyle>
          <a:p>
            <a:pPr>
              <a:defRPr/>
            </a:pPr>
            <a:fld id="{A8B3BE13-DC9B-4856-A24F-9A7615924063}"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B82CD4-2CEF-4E62-8106-910FB31D33A6}"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838390-2670-4C6D-BC42-47054CD40AE9}"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B772D6-BB8C-4DC9-9C2D-0F9DA5CFFAB9}"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0C4678-E5A6-4E40-9896-8E6F95E66305}"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C099AB-BCC8-4DDD-9B63-44DBF50BBB08}"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EB5677-9086-40E9-886E-2FC6C02CA02B}"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C67078-CEEA-4F8D-8FB3-318B22A9ECA9}"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3684ECB-7EF9-4200-A22F-772E54F8D0F7}"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29C9A7E-32B7-4577-BB8C-4DAEBE10F232}"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23B89E0-5E5B-4A83-BE51-CA3198B5D61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E05306AB-0EAB-4B8E-942D-C38EC3E78B6C}"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534B21-0033-4FEF-A063-81E19CD2311D}"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A1E5D35-A733-415A-A821-114F9F7CDF16}"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5C12E2-9235-4FC1-AF7E-B1521F0B6603}"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4199EA-2FA5-4DE6-B47B-C17DC6C1771F}"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B3193A-E43D-487D-B9BC-92D665354F36}"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6884CA-5F1A-40BC-B048-DE9121787DD0}"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054FFD-BDE5-41E0-B449-253FAD7CD282}"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C5DFEEA-41E5-4FBC-A2F7-C4999959FFEE}"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0524CED-B810-4914-9935-954E572896A6}"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7E11D7A-03A3-450B-A231-46FB1E1A59B4}"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895C0378-4231-4C37-A4BB-ADD1FBB8EE56}"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00C50A-13E0-408C-91A3-B1BC940A6ECB}"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4B0E35-5CD9-40AD-B238-AF2E62CBE626}"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A0B2D9-93EA-4C23-BB26-61A69FA7F927}"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56E91C-F76F-43F5-B5D3-E911EFB49FFF}"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925682-338A-4DCE-AFFE-2A7D2652E23F}"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722E1C-8637-46D3-9569-179C0388FA1B}"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5CC4E8-C1A8-465D-89C1-E1861F322F40}"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95008F-2DA4-4756-BC76-F162E3B7A29D}"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54125E9-7220-4269-BC92-52C77413CD79}"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C5E658-DBFA-4521-93BB-EB2DE942B83C}"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C2C0E37-9B2F-4B8E-9467-32D219C65C61}"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AEFA056-FA9E-47B1-AB4C-116C2A98C8AA}" type="slidenum">
              <a:rPr lang="en-US"/>
              <a:pPr>
                <a:defRPr/>
              </a:pPr>
              <a:t>‹#›</a:t>
            </a:fld>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19C0E6-DDF8-40EE-999C-9F37CE6FDE41}" type="slidenum">
              <a:rPr lang="en-US"/>
              <a:pPr>
                <a:defRPr/>
              </a:pPr>
              <a:t>‹#›</a:t>
            </a:fld>
            <a:endParaRPr lang="en-US" dirty="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EDF0D6-554C-405E-B9BE-1177FE8B3305}" type="slidenum">
              <a:rPr lang="en-US"/>
              <a:pPr>
                <a:defRPr/>
              </a:pPr>
              <a:t>‹#›</a:t>
            </a:fld>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54CBAC-4DB8-4DEB-B65C-49AFF2D3CA4E}" type="slidenum">
              <a:rPr lang="en-US"/>
              <a:pPr>
                <a:defRPr/>
              </a:pPr>
              <a:t>‹#›</a:t>
            </a:fld>
            <a:endParaRPr lang="en-US"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6D4B9C-8847-4A92-9100-2BF765DADA0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DBEEF9-30D5-4DFE-BF6F-9030C7E212E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dirty="0">
              <a:latin typeface="Tahoma" pitchFamily="34" charset="0"/>
            </a:endParaRPr>
          </a:p>
        </p:txBody>
      </p:sp>
      <p:sp>
        <p:nvSpPr>
          <p:cNvPr id="348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endParaRPr>
          </a:p>
        </p:txBody>
      </p:sp>
      <p:sp>
        <p:nvSpPr>
          <p:cNvPr id="348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dirty="0">
              <a:latin typeface="Tahoma" pitchFamily="34" charset="0"/>
            </a:endParaRPr>
          </a:p>
        </p:txBody>
      </p:sp>
      <p:sp>
        <p:nvSpPr>
          <p:cNvPr id="348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endParaRPr>
          </a:p>
        </p:txBody>
      </p:sp>
      <p:sp>
        <p:nvSpPr>
          <p:cNvPr id="348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dirty="0">
              <a:latin typeface="Tahoma" pitchFamily="34" charset="0"/>
            </a:endParaRPr>
          </a:p>
        </p:txBody>
      </p:sp>
      <p:sp>
        <p:nvSpPr>
          <p:cNvPr id="348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dirty="0">
              <a:latin typeface="Tahoma" pitchFamily="34" charset="0"/>
            </a:endParaRPr>
          </a:p>
        </p:txBody>
      </p:sp>
      <p:sp>
        <p:nvSpPr>
          <p:cNvPr id="348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4828" name="Rectangle 12"/>
          <p:cNvSpPr>
            <a:spLocks noGrp="1" noChangeArrowheads="1"/>
          </p:cNvSpPr>
          <p:nvPr>
            <p:ph type="ftr" sz="quarter" idx="3"/>
          </p:nvPr>
        </p:nvSpPr>
        <p:spPr bwMode="auto">
          <a:xfrm>
            <a:off x="1219200" y="6243638"/>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aseline="0">
                <a:latin typeface="+mn-lt"/>
              </a:defRPr>
            </a:lvl1pPr>
          </a:lstStyle>
          <a:p>
            <a:pPr>
              <a:defRPr/>
            </a:pPr>
            <a:r>
              <a:rPr lang="en-US" dirty="0" smtClean="0"/>
              <a:t>Copyright © 2011 Pearson Education, Inc. Publishing as Prentice Hall</a:t>
            </a:r>
            <a:endParaRPr lang="en-US" dirty="0"/>
          </a:p>
        </p:txBody>
      </p:sp>
      <p:sp>
        <p:nvSpPr>
          <p:cNvPr id="3482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mn-lt"/>
              </a:defRPr>
            </a:lvl1pPr>
          </a:lstStyle>
          <a:p>
            <a:pPr>
              <a:defRPr/>
            </a:pPr>
            <a:fld id="{D891D00C-DA09-407A-A0F4-E79D0A6E159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749" r:id="rId2"/>
    <p:sldLayoutId id="2147483832" r:id="rId3"/>
    <p:sldLayoutId id="2147483750" r:id="rId4"/>
    <p:sldLayoutId id="2147483751" r:id="rId5"/>
    <p:sldLayoutId id="2147483752" r:id="rId6"/>
    <p:sldLayoutId id="2147483753" r:id="rId7"/>
    <p:sldLayoutId id="2147483833" r:id="rId8"/>
  </p:sldLayoutIdLst>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4D"/>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4D"/>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004D"/>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2A61A5BC-DB13-4BBF-8AD0-7A192729AE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43492E5D-D3A9-44ED-9BBA-F3840F452F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0E7035A0-D94A-452C-82AF-EAB94A7E62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7B04E980-2552-4FB3-B1F1-1AF7E3A92F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A03EFFA3-6DB2-42C8-968D-76FDE73A03F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FEDDF5B8-38BA-46A3-BDC2-2BDDAFCDDE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99C2AB7F-EA30-4578-AEDE-DB147AF30F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cid:3287383400_217756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algn="ctr"/>
            <a:r>
              <a:rPr lang="en-US" dirty="0" smtClean="0"/>
              <a:t>Computers Are Your Future</a:t>
            </a:r>
            <a:br>
              <a:rPr lang="en-US" dirty="0" smtClean="0"/>
            </a:br>
            <a:r>
              <a:rPr lang="en-US" sz="3200" dirty="0" smtClean="0"/>
              <a:t>Eleventh Edition</a:t>
            </a:r>
          </a:p>
        </p:txBody>
      </p:sp>
      <p:sp>
        <p:nvSpPr>
          <p:cNvPr id="98306" name="Content Placeholder 2"/>
          <p:cNvSpPr>
            <a:spLocks noGrp="1"/>
          </p:cNvSpPr>
          <p:nvPr>
            <p:ph idx="1"/>
          </p:nvPr>
        </p:nvSpPr>
        <p:spPr>
          <a:xfrm>
            <a:off x="914400" y="1981200"/>
            <a:ext cx="7772400" cy="4114800"/>
          </a:xfrm>
        </p:spPr>
        <p:txBody>
          <a:bodyPr/>
          <a:lstStyle/>
          <a:p>
            <a:pPr algn="ctr">
              <a:buFont typeface="Wingdings" pitchFamily="2" charset="2"/>
              <a:buNone/>
            </a:pPr>
            <a:r>
              <a:rPr lang="en-US" dirty="0" smtClean="0"/>
              <a:t>Chapter 9: Privacy, Crime, and Security</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5A29324E-F477-45A7-9ED4-4555D45BEC56}" type="slidenum">
              <a:rPr lang="en-US" smtClean="0"/>
              <a:pPr>
                <a:defRPr/>
              </a:pPr>
              <a:t>1</a:t>
            </a:fld>
            <a:endParaRPr lang="en-US" dirty="0"/>
          </a:p>
        </p:txBody>
      </p:sp>
      <p:pic>
        <p:nvPicPr>
          <p:cNvPr id="8" name="Picture 7"/>
          <p:cNvPicPr>
            <a:picLocks noChangeAspect="1" noChangeArrowheads="1"/>
          </p:cNvPicPr>
          <p:nvPr/>
        </p:nvPicPr>
        <p:blipFill>
          <a:blip r:embed="rId3" cstate="print"/>
          <a:srcRect/>
          <a:stretch>
            <a:fillRect/>
          </a:stretch>
        </p:blipFill>
        <p:spPr bwMode="auto">
          <a:xfrm>
            <a:off x="3431227" y="2566987"/>
            <a:ext cx="3121973" cy="38338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143000" y="442912"/>
            <a:ext cx="7793038" cy="1462088"/>
          </a:xfrm>
        </p:spPr>
        <p:txBody>
          <a:bodyPr anchor="ctr"/>
          <a:lstStyle/>
          <a:p>
            <a:pPr eaLnBrk="1" hangingPunct="1"/>
            <a:r>
              <a:rPr lang="en-US" dirty="0" smtClean="0"/>
              <a:t>Privacy in Cyberspace</a:t>
            </a:r>
          </a:p>
        </p:txBody>
      </p:sp>
      <p:sp>
        <p:nvSpPr>
          <p:cNvPr id="113666" name="Content Placeholder 5"/>
          <p:cNvSpPr>
            <a:spLocks noGrp="1"/>
          </p:cNvSpPr>
          <p:nvPr>
            <p:ph idx="1"/>
          </p:nvPr>
        </p:nvSpPr>
        <p:spPr>
          <a:xfrm>
            <a:off x="761999" y="1981200"/>
            <a:ext cx="8180119" cy="4114800"/>
          </a:xfrm>
        </p:spPr>
        <p:txBody>
          <a:bodyPr/>
          <a:lstStyle/>
          <a:p>
            <a:pPr>
              <a:spcBef>
                <a:spcPts val="763"/>
              </a:spcBef>
            </a:pPr>
            <a:r>
              <a:rPr lang="en-US" dirty="0" smtClean="0"/>
              <a:t>Interacting with multiple networked devices is called </a:t>
            </a:r>
            <a:r>
              <a:rPr lang="en-US" b="1" dirty="0" smtClean="0"/>
              <a:t>ubiquitous computing</a:t>
            </a:r>
            <a:r>
              <a:rPr lang="en-US" dirty="0" smtClean="0"/>
              <a:t>.</a:t>
            </a:r>
          </a:p>
          <a:p>
            <a:pPr lvl="1">
              <a:spcBef>
                <a:spcPts val="763"/>
              </a:spcBef>
            </a:pPr>
            <a:r>
              <a:rPr lang="en-US" sz="2400" dirty="0" smtClean="0"/>
              <a:t>An example is the adjustment of heat or light in an environment based on signals sent by monitors built into clothing.</a:t>
            </a:r>
          </a:p>
          <a:p>
            <a:pPr lvl="1">
              <a:spcBef>
                <a:spcPts val="763"/>
              </a:spcBef>
            </a:pPr>
            <a:r>
              <a:rPr lang="en-US" sz="2400" dirty="0" smtClean="0"/>
              <a:t>An </a:t>
            </a:r>
            <a:r>
              <a:rPr lang="en-US" sz="2400" b="1" dirty="0" smtClean="0"/>
              <a:t>active badge</a:t>
            </a:r>
            <a:r>
              <a:rPr lang="en-US" sz="2400" dirty="0" smtClean="0"/>
              <a:t> can transmit infrared signals to create an electronic trail.</a:t>
            </a:r>
          </a:p>
          <a:p>
            <a:pPr lvl="1">
              <a:spcBef>
                <a:spcPts val="763"/>
              </a:spcBef>
            </a:pPr>
            <a:r>
              <a:rPr lang="en-US" sz="2400" dirty="0" smtClean="0"/>
              <a:t>Current devices such as smartphones hold private information that can be exploited if the device is lost or stolen.</a:t>
            </a: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53C4B54-4BE4-46E6-BF8F-7EE1ED947B07}"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1143000" y="457200"/>
            <a:ext cx="7793038" cy="1462088"/>
          </a:xfrm>
        </p:spPr>
        <p:txBody>
          <a:bodyPr anchor="ctr"/>
          <a:lstStyle/>
          <a:p>
            <a:pPr eaLnBrk="1" hangingPunct="1"/>
            <a:r>
              <a:rPr lang="en-US" dirty="0" smtClean="0"/>
              <a:t>Privacy in Cyberspace</a:t>
            </a:r>
          </a:p>
        </p:txBody>
      </p:sp>
      <p:sp>
        <p:nvSpPr>
          <p:cNvPr id="115714" name="Content Placeholder 5"/>
          <p:cNvSpPr>
            <a:spLocks noGrp="1"/>
          </p:cNvSpPr>
          <p:nvPr>
            <p:ph idx="1"/>
          </p:nvPr>
        </p:nvSpPr>
        <p:spPr>
          <a:xfrm>
            <a:off x="798513" y="1905000"/>
            <a:ext cx="7583487" cy="4419600"/>
          </a:xfrm>
        </p:spPr>
        <p:txBody>
          <a:bodyPr/>
          <a:lstStyle/>
          <a:p>
            <a:pPr>
              <a:spcBef>
                <a:spcPct val="0"/>
              </a:spcBef>
            </a:pPr>
            <a:r>
              <a:rPr lang="en-US" b="1" dirty="0" smtClean="0"/>
              <a:t>Radio frequency identification (RFID) </a:t>
            </a:r>
            <a:r>
              <a:rPr lang="en-US" dirty="0" smtClean="0"/>
              <a:t>uses radio waves to track a chip or tag. </a:t>
            </a:r>
          </a:p>
          <a:p>
            <a:pPr lvl="1">
              <a:spcBef>
                <a:spcPct val="0"/>
              </a:spcBef>
            </a:pPr>
            <a:r>
              <a:rPr lang="en-US" dirty="0" smtClean="0"/>
              <a:t>Used for inventory control in stores</a:t>
            </a:r>
          </a:p>
          <a:p>
            <a:pPr lvl="1">
              <a:spcBef>
                <a:spcPct val="0"/>
              </a:spcBef>
            </a:pPr>
            <a:r>
              <a:rPr lang="en-US" dirty="0" smtClean="0"/>
              <a:t>Recognizes microchips in pets</a:t>
            </a:r>
          </a:p>
          <a:p>
            <a:pPr lvl="1">
              <a:spcBef>
                <a:spcPct val="0"/>
              </a:spcBef>
            </a:pPr>
            <a:r>
              <a:rPr lang="en-US" dirty="0" smtClean="0"/>
              <a:t>May compromise anonymity and privacy if information stored on RFID tags attached to U.S. passports is misused</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4E2B970-1895-4609-B1D3-45647F291955}"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1143000" y="381000"/>
            <a:ext cx="7793038" cy="1462088"/>
          </a:xfrm>
        </p:spPr>
        <p:txBody>
          <a:bodyPr anchor="ctr"/>
          <a:lstStyle/>
          <a:p>
            <a:pPr eaLnBrk="1" hangingPunct="1"/>
            <a:r>
              <a:rPr lang="en-US" dirty="0" smtClean="0"/>
              <a:t>Privacy in Cyberspace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2B2284E7-6D6F-43AC-90BC-163E7D3FD197}" type="slidenum">
              <a:rPr lang="en-US" smtClean="0"/>
              <a:pPr>
                <a:defRPr/>
              </a:pPr>
              <a:t>12</a:t>
            </a:fld>
            <a:endParaRPr lang="en-US" dirty="0"/>
          </a:p>
        </p:txBody>
      </p:sp>
      <p:pic>
        <p:nvPicPr>
          <p:cNvPr id="3074" name="Picture 2" descr="C:\Users\Tiffany\Documents\CAYF\To Edit\ppt_jpegs3\Ch9\09-07.jpg"/>
          <p:cNvPicPr>
            <a:picLocks noChangeAspect="1" noChangeArrowheads="1"/>
          </p:cNvPicPr>
          <p:nvPr/>
        </p:nvPicPr>
        <p:blipFill>
          <a:blip r:embed="rId3" cstate="print"/>
          <a:srcRect/>
          <a:stretch>
            <a:fillRect/>
          </a:stretch>
        </p:blipFill>
        <p:spPr bwMode="auto">
          <a:xfrm>
            <a:off x="1066800" y="2057400"/>
            <a:ext cx="7069504" cy="43434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1143000" y="381000"/>
            <a:ext cx="7793038" cy="1462088"/>
          </a:xfrm>
        </p:spPr>
        <p:txBody>
          <a:bodyPr anchor="ctr"/>
          <a:lstStyle/>
          <a:p>
            <a:pPr eaLnBrk="1" hangingPunct="1"/>
            <a:r>
              <a:rPr lang="en-US" dirty="0" smtClean="0"/>
              <a:t>Privacy in Cyberspace</a:t>
            </a:r>
          </a:p>
        </p:txBody>
      </p:sp>
      <p:sp>
        <p:nvSpPr>
          <p:cNvPr id="117762" name="Content Placeholder 6"/>
          <p:cNvSpPr>
            <a:spLocks noGrp="1"/>
          </p:cNvSpPr>
          <p:nvPr>
            <p:ph idx="1"/>
          </p:nvPr>
        </p:nvSpPr>
        <p:spPr>
          <a:xfrm>
            <a:off x="722313" y="1905000"/>
            <a:ext cx="8243557" cy="4495800"/>
          </a:xfrm>
        </p:spPr>
        <p:txBody>
          <a:bodyPr/>
          <a:lstStyle/>
          <a:p>
            <a:pPr>
              <a:spcBef>
                <a:spcPct val="0"/>
              </a:spcBef>
            </a:pPr>
            <a:r>
              <a:rPr lang="en-US" sz="3000" dirty="0" smtClean="0"/>
              <a:t>Privacy advocates agree that citizens have the right to:</a:t>
            </a:r>
          </a:p>
          <a:p>
            <a:pPr lvl="1">
              <a:spcBef>
                <a:spcPct val="0"/>
              </a:spcBef>
            </a:pPr>
            <a:r>
              <a:rPr lang="en-US" sz="2600" dirty="0" smtClean="0"/>
              <a:t>Be informed when information about them is being collected</a:t>
            </a:r>
          </a:p>
          <a:p>
            <a:pPr lvl="1">
              <a:spcBef>
                <a:spcPct val="0"/>
              </a:spcBef>
            </a:pPr>
            <a:r>
              <a:rPr lang="en-US" sz="2600" dirty="0" smtClean="0"/>
              <a:t>Give or deny consent to have their information collected</a:t>
            </a:r>
          </a:p>
          <a:p>
            <a:pPr>
              <a:spcBef>
                <a:spcPct val="0"/>
              </a:spcBef>
            </a:pPr>
            <a:r>
              <a:rPr lang="en-US" sz="3000" dirty="0" smtClean="0"/>
              <a:t>Legislation currently in place includes:</a:t>
            </a:r>
          </a:p>
          <a:p>
            <a:pPr lvl="1">
              <a:spcBef>
                <a:spcPct val="0"/>
              </a:spcBef>
            </a:pPr>
            <a:r>
              <a:rPr lang="en-US" sz="2600" dirty="0" smtClean="0"/>
              <a:t>Fair Credit Reporting Act</a:t>
            </a:r>
          </a:p>
          <a:p>
            <a:pPr lvl="1">
              <a:spcBef>
                <a:spcPct val="0"/>
              </a:spcBef>
            </a:pPr>
            <a:r>
              <a:rPr lang="en-US" sz="2600" dirty="0" smtClean="0"/>
              <a:t>Health Insurance Portability and Privacy Act</a:t>
            </a:r>
          </a:p>
          <a:p>
            <a:pPr lvl="1">
              <a:spcBef>
                <a:spcPct val="0"/>
              </a:spcBef>
            </a:pPr>
            <a:r>
              <a:rPr lang="en-US" sz="2600" dirty="0" smtClean="0"/>
              <a:t>Family Education Rights and Privacy Act</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2B2284E7-6D6F-43AC-90BC-163E7D3FD197}" type="slidenum">
              <a:rPr lang="en-US" smtClean="0"/>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1143000" y="381000"/>
            <a:ext cx="7793038" cy="1462088"/>
          </a:xfrm>
        </p:spPr>
        <p:txBody>
          <a:bodyPr anchor="ctr"/>
          <a:lstStyle/>
          <a:p>
            <a:pPr eaLnBrk="1" hangingPunct="1"/>
            <a:r>
              <a:rPr lang="en-US" dirty="0" smtClean="0"/>
              <a:t>Privacy in Cyberspace</a:t>
            </a:r>
          </a:p>
        </p:txBody>
      </p:sp>
      <p:sp>
        <p:nvSpPr>
          <p:cNvPr id="119810" name="Content Placeholder 5"/>
          <p:cNvSpPr>
            <a:spLocks noGrp="1"/>
          </p:cNvSpPr>
          <p:nvPr>
            <p:ph sz="half" idx="1"/>
          </p:nvPr>
        </p:nvSpPr>
        <p:spPr>
          <a:xfrm>
            <a:off x="761999" y="1981200"/>
            <a:ext cx="8358250" cy="4114800"/>
          </a:xfrm>
        </p:spPr>
        <p:txBody>
          <a:bodyPr/>
          <a:lstStyle/>
          <a:p>
            <a:pPr>
              <a:spcBef>
                <a:spcPct val="0"/>
              </a:spcBef>
            </a:pPr>
            <a:r>
              <a:rPr lang="en-US" sz="3200" dirty="0" smtClean="0"/>
              <a:t>Protecting privacy online</a:t>
            </a:r>
          </a:p>
          <a:p>
            <a:pPr lvl="1">
              <a:spcBef>
                <a:spcPct val="0"/>
              </a:spcBef>
            </a:pPr>
            <a:r>
              <a:rPr lang="en-US" sz="2800" dirty="0" smtClean="0"/>
              <a:t>Use products such as Anonymous Surfing or IronKey Secure USB flash.</a:t>
            </a:r>
          </a:p>
          <a:p>
            <a:pPr lvl="1">
              <a:spcBef>
                <a:spcPct val="0"/>
              </a:spcBef>
            </a:pPr>
            <a:r>
              <a:rPr lang="en-US" sz="2800" dirty="0" smtClean="0"/>
              <a:t>Use free Web-based e-mail addresses in chat rooms and for mailing lists.</a:t>
            </a:r>
          </a:p>
          <a:p>
            <a:pPr lvl="1">
              <a:spcBef>
                <a:spcPct val="0"/>
              </a:spcBef>
            </a:pPr>
            <a:r>
              <a:rPr lang="en-US" sz="2800" dirty="0" smtClean="0"/>
              <a:t>Tell children not give out personal information.</a:t>
            </a:r>
          </a:p>
          <a:p>
            <a:pPr lvl="1">
              <a:spcBef>
                <a:spcPct val="0"/>
              </a:spcBef>
            </a:pPr>
            <a:r>
              <a:rPr lang="en-US" sz="2800" dirty="0" smtClean="0"/>
              <a:t>Complete forms only if you see a privacy statement.</a:t>
            </a:r>
          </a:p>
          <a:p>
            <a:pPr lvl="1">
              <a:spcBef>
                <a:spcPct val="0"/>
              </a:spcBef>
            </a:pPr>
            <a:r>
              <a:rPr lang="en-US" sz="2800" dirty="0" smtClean="0"/>
              <a:t>Turn off cookies.</a:t>
            </a: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F453A074-3765-4485-A0FD-793D01105234}"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150939" y="381000"/>
            <a:ext cx="7688262" cy="1447800"/>
          </a:xfrm>
        </p:spPr>
        <p:txBody>
          <a:bodyPr anchor="ctr"/>
          <a:lstStyle/>
          <a:p>
            <a:pPr eaLnBrk="1" hangingPunct="1"/>
            <a:r>
              <a:rPr lang="en-US" dirty="0" smtClean="0"/>
              <a:t>Privacy in Cyberspace</a:t>
            </a:r>
          </a:p>
        </p:txBody>
      </p:sp>
      <p:sp>
        <p:nvSpPr>
          <p:cNvPr id="123906" name="Content Placeholder 5"/>
          <p:cNvSpPr>
            <a:spLocks noGrp="1"/>
          </p:cNvSpPr>
          <p:nvPr>
            <p:ph sz="half" idx="1"/>
          </p:nvPr>
        </p:nvSpPr>
        <p:spPr>
          <a:xfrm>
            <a:off x="457200" y="2590800"/>
            <a:ext cx="4648200" cy="3505200"/>
          </a:xfrm>
        </p:spPr>
        <p:txBody>
          <a:bodyPr/>
          <a:lstStyle/>
          <a:p>
            <a:pPr lvl="1">
              <a:spcBef>
                <a:spcPct val="0"/>
              </a:spcBef>
            </a:pPr>
            <a:r>
              <a:rPr lang="en-US" dirty="0" smtClean="0"/>
              <a:t>Create logins and passwords for each person using the computer.</a:t>
            </a:r>
          </a:p>
          <a:p>
            <a:pPr lvl="1">
              <a:spcBef>
                <a:spcPct val="0"/>
              </a:spcBef>
            </a:pPr>
            <a:r>
              <a:rPr lang="en-US" dirty="0" smtClean="0"/>
              <a:t>Do not save account numbers or passwords.</a:t>
            </a:r>
          </a:p>
          <a:p>
            <a:pPr lvl="1">
              <a:spcBef>
                <a:spcPct val="0"/>
              </a:spcBef>
            </a:pPr>
            <a:r>
              <a:rPr lang="en-US" dirty="0" smtClean="0"/>
              <a:t>Close a secured account site when you are not at a computer.</a:t>
            </a:r>
          </a:p>
        </p:txBody>
      </p:sp>
      <p:sp>
        <p:nvSpPr>
          <p:cNvPr id="6" name="Content Placeholder 5"/>
          <p:cNvSpPr>
            <a:spLocks noGrp="1"/>
          </p:cNvSpPr>
          <p:nvPr>
            <p:ph sz="half" idx="2"/>
          </p:nvPr>
        </p:nvSpPr>
        <p:spPr>
          <a:xfrm>
            <a:off x="4989512" y="2590800"/>
            <a:ext cx="3925888" cy="3505200"/>
          </a:xfrm>
        </p:spPr>
        <p:txBody>
          <a:bodyPr/>
          <a:lstStyle/>
          <a:p>
            <a:r>
              <a:rPr lang="en-US" sz="2400" dirty="0" smtClean="0"/>
              <a:t>Do not leave cell phones in public places.</a:t>
            </a:r>
          </a:p>
          <a:p>
            <a:r>
              <a:rPr lang="en-US" sz="2400" dirty="0" smtClean="0"/>
              <a:t>Turn off services not in use, especially Bluetooth.</a:t>
            </a:r>
          </a:p>
          <a:p>
            <a:r>
              <a:rPr lang="en-US" sz="2400" dirty="0" smtClean="0"/>
              <a:t>Verify that devices have secure configurations.</a:t>
            </a:r>
            <a:endParaRPr lang="en-US" sz="2400" dirty="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9FA2E0C-852E-452D-BE61-1ED00ECBBAFA}" type="slidenum">
              <a:rPr lang="en-US" smtClean="0"/>
              <a:pPr>
                <a:defRPr/>
              </a:pPr>
              <a:t>15</a:t>
            </a:fld>
            <a:endParaRPr lang="en-US" dirty="0"/>
          </a:p>
        </p:txBody>
      </p:sp>
      <p:sp>
        <p:nvSpPr>
          <p:cNvPr id="7" name="Rectangle 6"/>
          <p:cNvSpPr/>
          <p:nvPr/>
        </p:nvSpPr>
        <p:spPr>
          <a:xfrm>
            <a:off x="533400" y="2057400"/>
            <a:ext cx="7124700" cy="584775"/>
          </a:xfrm>
          <a:prstGeom prst="rect">
            <a:avLst/>
          </a:prstGeom>
        </p:spPr>
        <p:txBody>
          <a:bodyPr wrap="square">
            <a:spAutoFit/>
          </a:bodyPr>
          <a:lstStyle/>
          <a:p>
            <a:pPr marL="342900" lvl="0" indent="-342900" eaLnBrk="0" hangingPunct="0">
              <a:buClr>
                <a:srgbClr val="00004D"/>
              </a:buClr>
              <a:buSzPct val="60000"/>
              <a:buFont typeface="Wingdings" pitchFamily="2" charset="2"/>
              <a:buChar char="n"/>
            </a:pPr>
            <a:r>
              <a:rPr lang="en-US" sz="3200" kern="0" dirty="0" smtClean="0">
                <a:latin typeface="Tahoma"/>
              </a:rPr>
              <a:t>Protecting privacy </a:t>
            </a:r>
            <a:r>
              <a:rPr lang="en-US" sz="3200" kern="0" dirty="0" smtClean="0">
                <a:solidFill>
                  <a:srgbClr val="000000"/>
                </a:solidFill>
                <a:latin typeface="Tahoma"/>
              </a:rPr>
              <a:t>at home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1143000" y="381000"/>
            <a:ext cx="7793038" cy="1462088"/>
          </a:xfrm>
        </p:spPr>
        <p:txBody>
          <a:bodyPr anchor="ctr"/>
          <a:lstStyle/>
          <a:p>
            <a:pPr eaLnBrk="1" hangingPunct="1"/>
            <a:r>
              <a:rPr lang="en-US" dirty="0" smtClean="0"/>
              <a:t>Privacy in Cyberspace</a:t>
            </a:r>
          </a:p>
        </p:txBody>
      </p:sp>
      <p:sp>
        <p:nvSpPr>
          <p:cNvPr id="125954" name="Content Placeholder 5"/>
          <p:cNvSpPr>
            <a:spLocks noGrp="1"/>
          </p:cNvSpPr>
          <p:nvPr>
            <p:ph sz="half" idx="1"/>
          </p:nvPr>
        </p:nvSpPr>
        <p:spPr>
          <a:xfrm>
            <a:off x="762000" y="2020887"/>
            <a:ext cx="7315200" cy="4151313"/>
          </a:xfrm>
        </p:spPr>
        <p:txBody>
          <a:bodyPr/>
          <a:lstStyle/>
          <a:p>
            <a:pPr>
              <a:spcBef>
                <a:spcPct val="0"/>
              </a:spcBef>
            </a:pPr>
            <a:r>
              <a:rPr lang="en-US" sz="3200" dirty="0" smtClean="0"/>
              <a:t>Protecting privacy at work</a:t>
            </a:r>
          </a:p>
          <a:p>
            <a:pPr lvl="1">
              <a:spcBef>
                <a:spcPct val="0"/>
              </a:spcBef>
            </a:pPr>
            <a:r>
              <a:rPr lang="en-US" sz="2800" dirty="0" smtClean="0"/>
              <a:t>Refrain from making personal calls on a work phone.</a:t>
            </a:r>
          </a:p>
          <a:p>
            <a:pPr lvl="1">
              <a:spcBef>
                <a:spcPct val="0"/>
              </a:spcBef>
            </a:pPr>
            <a:r>
              <a:rPr lang="en-US" sz="2800" dirty="0" smtClean="0"/>
              <a:t>Avoid using a company e-mail account for personal purposes.</a:t>
            </a:r>
          </a:p>
          <a:p>
            <a:pPr lvl="1">
              <a:spcBef>
                <a:spcPct val="0"/>
              </a:spcBef>
            </a:pPr>
            <a:r>
              <a:rPr lang="en-US" sz="2800" dirty="0" smtClean="0"/>
              <a:t>Assume that your actions at work are being monitored.</a:t>
            </a:r>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F4A2E40-D689-4F1E-9428-6A337E5B888A}"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1143000" y="381000"/>
            <a:ext cx="7793038" cy="1462088"/>
          </a:xfrm>
        </p:spPr>
        <p:txBody>
          <a:bodyPr anchor="ctr"/>
          <a:lstStyle/>
          <a:p>
            <a:pPr eaLnBrk="1" hangingPunct="1"/>
            <a:r>
              <a:rPr lang="en-US" dirty="0" smtClean="0"/>
              <a:t>Privacy in Cyberspace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F4A2E40-D689-4F1E-9428-6A337E5B888A}" type="slidenum">
              <a:rPr lang="en-US" smtClean="0"/>
              <a:pPr>
                <a:defRPr/>
              </a:pPr>
              <a:t>17</a:t>
            </a:fld>
            <a:endParaRPr lang="en-US" dirty="0"/>
          </a:p>
        </p:txBody>
      </p:sp>
      <p:pic>
        <p:nvPicPr>
          <p:cNvPr id="4098" name="Picture 2" descr="C:\Users\Tiffany\Documents\CAYF\To Edit\ppt_jpegs3\Ch9\09-14.jpg"/>
          <p:cNvPicPr>
            <a:picLocks noGrp="1" noChangeAspect="1" noChangeArrowheads="1"/>
          </p:cNvPicPr>
          <p:nvPr>
            <p:ph sz="half" idx="2"/>
          </p:nvPr>
        </p:nvPicPr>
        <p:blipFill>
          <a:blip r:embed="rId3" cstate="print"/>
          <a:srcRect/>
          <a:stretch>
            <a:fillRect/>
          </a:stretch>
        </p:blipFill>
        <p:spPr bwMode="auto">
          <a:xfrm>
            <a:off x="1046216" y="2133600"/>
            <a:ext cx="7107184" cy="4082478"/>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143000" y="457200"/>
            <a:ext cx="7793038" cy="1462088"/>
          </a:xfrm>
        </p:spPr>
        <p:txBody>
          <a:bodyPr anchor="ctr"/>
          <a:lstStyle/>
          <a:p>
            <a:pPr eaLnBrk="1" hangingPunct="1"/>
            <a:r>
              <a:rPr lang="en-US" dirty="0" smtClean="0"/>
              <a:t>Computer Crime &amp; Cybercrime</a:t>
            </a:r>
          </a:p>
        </p:txBody>
      </p:sp>
      <p:sp>
        <p:nvSpPr>
          <p:cNvPr id="128002" name="Content Placeholder 5"/>
          <p:cNvSpPr>
            <a:spLocks noGrp="1"/>
          </p:cNvSpPr>
          <p:nvPr>
            <p:ph idx="1"/>
          </p:nvPr>
        </p:nvSpPr>
        <p:spPr>
          <a:xfrm>
            <a:off x="762000" y="1981200"/>
            <a:ext cx="7772400" cy="4114800"/>
          </a:xfrm>
        </p:spPr>
        <p:txBody>
          <a:bodyPr/>
          <a:lstStyle/>
          <a:p>
            <a:r>
              <a:rPr lang="en-US" sz="2800" dirty="0" smtClean="0"/>
              <a:t>Computer-based activities that violate the law are known as </a:t>
            </a:r>
            <a:r>
              <a:rPr lang="en-US" sz="2800" b="1" dirty="0" smtClean="0"/>
              <a:t>computer crimes</a:t>
            </a:r>
            <a:r>
              <a:rPr lang="en-US" sz="2800" dirty="0" smtClean="0"/>
              <a:t>.</a:t>
            </a:r>
          </a:p>
          <a:p>
            <a:r>
              <a:rPr lang="en-US" sz="2800" b="1" dirty="0" smtClean="0"/>
              <a:t>Cybercrimes </a:t>
            </a:r>
            <a:r>
              <a:rPr lang="en-US" sz="2800" dirty="0" smtClean="0"/>
              <a:t>are crimes perpetrated through the Internet.</a:t>
            </a:r>
          </a:p>
          <a:p>
            <a:r>
              <a:rPr lang="en-US" sz="2800" b="1" dirty="0" smtClean="0"/>
              <a:t>Cyberlaw</a:t>
            </a:r>
            <a:r>
              <a:rPr lang="en-US" sz="2800" dirty="0" smtClean="0"/>
              <a:t> is the area of law dedicated to computer crime.</a:t>
            </a:r>
          </a:p>
          <a:p>
            <a:r>
              <a:rPr lang="en-US" sz="2800" dirty="0" smtClean="0"/>
              <a:t>Many Web sites educate users about cybercrime and cybercriminals.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BE35D93-4AAF-4B62-907D-0FB52F9FB470}"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143000" y="457200"/>
            <a:ext cx="7793038" cy="1462088"/>
          </a:xfrm>
        </p:spPr>
        <p:txBody>
          <a:bodyPr anchor="ctr"/>
          <a:lstStyle/>
          <a:p>
            <a:pPr eaLnBrk="1" hangingPunct="1"/>
            <a:r>
              <a:rPr lang="en-US" dirty="0" smtClean="0"/>
              <a:t>Computer Crime &amp; Cybercrime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A73C3881-40DB-4A86-96B9-E9D171170D4A}" type="slidenum">
              <a:rPr lang="en-US" smtClean="0"/>
              <a:pPr>
                <a:defRPr/>
              </a:pPr>
              <a:t>19</a:t>
            </a:fld>
            <a:endParaRPr lang="en-US" dirty="0"/>
          </a:p>
        </p:txBody>
      </p:sp>
      <p:pic>
        <p:nvPicPr>
          <p:cNvPr id="5122" name="Picture 2" descr="C:\Users\Tiffany\Documents\CAYF\To Edit\ppt_jpegs3\Ch9\09-15.jpg"/>
          <p:cNvPicPr>
            <a:picLocks noChangeAspect="1" noChangeArrowheads="1"/>
          </p:cNvPicPr>
          <p:nvPr/>
        </p:nvPicPr>
        <p:blipFill>
          <a:blip r:embed="rId3" cstate="print"/>
          <a:srcRect/>
          <a:stretch>
            <a:fillRect/>
          </a:stretch>
        </p:blipFill>
        <p:spPr bwMode="auto">
          <a:xfrm>
            <a:off x="1701800" y="1917200"/>
            <a:ext cx="5384800" cy="44074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eaLnBrk="0" hangingPunct="0">
              <a:defRPr/>
            </a:pPr>
            <a:fld id="{62BE3BBF-DBD3-428E-A48B-5D580AD4DFD0}" type="slidenum">
              <a:rPr lang="en-US" sz="1400">
                <a:solidFill>
                  <a:srgbClr val="000000"/>
                </a:solidFill>
                <a:effectLst>
                  <a:outerShdw blurRad="38100" dist="38100" dir="2700000" algn="tl">
                    <a:srgbClr val="FFFFFF"/>
                  </a:outerShdw>
                </a:effectLst>
                <a:cs typeface="Arial" charset="0"/>
              </a:rPr>
              <a:pPr algn="r" eaLnBrk="0" hangingPunct="0">
                <a:defRPr/>
              </a:pPr>
              <a:t>2</a:t>
            </a:fld>
            <a:endParaRPr lang="en-US" sz="1400" dirty="0">
              <a:solidFill>
                <a:srgbClr val="000000"/>
              </a:solidFill>
              <a:effectLst>
                <a:outerShdw blurRad="38100" dist="38100" dir="2700000" algn="tl">
                  <a:srgbClr val="FFFFFF"/>
                </a:outerShdw>
              </a:effectLst>
              <a:cs typeface="Arial" charset="0"/>
            </a:endParaRPr>
          </a:p>
        </p:txBody>
      </p:sp>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2011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1143000" y="457200"/>
            <a:ext cx="7793038" cy="1462088"/>
          </a:xfrm>
        </p:spPr>
        <p:txBody>
          <a:bodyPr anchor="ctr"/>
          <a:lstStyle/>
          <a:p>
            <a:pPr eaLnBrk="1" hangingPunct="1"/>
            <a:r>
              <a:rPr lang="en-US" dirty="0" smtClean="0"/>
              <a:t>Computer Crime &amp; Cybercrime</a:t>
            </a:r>
          </a:p>
        </p:txBody>
      </p:sp>
      <p:sp>
        <p:nvSpPr>
          <p:cNvPr id="132098" name="Content Placeholder 10"/>
          <p:cNvSpPr>
            <a:spLocks noGrp="1"/>
          </p:cNvSpPr>
          <p:nvPr>
            <p:ph idx="1"/>
          </p:nvPr>
        </p:nvSpPr>
        <p:spPr>
          <a:xfrm>
            <a:off x="762000" y="1981200"/>
            <a:ext cx="7772400" cy="4114800"/>
          </a:xfrm>
        </p:spPr>
        <p:txBody>
          <a:bodyPr/>
          <a:lstStyle/>
          <a:p>
            <a:r>
              <a:rPr lang="en-US" dirty="0" smtClean="0"/>
              <a:t>Types of computer crime</a:t>
            </a:r>
          </a:p>
          <a:p>
            <a:pPr lvl="1"/>
            <a:r>
              <a:rPr lang="en-US" b="1" dirty="0" smtClean="0"/>
              <a:t>Identify theft </a:t>
            </a:r>
            <a:r>
              <a:rPr lang="en-US" dirty="0" smtClean="0"/>
              <a:t>is when a criminal gains access to personal information in order to impersonate someone. </a:t>
            </a:r>
          </a:p>
          <a:p>
            <a:pPr lvl="2"/>
            <a:r>
              <a:rPr lang="en-US" dirty="0" smtClean="0"/>
              <a:t>Criminals sometime use </a:t>
            </a:r>
            <a:r>
              <a:rPr lang="en-US" b="1" dirty="0" smtClean="0"/>
              <a:t>phishing </a:t>
            </a:r>
            <a:r>
              <a:rPr lang="en-US" dirty="0" smtClean="0"/>
              <a:t>attacks—legitimate-looking e-mails or Web sites created in an attempt to obtain confidential data about a person.</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80BBA4E9-0064-4B15-B91F-6F2B740DC821}" type="slidenum">
              <a:rPr lang="en-US" smtClean="0"/>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1143000" y="457200"/>
            <a:ext cx="7793038" cy="1462088"/>
          </a:xfrm>
        </p:spPr>
        <p:txBody>
          <a:bodyPr anchor="ctr"/>
          <a:lstStyle/>
          <a:p>
            <a:pPr eaLnBrk="1" hangingPunct="1"/>
            <a:r>
              <a:rPr lang="en-US" dirty="0" smtClean="0"/>
              <a:t>Computer Crime &amp; Cybercrime</a:t>
            </a:r>
          </a:p>
        </p:txBody>
      </p:sp>
      <p:sp>
        <p:nvSpPr>
          <p:cNvPr id="134146" name="Content Placeholder 5"/>
          <p:cNvSpPr>
            <a:spLocks noGrp="1"/>
          </p:cNvSpPr>
          <p:nvPr>
            <p:ph idx="1"/>
          </p:nvPr>
        </p:nvSpPr>
        <p:spPr>
          <a:xfrm>
            <a:off x="762000" y="1981200"/>
            <a:ext cx="8116888" cy="4114800"/>
          </a:xfrm>
        </p:spPr>
        <p:txBody>
          <a:bodyPr/>
          <a:lstStyle/>
          <a:p>
            <a:r>
              <a:rPr lang="en-US" dirty="0" smtClean="0"/>
              <a:t>Types of computer crime</a:t>
            </a:r>
          </a:p>
          <a:p>
            <a:pPr lvl="1"/>
            <a:r>
              <a:rPr lang="en-US" b="1" dirty="0" smtClean="0"/>
              <a:t>Malware </a:t>
            </a:r>
            <a:r>
              <a:rPr lang="en-US" dirty="0" smtClean="0"/>
              <a:t>(short for </a:t>
            </a:r>
            <a:r>
              <a:rPr lang="en-US" i="1" dirty="0" smtClean="0"/>
              <a:t>malicious software</a:t>
            </a:r>
            <a:r>
              <a:rPr lang="en-US" dirty="0" smtClean="0"/>
              <a:t>)</a:t>
            </a:r>
            <a:r>
              <a:rPr lang="en-US" b="1" dirty="0" smtClean="0">
                <a:solidFill>
                  <a:srgbClr val="FF0000"/>
                </a:solidFill>
              </a:rPr>
              <a:t> </a:t>
            </a:r>
            <a:r>
              <a:rPr lang="en-US" dirty="0" smtClean="0"/>
              <a:t>refers to programs that intentionally harm a computer system or allow individuals to gain access to it without the owner’s permission. </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960D1266-2260-4CB5-BD8F-2BDEADE32B51}"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1143000" y="457200"/>
            <a:ext cx="7793038" cy="1462088"/>
          </a:xfrm>
        </p:spPr>
        <p:txBody>
          <a:bodyPr anchor="ctr"/>
          <a:lstStyle/>
          <a:p>
            <a:pPr eaLnBrk="1" hangingPunct="1"/>
            <a:r>
              <a:rPr lang="en-US" dirty="0" smtClean="0"/>
              <a:t>Computer Crime &amp; Cybercrime</a:t>
            </a:r>
          </a:p>
        </p:txBody>
      </p:sp>
      <p:sp>
        <p:nvSpPr>
          <p:cNvPr id="136194" name="Content Placeholder 6"/>
          <p:cNvSpPr>
            <a:spLocks noGrp="1"/>
          </p:cNvSpPr>
          <p:nvPr>
            <p:ph idx="1"/>
          </p:nvPr>
        </p:nvSpPr>
        <p:spPr>
          <a:xfrm>
            <a:off x="762000" y="1981200"/>
            <a:ext cx="7772400" cy="4114800"/>
          </a:xfrm>
        </p:spPr>
        <p:txBody>
          <a:bodyPr/>
          <a:lstStyle/>
          <a:p>
            <a:r>
              <a:rPr lang="en-US" dirty="0" smtClean="0"/>
              <a:t>Types of computer crime</a:t>
            </a:r>
          </a:p>
          <a:p>
            <a:pPr lvl="1"/>
            <a:r>
              <a:rPr lang="en-US" b="1" dirty="0" smtClean="0"/>
              <a:t>Spyware</a:t>
            </a:r>
            <a:r>
              <a:rPr lang="en-US" dirty="0" smtClean="0"/>
              <a:t> is software that gathers private information and tracks Web use and then provides that information to third parties.</a:t>
            </a:r>
          </a:p>
          <a:p>
            <a:pPr lvl="2"/>
            <a:r>
              <a:rPr lang="en-US" b="1" dirty="0" smtClean="0"/>
              <a:t>Adware </a:t>
            </a:r>
            <a:r>
              <a:rPr lang="en-US" dirty="0" smtClean="0"/>
              <a:t>is a form of spyware that generates annoying pop-up and banner ads</a:t>
            </a:r>
          </a:p>
          <a:p>
            <a:pPr lvl="2"/>
            <a:r>
              <a:rPr lang="en-US" b="1" dirty="0" smtClean="0"/>
              <a:t>Keyloggers </a:t>
            </a:r>
            <a:r>
              <a:rPr lang="en-US" dirty="0" smtClean="0"/>
              <a:t>record keystrokes to provide cybercriminals with confidential data</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5441C41F-9ED1-4AED-9CA9-CB858E3C2384}" type="slidenum">
              <a:rPr lang="en-US" smtClean="0"/>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1143000" y="442912"/>
            <a:ext cx="7793038" cy="1462088"/>
          </a:xfrm>
        </p:spPr>
        <p:txBody>
          <a:bodyPr anchor="ctr"/>
          <a:lstStyle/>
          <a:p>
            <a:pPr eaLnBrk="1" hangingPunct="1"/>
            <a:r>
              <a:rPr lang="en-US" dirty="0" smtClean="0"/>
              <a:t>Computer Crime &amp; Cybercrime</a:t>
            </a:r>
          </a:p>
        </p:txBody>
      </p:sp>
      <p:sp>
        <p:nvSpPr>
          <p:cNvPr id="138242" name="Content Placeholder 6"/>
          <p:cNvSpPr>
            <a:spLocks noGrp="1"/>
          </p:cNvSpPr>
          <p:nvPr>
            <p:ph idx="1"/>
          </p:nvPr>
        </p:nvSpPr>
        <p:spPr>
          <a:xfrm>
            <a:off x="762000" y="1981200"/>
            <a:ext cx="7888288" cy="4114800"/>
          </a:xfrm>
        </p:spPr>
        <p:txBody>
          <a:bodyPr/>
          <a:lstStyle/>
          <a:p>
            <a:r>
              <a:rPr lang="en-US" dirty="0" smtClean="0"/>
              <a:t>Types of computer crime</a:t>
            </a:r>
          </a:p>
          <a:p>
            <a:pPr lvl="1"/>
            <a:r>
              <a:rPr lang="en-US" dirty="0" smtClean="0"/>
              <a:t>A </a:t>
            </a:r>
            <a:r>
              <a:rPr lang="en-US" b="1" dirty="0" smtClean="0"/>
              <a:t>computer virus</a:t>
            </a:r>
            <a:r>
              <a:rPr lang="en-US" dirty="0" smtClean="0"/>
              <a:t> is code concealed inside a program that can harm or destroy files.</a:t>
            </a:r>
          </a:p>
          <a:p>
            <a:pPr lvl="2"/>
            <a:r>
              <a:rPr lang="en-US" sz="2200" dirty="0" smtClean="0"/>
              <a:t>Many are spread through e-mail attachments.</a:t>
            </a:r>
          </a:p>
          <a:p>
            <a:pPr lvl="2"/>
            <a:r>
              <a:rPr lang="en-US" sz="2200" b="1" dirty="0" smtClean="0"/>
              <a:t>File infectors </a:t>
            </a:r>
            <a:r>
              <a:rPr lang="en-US" sz="2200" dirty="0" smtClean="0"/>
              <a:t>attach themselves to files.</a:t>
            </a:r>
          </a:p>
          <a:p>
            <a:pPr lvl="2"/>
            <a:r>
              <a:rPr lang="en-US" sz="2200" b="1" dirty="0" smtClean="0"/>
              <a:t>Boot sector viruses </a:t>
            </a:r>
            <a:r>
              <a:rPr lang="en-US" sz="2200" dirty="0" smtClean="0"/>
              <a:t>execute each time you start the computer.</a:t>
            </a:r>
          </a:p>
          <a:p>
            <a:pPr lvl="2"/>
            <a:r>
              <a:rPr lang="en-US" sz="2200" b="1" dirty="0" smtClean="0"/>
              <a:t>Macro viruses </a:t>
            </a:r>
            <a:r>
              <a:rPr lang="en-US" sz="2200" dirty="0" smtClean="0"/>
              <a:t>attach to data files and take advantage of application macros.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B01FDDC-6A27-4649-964E-B7D46813F629}" type="slidenum">
              <a:rPr lang="en-US" smtClean="0"/>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081F227-618A-4E85-92CF-383D3C66445E}" type="slidenum">
              <a:rPr lang="en-US" smtClean="0"/>
              <a:pPr>
                <a:defRPr/>
              </a:pPr>
              <a:t>24</a:t>
            </a:fld>
            <a:endParaRPr lang="en-US" dirty="0"/>
          </a:p>
        </p:txBody>
      </p:sp>
      <p:sp>
        <p:nvSpPr>
          <p:cNvPr id="8" name="Title 1"/>
          <p:cNvSpPr>
            <a:spLocks noGrp="1"/>
          </p:cNvSpPr>
          <p:nvPr>
            <p:ph type="title"/>
          </p:nvPr>
        </p:nvSpPr>
        <p:spPr>
          <a:xfrm>
            <a:off x="1143000" y="442912"/>
            <a:ext cx="7793038" cy="1462088"/>
          </a:xfrm>
        </p:spPr>
        <p:txBody>
          <a:bodyPr anchor="ctr"/>
          <a:lstStyle/>
          <a:p>
            <a:pPr eaLnBrk="1" hangingPunct="1"/>
            <a:r>
              <a:rPr lang="en-US" dirty="0" smtClean="0"/>
              <a:t>Computer Crime &amp; Cybercrime</a:t>
            </a:r>
          </a:p>
        </p:txBody>
      </p:sp>
      <p:pic>
        <p:nvPicPr>
          <p:cNvPr id="6146" name="Picture 2" descr="C:\Users\Tiffany\Documents\CAYF\To Edit\ppt_jpegs3\Ch9\09-17.jpg"/>
          <p:cNvPicPr>
            <a:picLocks noChangeAspect="1" noChangeArrowheads="1"/>
          </p:cNvPicPr>
          <p:nvPr/>
        </p:nvPicPr>
        <p:blipFill>
          <a:blip r:embed="rId3" cstate="print"/>
          <a:srcRect/>
          <a:stretch>
            <a:fillRect/>
          </a:stretch>
        </p:blipFill>
        <p:spPr bwMode="auto">
          <a:xfrm>
            <a:off x="1107831" y="2057400"/>
            <a:ext cx="6893169" cy="42672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6"/>
          <p:cNvSpPr>
            <a:spLocks noGrp="1"/>
          </p:cNvSpPr>
          <p:nvPr>
            <p:ph idx="1"/>
          </p:nvPr>
        </p:nvSpPr>
        <p:spPr>
          <a:xfrm>
            <a:off x="762000" y="1981200"/>
            <a:ext cx="7772400" cy="4114800"/>
          </a:xfrm>
        </p:spPr>
        <p:txBody>
          <a:bodyPr/>
          <a:lstStyle/>
          <a:p>
            <a:r>
              <a:rPr lang="en-US" dirty="0" smtClean="0"/>
              <a:t>More rogue programs</a:t>
            </a:r>
          </a:p>
          <a:p>
            <a:pPr lvl="1"/>
            <a:r>
              <a:rPr lang="en-US" dirty="0" smtClean="0"/>
              <a:t>A </a:t>
            </a:r>
            <a:r>
              <a:rPr lang="en-US" b="1" dirty="0" smtClean="0"/>
              <a:t>time bomb </a:t>
            </a:r>
            <a:r>
              <a:rPr lang="en-US" dirty="0" smtClean="0"/>
              <a:t>is a virus program that remains dormant on a computer system until it is activated by a specific event.</a:t>
            </a:r>
          </a:p>
          <a:p>
            <a:pPr lvl="1"/>
            <a:r>
              <a:rPr lang="en-US" dirty="0" smtClean="0"/>
              <a:t>A </a:t>
            </a:r>
            <a:r>
              <a:rPr lang="en-US" b="1" dirty="0" smtClean="0"/>
              <a:t>worm</a:t>
            </a:r>
            <a:r>
              <a:rPr lang="en-US" dirty="0" smtClean="0"/>
              <a:t> is similar to a virus but does not need the action of a user to execute the code and cause damage.</a:t>
            </a:r>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A44ADAB5-59F2-4D29-A84D-9E993131C616}" type="slidenum">
              <a:rPr lang="en-US" smtClean="0"/>
              <a:pPr>
                <a:defRPr/>
              </a:pPr>
              <a:t>25</a:t>
            </a:fld>
            <a:endParaRPr lang="en-US" dirty="0"/>
          </a:p>
        </p:txBody>
      </p:sp>
      <p:sp>
        <p:nvSpPr>
          <p:cNvPr id="7" name="Title 1"/>
          <p:cNvSpPr>
            <a:spLocks noGrp="1"/>
          </p:cNvSpPr>
          <p:nvPr>
            <p:ph type="title"/>
          </p:nvPr>
        </p:nvSpPr>
        <p:spPr>
          <a:xfrm>
            <a:off x="1143000" y="442912"/>
            <a:ext cx="7793038" cy="1462088"/>
          </a:xfrm>
        </p:spPr>
        <p:txBody>
          <a:bodyPr anchor="ctr"/>
          <a:lstStyle/>
          <a:p>
            <a:pPr eaLnBrk="1" hangingPunct="1"/>
            <a:r>
              <a:rPr lang="en-US" dirty="0" smtClean="0"/>
              <a:t>Computer Crime &amp; Cybercrime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5"/>
          <p:cNvSpPr>
            <a:spLocks noGrp="1"/>
          </p:cNvSpPr>
          <p:nvPr>
            <p:ph idx="1"/>
          </p:nvPr>
        </p:nvSpPr>
        <p:spPr>
          <a:xfrm>
            <a:off x="762000" y="1981200"/>
            <a:ext cx="8132618" cy="4114800"/>
          </a:xfrm>
        </p:spPr>
        <p:txBody>
          <a:bodyPr/>
          <a:lstStyle/>
          <a:p>
            <a:r>
              <a:rPr lang="en-US" dirty="0" smtClean="0"/>
              <a:t>More rogue programs</a:t>
            </a:r>
            <a:endParaRPr lang="en-US" b="1" dirty="0" smtClean="0"/>
          </a:p>
          <a:p>
            <a:pPr lvl="1"/>
            <a:r>
              <a:rPr lang="en-US" dirty="0" smtClean="0"/>
              <a:t>A</a:t>
            </a:r>
            <a:r>
              <a:rPr lang="en-US" b="1" dirty="0" smtClean="0"/>
              <a:t> denial of service (DoS) attack </a:t>
            </a:r>
            <a:r>
              <a:rPr lang="en-US" dirty="0" smtClean="0"/>
              <a:t>assaults an Internet server with so many requests that it cannot function.</a:t>
            </a:r>
          </a:p>
          <a:p>
            <a:pPr lvl="1"/>
            <a:r>
              <a:rPr lang="en-US" dirty="0" smtClean="0"/>
              <a:t>A</a:t>
            </a:r>
            <a:r>
              <a:rPr lang="en-US" b="1" dirty="0" smtClean="0"/>
              <a:t> Trojan horse</a:t>
            </a:r>
            <a:r>
              <a:rPr lang="en-US" dirty="0" smtClean="0"/>
              <a:t> is a </a:t>
            </a:r>
            <a:r>
              <a:rPr lang="en-US" sz="2600" dirty="0" smtClean="0"/>
              <a:t>normal-looking program that includes concealed instructions created to cause harm.</a:t>
            </a: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FB68A479-50AF-4C55-A621-4191294B1001}" type="slidenum">
              <a:rPr lang="en-US" smtClean="0"/>
              <a:pPr>
                <a:defRPr/>
              </a:pPr>
              <a:t>26</a:t>
            </a:fld>
            <a:endParaRPr lang="en-US" dirty="0"/>
          </a:p>
        </p:txBody>
      </p:sp>
      <p:sp>
        <p:nvSpPr>
          <p:cNvPr id="7" name="Title 1"/>
          <p:cNvSpPr>
            <a:spLocks noGrp="1"/>
          </p:cNvSpPr>
          <p:nvPr>
            <p:ph type="title"/>
          </p:nvPr>
        </p:nvSpPr>
        <p:spPr>
          <a:xfrm>
            <a:off x="1143000" y="442912"/>
            <a:ext cx="7793038" cy="1462088"/>
          </a:xfrm>
        </p:spPr>
        <p:txBody>
          <a:bodyPr anchor="ctr"/>
          <a:lstStyle/>
          <a:p>
            <a:pPr eaLnBrk="1" hangingPunct="1"/>
            <a:r>
              <a:rPr lang="en-US" dirty="0" smtClean="0"/>
              <a:t>Computer Crime &amp; Cybercrime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1143000" y="442912"/>
            <a:ext cx="7793038" cy="1462088"/>
          </a:xfrm>
        </p:spPr>
        <p:txBody>
          <a:bodyPr anchor="ctr"/>
          <a:lstStyle/>
          <a:p>
            <a:pPr eaLnBrk="1" hangingPunct="1"/>
            <a:r>
              <a:rPr lang="en-US" dirty="0" smtClean="0"/>
              <a:t>Computer Crime &amp; Cybercrime</a:t>
            </a:r>
          </a:p>
        </p:txBody>
      </p:sp>
      <p:sp>
        <p:nvSpPr>
          <p:cNvPr id="150530" name="Content Placeholder 6"/>
          <p:cNvSpPr>
            <a:spLocks noGrp="1"/>
          </p:cNvSpPr>
          <p:nvPr>
            <p:ph idx="1"/>
          </p:nvPr>
        </p:nvSpPr>
        <p:spPr>
          <a:xfrm>
            <a:off x="762000" y="1981200"/>
            <a:ext cx="7772400" cy="4114800"/>
          </a:xfrm>
        </p:spPr>
        <p:txBody>
          <a:bodyPr/>
          <a:lstStyle/>
          <a:p>
            <a:r>
              <a:rPr lang="en-US" dirty="0" smtClean="0"/>
              <a:t>Fraud, Theft, and Piracy</a:t>
            </a:r>
          </a:p>
          <a:p>
            <a:pPr lvl="1"/>
            <a:r>
              <a:rPr lang="en-US" dirty="0" smtClean="0"/>
              <a:t>Memory shaving</a:t>
            </a:r>
          </a:p>
          <a:p>
            <a:pPr lvl="1"/>
            <a:r>
              <a:rPr lang="en-US" dirty="0" smtClean="0"/>
              <a:t>Software piracy</a:t>
            </a:r>
          </a:p>
          <a:p>
            <a:r>
              <a:rPr lang="en-US" dirty="0" smtClean="0"/>
              <a:t>Cybergaming Crime</a:t>
            </a:r>
          </a:p>
          <a:p>
            <a:r>
              <a:rPr lang="en-US" dirty="0" smtClean="0"/>
              <a:t>Tricks for Obtaining Passwords</a:t>
            </a:r>
          </a:p>
          <a:p>
            <a:r>
              <a:rPr lang="en-US" dirty="0" smtClean="0"/>
              <a:t>Salami Shaving and Data Diddling</a:t>
            </a:r>
          </a:p>
          <a:p>
            <a:r>
              <a:rPr lang="en-US" dirty="0" smtClean="0"/>
              <a:t>Forgery</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E30D5CB7-BF85-4F54-A281-02F7E78FE82B}"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1143000" y="457200"/>
            <a:ext cx="7793038" cy="1462088"/>
          </a:xfrm>
        </p:spPr>
        <p:txBody>
          <a:bodyPr anchor="ctr"/>
          <a:lstStyle/>
          <a:p>
            <a:pPr eaLnBrk="1" hangingPunct="1"/>
            <a:r>
              <a:rPr lang="en-US" dirty="0" smtClean="0"/>
              <a:t>Computer Crime &amp; Cybercrime</a:t>
            </a:r>
          </a:p>
        </p:txBody>
      </p:sp>
      <p:sp>
        <p:nvSpPr>
          <p:cNvPr id="158722" name="Content Placeholder 7"/>
          <p:cNvSpPr>
            <a:spLocks noGrp="1"/>
          </p:cNvSpPr>
          <p:nvPr>
            <p:ph sz="half" idx="1"/>
          </p:nvPr>
        </p:nvSpPr>
        <p:spPr>
          <a:xfrm>
            <a:off x="685800" y="2630487"/>
            <a:ext cx="3810000" cy="2627313"/>
          </a:xfrm>
        </p:spPr>
        <p:txBody>
          <a:bodyPr/>
          <a:lstStyle/>
          <a:p>
            <a:pPr lvl="1"/>
            <a:r>
              <a:rPr lang="en-US" sz="3200" dirty="0" smtClean="0"/>
              <a:t>Hackers</a:t>
            </a:r>
          </a:p>
          <a:p>
            <a:pPr lvl="1"/>
            <a:r>
              <a:rPr lang="en-US" sz="3200" dirty="0" smtClean="0"/>
              <a:t>Cybergangs</a:t>
            </a:r>
          </a:p>
          <a:p>
            <a:pPr lvl="1"/>
            <a:r>
              <a:rPr lang="en-US" sz="3200" dirty="0" smtClean="0"/>
              <a:t>Crackers</a:t>
            </a:r>
          </a:p>
          <a:p>
            <a:pPr lvl="1"/>
            <a:r>
              <a:rPr lang="en-US" sz="3200" dirty="0" smtClean="0"/>
              <a:t>Virus authors</a:t>
            </a:r>
          </a:p>
          <a:p>
            <a:pPr lvl="1"/>
            <a:r>
              <a:rPr lang="en-US" sz="3200" dirty="0" smtClean="0"/>
              <a:t>Swindlers</a:t>
            </a:r>
          </a:p>
        </p:txBody>
      </p:sp>
      <p:sp>
        <p:nvSpPr>
          <p:cNvPr id="158723" name="Content Placeholder 5"/>
          <p:cNvSpPr>
            <a:spLocks noGrp="1"/>
          </p:cNvSpPr>
          <p:nvPr>
            <p:ph sz="half" idx="2"/>
          </p:nvPr>
        </p:nvSpPr>
        <p:spPr>
          <a:xfrm>
            <a:off x="4114800" y="2630487"/>
            <a:ext cx="4267200" cy="2627313"/>
          </a:xfrm>
        </p:spPr>
        <p:txBody>
          <a:bodyPr/>
          <a:lstStyle/>
          <a:p>
            <a:pPr lvl="1"/>
            <a:r>
              <a:rPr lang="en-US" sz="3200" dirty="0" smtClean="0"/>
              <a:t>Shills</a:t>
            </a:r>
          </a:p>
          <a:p>
            <a:pPr lvl="1"/>
            <a:r>
              <a:rPr lang="en-US" sz="3200" dirty="0" smtClean="0"/>
              <a:t>Cyberstalkers</a:t>
            </a:r>
          </a:p>
          <a:p>
            <a:pPr lvl="1"/>
            <a:r>
              <a:rPr lang="en-US" sz="3200" dirty="0" smtClean="0"/>
              <a:t>Sexual predators</a:t>
            </a:r>
          </a:p>
          <a:p>
            <a:pPr lvl="1"/>
            <a:r>
              <a:rPr lang="en-US" sz="3200" dirty="0" smtClean="0"/>
              <a:t>Cyberbullies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28E609B-F5B9-4C8B-A806-81E922C7563E}" type="slidenum">
              <a:rPr lang="en-US" smtClean="0"/>
              <a:pPr>
                <a:defRPr/>
              </a:pPr>
              <a:t>28</a:t>
            </a:fld>
            <a:endParaRPr lang="en-US" dirty="0"/>
          </a:p>
        </p:txBody>
      </p:sp>
      <p:sp>
        <p:nvSpPr>
          <p:cNvPr id="7" name="TextBox 6"/>
          <p:cNvSpPr txBox="1"/>
          <p:nvPr/>
        </p:nvSpPr>
        <p:spPr>
          <a:xfrm>
            <a:off x="762000" y="1981200"/>
            <a:ext cx="7086600" cy="646331"/>
          </a:xfrm>
          <a:prstGeom prst="rect">
            <a:avLst/>
          </a:prstGeom>
          <a:noFill/>
        </p:spPr>
        <p:txBody>
          <a:bodyPr>
            <a:spAutoFit/>
          </a:bodyPr>
          <a:lstStyle/>
          <a:p>
            <a:pPr marL="342900" indent="-342900" eaLnBrk="0" hangingPunct="0">
              <a:spcBef>
                <a:spcPct val="20000"/>
              </a:spcBef>
              <a:buClr>
                <a:srgbClr val="00004D"/>
              </a:buClr>
              <a:buSzPct val="60000"/>
              <a:buFont typeface="Wingdings" pitchFamily="2" charset="2"/>
              <a:buChar char="n"/>
              <a:defRPr/>
            </a:pPr>
            <a:r>
              <a:rPr lang="en-US" sz="3600" dirty="0">
                <a:latin typeface="+mn-lt"/>
              </a:rPr>
              <a:t>Types of computer criminals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1143000" y="457200"/>
            <a:ext cx="7793038" cy="1462088"/>
          </a:xfrm>
        </p:spPr>
        <p:txBody>
          <a:bodyPr anchor="ctr"/>
          <a:lstStyle/>
          <a:p>
            <a:pPr eaLnBrk="1" hangingPunct="1"/>
            <a:r>
              <a:rPr lang="en-US" dirty="0" smtClean="0"/>
              <a:t>Computer Crime &amp; Cybercrime</a:t>
            </a:r>
          </a:p>
        </p:txBody>
      </p:sp>
      <p:sp>
        <p:nvSpPr>
          <p:cNvPr id="162818" name="Content Placeholder 7"/>
          <p:cNvSpPr>
            <a:spLocks noGrp="1"/>
          </p:cNvSpPr>
          <p:nvPr>
            <p:ph idx="1"/>
          </p:nvPr>
        </p:nvSpPr>
        <p:spPr>
          <a:xfrm>
            <a:off x="762000" y="1981200"/>
            <a:ext cx="7772400" cy="4114800"/>
          </a:xfrm>
        </p:spPr>
        <p:txBody>
          <a:bodyPr/>
          <a:lstStyle/>
          <a:p>
            <a:r>
              <a:rPr lang="en-US" sz="2800" b="1" dirty="0" smtClean="0"/>
              <a:t>Cyberstalkers</a:t>
            </a:r>
            <a:r>
              <a:rPr lang="en-US" sz="2800" dirty="0" smtClean="0"/>
              <a:t> </a:t>
            </a:r>
          </a:p>
          <a:p>
            <a:pPr lvl="1"/>
            <a:r>
              <a:rPr lang="en-US" sz="2400" dirty="0" smtClean="0"/>
              <a:t>Use the Internet, social networking sites, and e-mail to harass or threaten an individual.</a:t>
            </a:r>
          </a:p>
          <a:p>
            <a:pPr lvl="1"/>
            <a:r>
              <a:rPr lang="en-US" sz="2400" dirty="0" smtClean="0"/>
              <a:t>Most perpetrators are men.</a:t>
            </a:r>
          </a:p>
          <a:p>
            <a:pPr lvl="1"/>
            <a:r>
              <a:rPr lang="en-US" sz="2400" dirty="0" smtClean="0"/>
              <a:t>Most victims are college-age women.</a:t>
            </a:r>
          </a:p>
          <a:p>
            <a:r>
              <a:rPr lang="en-US" sz="2800" b="1" dirty="0" smtClean="0"/>
              <a:t>Cyberbullies </a:t>
            </a:r>
          </a:p>
          <a:p>
            <a:pPr lvl="1"/>
            <a:r>
              <a:rPr lang="en-US" sz="2400" dirty="0" smtClean="0"/>
              <a:t>Send threatening messages via e-mail or text message.</a:t>
            </a:r>
          </a:p>
          <a:p>
            <a:pPr lvl="1"/>
            <a:r>
              <a:rPr lang="en-US" sz="2400" dirty="0" smtClean="0"/>
              <a:t>Usually involves minors. </a:t>
            </a: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66B6D902-B717-4BCE-9287-BB48F494A981}"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1150938" y="533400"/>
            <a:ext cx="7793037" cy="990600"/>
          </a:xfrm>
        </p:spPr>
        <p:txBody>
          <a:bodyPr/>
          <a:lstStyle/>
          <a:p>
            <a:pPr eaLnBrk="1" hangingPunct="1"/>
            <a:r>
              <a:rPr lang="en-US" dirty="0" smtClean="0"/>
              <a:t>Privacy, Crime, and Security</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80632B04-1B9F-476B-A479-FBD0B75BF7EF}" type="slidenum">
              <a:rPr lang="en-US" smtClean="0"/>
              <a:pPr>
                <a:defRPr/>
              </a:pPr>
              <a:t>3</a:t>
            </a:fld>
            <a:endParaRPr lang="en-US" dirty="0"/>
          </a:p>
        </p:txBody>
      </p:sp>
      <p:pic>
        <p:nvPicPr>
          <p:cNvPr id="1026" name="Picture 2" descr="C:\Users\Tiffany\Documents\CAYF\To Edit\ppt_jpegs3\Ch9\09-18.jpg"/>
          <p:cNvPicPr>
            <a:picLocks noChangeAspect="1" noChangeArrowheads="1"/>
          </p:cNvPicPr>
          <p:nvPr/>
        </p:nvPicPr>
        <p:blipFill>
          <a:blip r:embed="rId3" cstate="print"/>
          <a:srcRect/>
          <a:stretch>
            <a:fillRect/>
          </a:stretch>
        </p:blipFill>
        <p:spPr bwMode="auto">
          <a:xfrm>
            <a:off x="1828800" y="2057400"/>
            <a:ext cx="5486400" cy="421001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1143000" y="457200"/>
            <a:ext cx="7793038" cy="1462088"/>
          </a:xfrm>
        </p:spPr>
        <p:txBody>
          <a:bodyPr anchor="ctr"/>
          <a:lstStyle/>
          <a:p>
            <a:pPr eaLnBrk="1" hangingPunct="1"/>
            <a:r>
              <a:rPr lang="en-US" dirty="0" smtClean="0"/>
              <a:t>Security</a:t>
            </a:r>
          </a:p>
        </p:txBody>
      </p:sp>
      <p:sp>
        <p:nvSpPr>
          <p:cNvPr id="164866" name="Content Placeholder 5"/>
          <p:cNvSpPr>
            <a:spLocks noGrp="1"/>
          </p:cNvSpPr>
          <p:nvPr>
            <p:ph idx="1"/>
          </p:nvPr>
        </p:nvSpPr>
        <p:spPr>
          <a:xfrm>
            <a:off x="798513" y="1981200"/>
            <a:ext cx="7888287" cy="4191000"/>
          </a:xfrm>
        </p:spPr>
        <p:txBody>
          <a:bodyPr/>
          <a:lstStyle/>
          <a:p>
            <a:r>
              <a:rPr lang="en-US" b="1" dirty="0" smtClean="0"/>
              <a:t>Computer security risk</a:t>
            </a:r>
            <a:endParaRPr lang="en-US" dirty="0" smtClean="0"/>
          </a:p>
          <a:p>
            <a:pPr lvl="1"/>
            <a:r>
              <a:rPr lang="en-US" dirty="0" smtClean="0"/>
              <a:t>Any intentional or unintentional action that results in damaging a computer system or its data</a:t>
            </a:r>
          </a:p>
          <a:p>
            <a:pPr lvl="1"/>
            <a:r>
              <a:rPr lang="en-US" dirty="0" smtClean="0"/>
              <a:t>Increased by wireless LANs because transmissions occur over shared airwaves instead of dedicated lines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DD51B8BF-733A-45FB-8EE3-28728347A08D}"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1143000" y="457200"/>
            <a:ext cx="7793038" cy="1462088"/>
          </a:xfrm>
        </p:spPr>
        <p:txBody>
          <a:bodyPr anchor="ctr"/>
          <a:lstStyle/>
          <a:p>
            <a:pPr eaLnBrk="1" hangingPunct="1"/>
            <a:r>
              <a:rPr lang="en-US" dirty="0" smtClean="0"/>
              <a:t>Security</a:t>
            </a:r>
          </a:p>
        </p:txBody>
      </p:sp>
      <p:sp>
        <p:nvSpPr>
          <p:cNvPr id="166914" name="Content Placeholder 5"/>
          <p:cNvSpPr>
            <a:spLocks noGrp="1"/>
          </p:cNvSpPr>
          <p:nvPr>
            <p:ph idx="1"/>
          </p:nvPr>
        </p:nvSpPr>
        <p:spPr>
          <a:xfrm>
            <a:off x="762000" y="1981200"/>
            <a:ext cx="7772400" cy="4114800"/>
          </a:xfrm>
        </p:spPr>
        <p:txBody>
          <a:bodyPr/>
          <a:lstStyle/>
          <a:p>
            <a:r>
              <a:rPr lang="en-US" dirty="0" smtClean="0"/>
              <a:t>Security options available for wireless networks include:</a:t>
            </a:r>
          </a:p>
          <a:p>
            <a:pPr lvl="1"/>
            <a:r>
              <a:rPr lang="en-US" b="1" dirty="0" smtClean="0"/>
              <a:t>WEP (Wired Equivalent Privacy)</a:t>
            </a:r>
          </a:p>
          <a:p>
            <a:pPr lvl="1"/>
            <a:r>
              <a:rPr lang="en-US" b="1" dirty="0" smtClean="0"/>
              <a:t>WPA (Wi-Fi Protected Access)</a:t>
            </a:r>
          </a:p>
          <a:p>
            <a:pPr lvl="1"/>
            <a:r>
              <a:rPr lang="en-US" b="1" dirty="0" smtClean="0"/>
              <a:t>WPA2</a:t>
            </a:r>
          </a:p>
          <a:p>
            <a:r>
              <a:rPr lang="en-US" b="1" dirty="0" smtClean="0"/>
              <a:t>Vacation hacking</a:t>
            </a:r>
            <a:r>
              <a:rPr lang="en-US" dirty="0" smtClean="0"/>
              <a:t> is tricking travelers into using phony Wi-Fi hot spots called </a:t>
            </a:r>
            <a:r>
              <a:rPr lang="en-US" b="1" dirty="0" smtClean="0"/>
              <a:t>evil twins</a:t>
            </a:r>
            <a:r>
              <a:rPr lang="en-US" dirty="0" smtClean="0"/>
              <a:t>.</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ACE6F94C-D3A1-48AF-9CC2-95E30AF8DE49}"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1143000" y="457200"/>
            <a:ext cx="7793038" cy="1462088"/>
          </a:xfrm>
        </p:spPr>
        <p:txBody>
          <a:bodyPr anchor="ctr"/>
          <a:lstStyle/>
          <a:p>
            <a:pPr eaLnBrk="1" hangingPunct="1"/>
            <a:r>
              <a:rPr lang="en-US" dirty="0" smtClean="0"/>
              <a:t>Security</a:t>
            </a:r>
          </a:p>
        </p:txBody>
      </p:sp>
      <p:sp>
        <p:nvSpPr>
          <p:cNvPr id="168962" name="Content Placeholder 5"/>
          <p:cNvSpPr>
            <a:spLocks noGrp="1"/>
          </p:cNvSpPr>
          <p:nvPr>
            <p:ph idx="1"/>
          </p:nvPr>
        </p:nvSpPr>
        <p:spPr>
          <a:xfrm>
            <a:off x="762000" y="1981200"/>
            <a:ext cx="7772400" cy="4114800"/>
          </a:xfrm>
        </p:spPr>
        <p:txBody>
          <a:bodyPr/>
          <a:lstStyle/>
          <a:p>
            <a:r>
              <a:rPr lang="en-US" dirty="0" smtClean="0"/>
              <a:t>Threats to the security of computer systems include:</a:t>
            </a:r>
          </a:p>
          <a:p>
            <a:pPr lvl="1"/>
            <a:r>
              <a:rPr lang="en-US" dirty="0" smtClean="0"/>
              <a:t>Corporate espionage</a:t>
            </a:r>
          </a:p>
          <a:p>
            <a:pPr lvl="1"/>
            <a:r>
              <a:rPr lang="en-US" dirty="0" smtClean="0"/>
              <a:t>Information warfare</a:t>
            </a:r>
          </a:p>
          <a:p>
            <a:pPr lvl="1"/>
            <a:r>
              <a:rPr lang="en-US" dirty="0" smtClean="0"/>
              <a:t>Security loophole detection programs</a:t>
            </a:r>
          </a:p>
          <a:p>
            <a:pPr lvl="1"/>
            <a:r>
              <a:rPr lang="en-US" dirty="0" smtClean="0"/>
              <a:t>Attacks on safety-critical systems</a:t>
            </a:r>
          </a:p>
          <a:p>
            <a:pPr lvl="1"/>
            <a:r>
              <a:rPr lang="en-US" dirty="0" smtClean="0"/>
              <a:t>Terrorism</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121C14E5-ACA6-4EC7-8B46-A3F5E3B92DF2}"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Content Placeholder 5"/>
          <p:cNvSpPr>
            <a:spLocks noGrp="1"/>
          </p:cNvSpPr>
          <p:nvPr>
            <p:ph idx="1"/>
          </p:nvPr>
        </p:nvSpPr>
        <p:spPr>
          <a:xfrm>
            <a:off x="685800" y="2057400"/>
            <a:ext cx="8269288" cy="4114800"/>
          </a:xfrm>
        </p:spPr>
        <p:txBody>
          <a:bodyPr/>
          <a:lstStyle/>
          <a:p>
            <a:r>
              <a:rPr lang="en-US" dirty="0" smtClean="0"/>
              <a:t>Protecting your computer system</a:t>
            </a:r>
          </a:p>
          <a:p>
            <a:pPr lvl="1"/>
            <a:r>
              <a:rPr lang="en-US" dirty="0" smtClean="0"/>
              <a:t>Use an </a:t>
            </a:r>
            <a:r>
              <a:rPr lang="en-US" b="1" dirty="0" smtClean="0"/>
              <a:t>uninterruptible power supply (UPS)</a:t>
            </a:r>
            <a:r>
              <a:rPr lang="en-US" dirty="0" smtClean="0"/>
              <a:t> to provide additional power during outages or electrical current fluctuations. </a:t>
            </a:r>
          </a:p>
          <a:p>
            <a:pPr lvl="1"/>
            <a:r>
              <a:rPr lang="en-US" dirty="0" smtClean="0"/>
              <a:t>Control access to computer systems though appropriate password selection and </a:t>
            </a:r>
            <a:r>
              <a:rPr lang="en-US" b="1" dirty="0" smtClean="0"/>
              <a:t>know-and-have authentication</a:t>
            </a:r>
            <a:r>
              <a:rPr lang="en-US" dirty="0" smtClean="0"/>
              <a:t>, which requires using tokens to generate a login code.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819E971B-ADEA-44AD-B44F-E2D2264338E3}" type="slidenum">
              <a:rPr lang="en-US" smtClean="0"/>
              <a:pPr>
                <a:defRPr/>
              </a:pPr>
              <a:t>33</a:t>
            </a:fld>
            <a:endParaRPr lang="en-US" dirty="0"/>
          </a:p>
        </p:txBody>
      </p:sp>
      <p:sp>
        <p:nvSpPr>
          <p:cNvPr id="7" name="Title 1"/>
          <p:cNvSpPr>
            <a:spLocks noGrp="1"/>
          </p:cNvSpPr>
          <p:nvPr>
            <p:ph type="title"/>
          </p:nvPr>
        </p:nvSpPr>
        <p:spPr>
          <a:xfrm>
            <a:off x="1143000" y="457200"/>
            <a:ext cx="7793038" cy="1462088"/>
          </a:xfrm>
        </p:spPr>
        <p:txBody>
          <a:bodyPr anchor="ctr"/>
          <a:lstStyle/>
          <a:p>
            <a:pPr eaLnBrk="1" hangingPunct="1"/>
            <a:r>
              <a:rPr lang="en-US" dirty="0" smtClean="0"/>
              <a:t>Security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1143000" y="457200"/>
            <a:ext cx="7793038" cy="1462088"/>
          </a:xfrm>
        </p:spPr>
        <p:txBody>
          <a:bodyPr anchor="ctr"/>
          <a:lstStyle/>
          <a:p>
            <a:pPr eaLnBrk="1" hangingPunct="1"/>
            <a:r>
              <a:rPr lang="en-US" dirty="0" smtClean="0"/>
              <a:t>Security</a:t>
            </a:r>
          </a:p>
        </p:txBody>
      </p:sp>
      <p:sp>
        <p:nvSpPr>
          <p:cNvPr id="173058" name="Content Placeholder 6"/>
          <p:cNvSpPr>
            <a:spLocks noGrp="1"/>
          </p:cNvSpPr>
          <p:nvPr>
            <p:ph idx="1"/>
          </p:nvPr>
        </p:nvSpPr>
        <p:spPr>
          <a:xfrm>
            <a:off x="685800" y="2057400"/>
            <a:ext cx="7659687" cy="4191000"/>
          </a:xfrm>
        </p:spPr>
        <p:txBody>
          <a:bodyPr/>
          <a:lstStyle/>
          <a:p>
            <a:r>
              <a:rPr lang="en-US" dirty="0" smtClean="0"/>
              <a:t>Protecting your computer system</a:t>
            </a:r>
          </a:p>
          <a:p>
            <a:pPr lvl="1"/>
            <a:r>
              <a:rPr lang="en-US" dirty="0" smtClean="0"/>
              <a:t>Use </a:t>
            </a:r>
            <a:r>
              <a:rPr lang="en-US" b="1" dirty="0" smtClean="0"/>
              <a:t>biometric authentication</a:t>
            </a:r>
            <a:r>
              <a:rPr lang="en-US" dirty="0" smtClean="0"/>
              <a:t>—the use of voice recognition, retinal scans, and fingerprint scans for authentication purposes.</a:t>
            </a:r>
          </a:p>
          <a:p>
            <a:pPr lvl="1"/>
            <a:r>
              <a:rPr lang="en-US" dirty="0" smtClean="0"/>
              <a:t>Incorporate </a:t>
            </a:r>
            <a:r>
              <a:rPr lang="en-US" b="1" dirty="0" smtClean="0"/>
              <a:t>firewalls</a:t>
            </a:r>
            <a:r>
              <a:rPr lang="en-US" dirty="0" smtClean="0"/>
              <a:t>, which can be hardware or software, to prevent unauthorized access.</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CAE47FD3-B995-4285-BEAC-2C0CB3DB8BF1}"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10"/>
          <p:cNvSpPr>
            <a:spLocks noGrp="1"/>
          </p:cNvSpPr>
          <p:nvPr>
            <p:ph idx="1"/>
          </p:nvPr>
        </p:nvSpPr>
        <p:spPr>
          <a:xfrm>
            <a:off x="685800" y="2057400"/>
            <a:ext cx="7772400" cy="4343400"/>
          </a:xfrm>
        </p:spPr>
        <p:txBody>
          <a:bodyPr/>
          <a:lstStyle/>
          <a:p>
            <a:r>
              <a:rPr lang="en-US" dirty="0" smtClean="0"/>
              <a:t>Protecting yourself</a:t>
            </a:r>
          </a:p>
          <a:p>
            <a:pPr lvl="1"/>
            <a:r>
              <a:rPr lang="en-US" dirty="0" smtClean="0"/>
              <a:t>Do business with reputable companies.</a:t>
            </a:r>
          </a:p>
          <a:p>
            <a:pPr lvl="1"/>
            <a:r>
              <a:rPr lang="en-US" dirty="0" smtClean="0"/>
              <a:t>Don’t give out personal information.</a:t>
            </a:r>
          </a:p>
          <a:p>
            <a:pPr lvl="1"/>
            <a:r>
              <a:rPr lang="en-US" dirty="0" smtClean="0"/>
              <a:t>Be cynical of chat room information.</a:t>
            </a:r>
          </a:p>
          <a:p>
            <a:pPr lvl="1"/>
            <a:r>
              <a:rPr lang="en-US" dirty="0" smtClean="0"/>
              <a:t>Read documents carefully.</a:t>
            </a:r>
          </a:p>
          <a:p>
            <a:pPr lvl="1"/>
            <a:r>
              <a:rPr lang="en-US" dirty="0" smtClean="0"/>
              <a:t>Remain cautious when using the Internet.</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615A3C21-277A-4FD6-BB11-5516A752B2B5}" type="slidenum">
              <a:rPr lang="en-US" smtClean="0"/>
              <a:pPr>
                <a:defRPr/>
              </a:pPr>
              <a:t>35</a:t>
            </a:fld>
            <a:endParaRPr lang="en-US" dirty="0"/>
          </a:p>
        </p:txBody>
      </p:sp>
      <p:sp>
        <p:nvSpPr>
          <p:cNvPr id="7" name="Title 1"/>
          <p:cNvSpPr>
            <a:spLocks noGrp="1"/>
          </p:cNvSpPr>
          <p:nvPr>
            <p:ph type="title"/>
          </p:nvPr>
        </p:nvSpPr>
        <p:spPr>
          <a:xfrm>
            <a:off x="1143000" y="457200"/>
            <a:ext cx="7793038" cy="1462088"/>
          </a:xfrm>
        </p:spPr>
        <p:txBody>
          <a:bodyPr anchor="ctr"/>
          <a:lstStyle/>
          <a:p>
            <a:pPr eaLnBrk="1" hangingPunct="1"/>
            <a:r>
              <a:rPr lang="en-US" dirty="0" smtClean="0"/>
              <a:t>Security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1066800" y="457200"/>
            <a:ext cx="7793038" cy="1462088"/>
          </a:xfrm>
        </p:spPr>
        <p:txBody>
          <a:bodyPr anchor="ctr"/>
          <a:lstStyle/>
          <a:p>
            <a:pPr eaLnBrk="1" hangingPunct="1"/>
            <a:r>
              <a:rPr lang="en-US" dirty="0" smtClean="0"/>
              <a:t>The Encryption Debate</a:t>
            </a:r>
          </a:p>
        </p:txBody>
      </p:sp>
      <p:sp>
        <p:nvSpPr>
          <p:cNvPr id="177154" name="Content Placeholder 5"/>
          <p:cNvSpPr>
            <a:spLocks noGrp="1"/>
          </p:cNvSpPr>
          <p:nvPr>
            <p:ph idx="1"/>
          </p:nvPr>
        </p:nvSpPr>
        <p:spPr>
          <a:xfrm>
            <a:off x="762000" y="2017713"/>
            <a:ext cx="7716982" cy="4114800"/>
          </a:xfrm>
        </p:spPr>
        <p:txBody>
          <a:bodyPr/>
          <a:lstStyle/>
          <a:p>
            <a:r>
              <a:rPr lang="en-US" b="1" dirty="0" smtClean="0"/>
              <a:t>Cryptography</a:t>
            </a:r>
          </a:p>
          <a:p>
            <a:pPr lvl="1"/>
            <a:r>
              <a:rPr lang="en-US" dirty="0" smtClean="0"/>
              <a:t>The study of encoding messages</a:t>
            </a:r>
          </a:p>
          <a:p>
            <a:r>
              <a:rPr lang="en-US" b="1" dirty="0" smtClean="0"/>
              <a:t>Encryption</a:t>
            </a:r>
            <a:r>
              <a:rPr lang="en-US" dirty="0" smtClean="0"/>
              <a:t> </a:t>
            </a:r>
          </a:p>
          <a:p>
            <a:pPr lvl="1"/>
            <a:r>
              <a:rPr lang="en-US" dirty="0" smtClean="0"/>
              <a:t>A method of coding or mixing up a message so that it can be understood only by the intended recipient</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CBB6CF8-3E27-4696-BDEC-B817622D1690}" type="slidenum">
              <a:rPr lang="en-US" smtClean="0"/>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5"/>
          <p:cNvSpPr>
            <a:spLocks noGrp="1"/>
          </p:cNvSpPr>
          <p:nvPr>
            <p:ph idx="1"/>
          </p:nvPr>
        </p:nvSpPr>
        <p:spPr>
          <a:xfrm>
            <a:off x="762000" y="2017712"/>
            <a:ext cx="8229600" cy="4230687"/>
          </a:xfrm>
        </p:spPr>
        <p:txBody>
          <a:bodyPr/>
          <a:lstStyle/>
          <a:p>
            <a:r>
              <a:rPr lang="en-US" b="1" dirty="0" smtClean="0"/>
              <a:t>Public Key Encryption</a:t>
            </a:r>
          </a:p>
          <a:p>
            <a:pPr lvl="1"/>
            <a:r>
              <a:rPr lang="en-US" dirty="0" smtClean="0"/>
              <a:t>Uses two keys:</a:t>
            </a:r>
          </a:p>
          <a:p>
            <a:pPr lvl="2"/>
            <a:r>
              <a:rPr lang="en-US" dirty="0" smtClean="0"/>
              <a:t>Public key to encrypt</a:t>
            </a:r>
          </a:p>
          <a:p>
            <a:pPr lvl="2"/>
            <a:r>
              <a:rPr lang="en-US" dirty="0" smtClean="0"/>
              <a:t>Private key to decrypt</a:t>
            </a:r>
          </a:p>
          <a:p>
            <a:pPr lvl="1"/>
            <a:r>
              <a:rPr lang="en-US" dirty="0" smtClean="0"/>
              <a:t>Essential for e-commerce</a:t>
            </a:r>
          </a:p>
          <a:p>
            <a:pPr lvl="1"/>
            <a:r>
              <a:rPr lang="en-US" dirty="0" smtClean="0"/>
              <a:t>Used to implement: </a:t>
            </a:r>
          </a:p>
          <a:p>
            <a:pPr lvl="2"/>
            <a:r>
              <a:rPr lang="en-US" b="1" dirty="0" smtClean="0"/>
              <a:t>Digital signatures</a:t>
            </a:r>
            <a:r>
              <a:rPr lang="en-US" dirty="0" smtClean="0"/>
              <a:t>, which guarantee that messages haven’t been tampered with</a:t>
            </a:r>
          </a:p>
          <a:p>
            <a:pPr lvl="2"/>
            <a:r>
              <a:rPr lang="en-US" b="1" dirty="0" smtClean="0"/>
              <a:t>Digital certificates</a:t>
            </a:r>
            <a:r>
              <a:rPr lang="en-US" dirty="0" smtClean="0"/>
              <a:t>, which validate identity</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7B041088-0279-43F8-9CFA-D854B216AA8B}" type="slidenum">
              <a:rPr lang="en-US" smtClean="0"/>
              <a:pPr>
                <a:defRPr/>
              </a:pPr>
              <a:t>37</a:t>
            </a:fld>
            <a:endParaRPr lang="en-US" dirty="0"/>
          </a:p>
        </p:txBody>
      </p:sp>
      <p:sp>
        <p:nvSpPr>
          <p:cNvPr id="7" name="Title 1"/>
          <p:cNvSpPr>
            <a:spLocks noGrp="1"/>
          </p:cNvSpPr>
          <p:nvPr>
            <p:ph type="title"/>
          </p:nvPr>
        </p:nvSpPr>
        <p:spPr>
          <a:xfrm>
            <a:off x="1066800" y="457200"/>
            <a:ext cx="7793038" cy="1462088"/>
          </a:xfrm>
        </p:spPr>
        <p:txBody>
          <a:bodyPr anchor="ctr"/>
          <a:lstStyle/>
          <a:p>
            <a:pPr eaLnBrk="1" hangingPunct="1"/>
            <a:r>
              <a:rPr lang="en-US" dirty="0" smtClean="0"/>
              <a:t>The Encryption Debate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7B041088-0279-43F8-9CFA-D854B216AA8B}" type="slidenum">
              <a:rPr lang="en-US" smtClean="0"/>
              <a:pPr>
                <a:defRPr/>
              </a:pPr>
              <a:t>38</a:t>
            </a:fld>
            <a:endParaRPr lang="en-US" dirty="0"/>
          </a:p>
        </p:txBody>
      </p:sp>
      <p:sp>
        <p:nvSpPr>
          <p:cNvPr id="7" name="Title 1"/>
          <p:cNvSpPr>
            <a:spLocks noGrp="1"/>
          </p:cNvSpPr>
          <p:nvPr>
            <p:ph type="title"/>
          </p:nvPr>
        </p:nvSpPr>
        <p:spPr>
          <a:xfrm>
            <a:off x="1066800" y="457200"/>
            <a:ext cx="7793038" cy="1462088"/>
          </a:xfrm>
        </p:spPr>
        <p:txBody>
          <a:bodyPr anchor="ctr"/>
          <a:lstStyle/>
          <a:p>
            <a:pPr eaLnBrk="1" hangingPunct="1"/>
            <a:r>
              <a:rPr lang="en-US" dirty="0" smtClean="0"/>
              <a:t>The Encryption Debate</a:t>
            </a:r>
          </a:p>
        </p:txBody>
      </p:sp>
      <p:pic>
        <p:nvPicPr>
          <p:cNvPr id="7170" name="Picture 2" descr="C:\Users\Tiffany\Documents\CAYF\To Edit\ppt_jpegs3\Ch9\09-30.jpg"/>
          <p:cNvPicPr>
            <a:picLocks noChangeAspect="1" noChangeArrowheads="1"/>
          </p:cNvPicPr>
          <p:nvPr/>
        </p:nvPicPr>
        <p:blipFill>
          <a:blip r:embed="rId3" cstate="print"/>
          <a:srcRect/>
          <a:stretch>
            <a:fillRect/>
          </a:stretch>
        </p:blipFill>
        <p:spPr bwMode="auto">
          <a:xfrm>
            <a:off x="1600200" y="1981199"/>
            <a:ext cx="5791200" cy="4387273"/>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ontent Placeholder 5"/>
          <p:cNvSpPr>
            <a:spLocks noGrp="1"/>
          </p:cNvSpPr>
          <p:nvPr>
            <p:ph idx="1"/>
          </p:nvPr>
        </p:nvSpPr>
        <p:spPr>
          <a:xfrm>
            <a:off x="762000" y="2057400"/>
            <a:ext cx="8193088" cy="4267200"/>
          </a:xfrm>
        </p:spPr>
        <p:txBody>
          <a:bodyPr/>
          <a:lstStyle/>
          <a:p>
            <a:r>
              <a:rPr lang="en-US" b="1" dirty="0" smtClean="0"/>
              <a:t>Public Key Infrastructure (PKI)</a:t>
            </a:r>
          </a:p>
          <a:p>
            <a:pPr lvl="1"/>
            <a:r>
              <a:rPr lang="en-US" dirty="0" smtClean="0"/>
              <a:t>Uniform set of encryption standards</a:t>
            </a:r>
          </a:p>
          <a:p>
            <a:pPr lvl="1"/>
            <a:r>
              <a:rPr lang="en-US" dirty="0" smtClean="0"/>
              <a:t>No dominant standard </a:t>
            </a:r>
          </a:p>
          <a:p>
            <a:pPr lvl="1"/>
            <a:r>
              <a:rPr lang="en-US" dirty="0" smtClean="0"/>
              <a:t>Public fear of a monopoly if a PKI is chosen</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036EBCF-270D-4891-9559-304AD21C5ADB}" type="slidenum">
              <a:rPr lang="en-US" smtClean="0"/>
              <a:pPr>
                <a:defRPr/>
              </a:pPr>
              <a:t>39</a:t>
            </a:fld>
            <a:endParaRPr lang="en-US" dirty="0"/>
          </a:p>
        </p:txBody>
      </p:sp>
      <p:sp>
        <p:nvSpPr>
          <p:cNvPr id="7" name="Title 1"/>
          <p:cNvSpPr>
            <a:spLocks noGrp="1"/>
          </p:cNvSpPr>
          <p:nvPr>
            <p:ph type="title"/>
          </p:nvPr>
        </p:nvSpPr>
        <p:spPr>
          <a:xfrm>
            <a:off x="1066800" y="457200"/>
            <a:ext cx="7793038" cy="1462088"/>
          </a:xfrm>
        </p:spPr>
        <p:txBody>
          <a:bodyPr anchor="ctr"/>
          <a:lstStyle/>
          <a:p>
            <a:pPr eaLnBrk="1" hangingPunct="1"/>
            <a:r>
              <a:rPr lang="en-US" dirty="0" smtClean="0"/>
              <a:t>The Encryption Debate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1143000" y="381000"/>
            <a:ext cx="7793038" cy="1462088"/>
          </a:xfrm>
        </p:spPr>
        <p:txBody>
          <a:bodyPr lIns="92075" tIns="46038" rIns="92075" bIns="46038" anchor="ctr"/>
          <a:lstStyle/>
          <a:p>
            <a:pPr eaLnBrk="1" hangingPunct="1"/>
            <a:r>
              <a:rPr lang="en-US" dirty="0" smtClean="0"/>
              <a:t>Objectives </a:t>
            </a:r>
          </a:p>
        </p:txBody>
      </p:sp>
      <p:sp>
        <p:nvSpPr>
          <p:cNvPr id="101378" name="Content Placeholder 5"/>
          <p:cNvSpPr>
            <a:spLocks noGrp="1"/>
          </p:cNvSpPr>
          <p:nvPr>
            <p:ph idx="1"/>
          </p:nvPr>
        </p:nvSpPr>
        <p:spPr>
          <a:xfrm>
            <a:off x="762000" y="1981200"/>
            <a:ext cx="7239000" cy="4230688"/>
          </a:xfrm>
        </p:spPr>
        <p:txBody>
          <a:bodyPr/>
          <a:lstStyle/>
          <a:p>
            <a:r>
              <a:rPr lang="en-US" dirty="0" smtClean="0"/>
              <a:t>Understand how technological developments are eroding privacy and anonymity.</a:t>
            </a:r>
          </a:p>
          <a:p>
            <a:r>
              <a:rPr lang="en-US" dirty="0" smtClean="0"/>
              <a:t>List the types of computer crime and cybercrime.</a:t>
            </a:r>
          </a:p>
          <a:p>
            <a:r>
              <a:rPr lang="en-US" dirty="0" smtClean="0"/>
              <a:t>List the types of computer criminals.</a:t>
            </a:r>
          </a:p>
          <a:p>
            <a:r>
              <a:rPr lang="en-US" dirty="0" smtClean="0"/>
              <a:t>Understand computer system security risks.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02E55A41-44A5-42C6-9004-33912C206254}" type="slidenum">
              <a:rPr lang="en-US"/>
              <a:pPr>
                <a:defRPr/>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Content Placeholder 5"/>
          <p:cNvSpPr>
            <a:spLocks noGrp="1"/>
          </p:cNvSpPr>
          <p:nvPr>
            <p:ph idx="1"/>
          </p:nvPr>
        </p:nvSpPr>
        <p:spPr>
          <a:xfrm>
            <a:off x="762000" y="2017713"/>
            <a:ext cx="7391400" cy="4114800"/>
          </a:xfrm>
        </p:spPr>
        <p:txBody>
          <a:bodyPr/>
          <a:lstStyle/>
          <a:p>
            <a:r>
              <a:rPr lang="en-US" dirty="0" smtClean="0"/>
              <a:t>Encryption and Public Security Issues</a:t>
            </a:r>
          </a:p>
          <a:p>
            <a:pPr lvl="1"/>
            <a:r>
              <a:rPr lang="en-US" dirty="0" smtClean="0"/>
              <a:t>The U.S. government continues its search for ways to balance the public’s right to privacy and the government’s need to know.</a:t>
            </a:r>
            <a:endParaRPr lang="en-US" dirty="0" smtClean="0">
              <a:solidFill>
                <a:srgbClr val="00B050"/>
              </a:solidFill>
            </a:endParaRPr>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C41AAAC8-05FB-43D7-A2E5-726D0F21FF92}" type="slidenum">
              <a:rPr lang="en-US" smtClean="0"/>
              <a:pPr>
                <a:defRPr/>
              </a:pPr>
              <a:t>40</a:t>
            </a:fld>
            <a:endParaRPr lang="en-US" dirty="0"/>
          </a:p>
        </p:txBody>
      </p:sp>
      <p:sp>
        <p:nvSpPr>
          <p:cNvPr id="7" name="Title 1"/>
          <p:cNvSpPr>
            <a:spLocks noGrp="1"/>
          </p:cNvSpPr>
          <p:nvPr>
            <p:ph type="title"/>
          </p:nvPr>
        </p:nvSpPr>
        <p:spPr>
          <a:xfrm>
            <a:off x="1066800" y="457200"/>
            <a:ext cx="7793038" cy="1462088"/>
          </a:xfrm>
        </p:spPr>
        <p:txBody>
          <a:bodyPr anchor="ctr"/>
          <a:lstStyle/>
          <a:p>
            <a:pPr eaLnBrk="1" hangingPunct="1"/>
            <a:r>
              <a:rPr lang="en-US" dirty="0" smtClean="0"/>
              <a:t>The Encryption Debate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a:xfrm>
            <a:off x="1143000" y="381000"/>
            <a:ext cx="7793038" cy="1462088"/>
          </a:xfrm>
        </p:spPr>
        <p:txBody>
          <a:bodyPr anchor="ctr"/>
          <a:lstStyle/>
          <a:p>
            <a:pPr eaLnBrk="1" hangingPunct="1"/>
            <a:r>
              <a:rPr lang="en-US" dirty="0" smtClean="0"/>
              <a:t>Prosecuting Violators</a:t>
            </a:r>
          </a:p>
        </p:txBody>
      </p:sp>
      <p:sp>
        <p:nvSpPr>
          <p:cNvPr id="183298" name="Content Placeholder 5"/>
          <p:cNvSpPr>
            <a:spLocks noGrp="1"/>
          </p:cNvSpPr>
          <p:nvPr>
            <p:ph idx="1"/>
          </p:nvPr>
        </p:nvSpPr>
        <p:spPr>
          <a:xfrm>
            <a:off x="762000" y="2017713"/>
            <a:ext cx="7788234" cy="4114800"/>
          </a:xfrm>
        </p:spPr>
        <p:txBody>
          <a:bodyPr/>
          <a:lstStyle/>
          <a:p>
            <a:r>
              <a:rPr lang="en-US" b="1" dirty="0" smtClean="0"/>
              <a:t>E-discovery</a:t>
            </a:r>
            <a:r>
              <a:rPr lang="en-US" dirty="0" smtClean="0"/>
              <a:t> is the obligation of parties to a lawsuit to exchange documents that exist only in electronic form.</a:t>
            </a:r>
          </a:p>
          <a:p>
            <a:r>
              <a:rPr lang="en-US" b="1" dirty="0" smtClean="0"/>
              <a:t>Computer forensics</a:t>
            </a:r>
            <a:r>
              <a:rPr lang="en-US" dirty="0" smtClean="0"/>
              <a:t> refers to legal evidence found in computers and digital storage media.</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C41AAAC8-05FB-43D7-A2E5-726D0F21FF92}" type="slidenum">
              <a:rPr lang="en-US" smtClean="0"/>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a:xfrm>
            <a:off x="1143000" y="381000"/>
            <a:ext cx="7793038" cy="1462088"/>
          </a:xfrm>
        </p:spPr>
        <p:txBody>
          <a:bodyPr lIns="92075" tIns="46038" rIns="92075" bIns="46038" anchor="ctr"/>
          <a:lstStyle/>
          <a:p>
            <a:pPr eaLnBrk="1" hangingPunct="1"/>
            <a:r>
              <a:rPr lang="en-US" dirty="0" smtClean="0"/>
              <a:t>Summary</a:t>
            </a:r>
          </a:p>
        </p:txBody>
      </p:sp>
      <p:sp>
        <p:nvSpPr>
          <p:cNvPr id="185346" name="Content Placeholder 5"/>
          <p:cNvSpPr>
            <a:spLocks noGrp="1"/>
          </p:cNvSpPr>
          <p:nvPr>
            <p:ph idx="1"/>
          </p:nvPr>
        </p:nvSpPr>
        <p:spPr>
          <a:xfrm>
            <a:off x="722313" y="1905000"/>
            <a:ext cx="7812087" cy="4572000"/>
          </a:xfrm>
        </p:spPr>
        <p:txBody>
          <a:bodyPr/>
          <a:lstStyle/>
          <a:p>
            <a:r>
              <a:rPr lang="en-US" dirty="0" smtClean="0"/>
              <a:t>Lack of complete federal regulations to protect the right to privacy for individuals allows numerous Web sites to collect and accumulate personal information.</a:t>
            </a:r>
          </a:p>
          <a:p>
            <a:r>
              <a:rPr lang="en-US" dirty="0" smtClean="0"/>
              <a:t>Computer crime and cybercrime are on the rise and include such crimes as identity theft, malware, fraud, and theft.</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CAEB1CE-FC5D-4DF5-8225-053D84140B31}" type="slidenum">
              <a:rPr lang="en-US"/>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Content Placeholder 5"/>
          <p:cNvSpPr>
            <a:spLocks noGrp="1"/>
          </p:cNvSpPr>
          <p:nvPr>
            <p:ph idx="1"/>
          </p:nvPr>
        </p:nvSpPr>
        <p:spPr>
          <a:xfrm>
            <a:off x="762000" y="1981200"/>
            <a:ext cx="7772400" cy="4114800"/>
          </a:xfrm>
        </p:spPr>
        <p:txBody>
          <a:bodyPr/>
          <a:lstStyle/>
          <a:p>
            <a:r>
              <a:rPr lang="en-US" dirty="0" smtClean="0"/>
              <a:t>Computer criminals, such as crackers, cybergang members, and virus authors, are often the cause of the increase in computer security risks.</a:t>
            </a:r>
          </a:p>
          <a:p>
            <a:r>
              <a:rPr lang="en-US" dirty="0" smtClean="0"/>
              <a:t>Security risks are events, actions, and situations that could lead to losses.</a:t>
            </a:r>
          </a:p>
          <a:p>
            <a:pPr>
              <a:buFont typeface="Wingdings" pitchFamily="2" charset="2"/>
              <a:buNone/>
            </a:pPr>
            <a:r>
              <a:rPr lang="en-US" dirty="0" smtClean="0"/>
              <a:t> </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465ABAD-CC45-4EF7-A6C8-CD3E84986AD5}" type="slidenum">
              <a:rPr lang="en-US"/>
              <a:pPr>
                <a:defRPr/>
              </a:pPr>
              <a:t>43</a:t>
            </a:fld>
            <a:endParaRPr lang="en-US" dirty="0"/>
          </a:p>
        </p:txBody>
      </p:sp>
      <p:sp>
        <p:nvSpPr>
          <p:cNvPr id="7" name="Rectangle 2"/>
          <p:cNvSpPr>
            <a:spLocks noGrp="1" noChangeArrowheads="1"/>
          </p:cNvSpPr>
          <p:nvPr>
            <p:ph type="title"/>
          </p:nvPr>
        </p:nvSpPr>
        <p:spPr>
          <a:xfrm>
            <a:off x="1143000" y="381000"/>
            <a:ext cx="7793038" cy="1462088"/>
          </a:xfrm>
        </p:spPr>
        <p:txBody>
          <a:bodyPr lIns="92075" tIns="46038" rIns="92075" bIns="46038" anchor="ctr"/>
          <a:lstStyle/>
          <a:p>
            <a:pPr eaLnBrk="1" hangingPunct="1"/>
            <a:r>
              <a:rPr lang="en-US" dirty="0" smtClean="0"/>
              <a:t>Summary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1143000" y="381000"/>
            <a:ext cx="7793038" cy="1462088"/>
          </a:xfrm>
        </p:spPr>
        <p:txBody>
          <a:bodyPr lIns="92075" tIns="46038" rIns="92075" bIns="46038" anchor="ctr"/>
          <a:lstStyle/>
          <a:p>
            <a:pPr eaLnBrk="1" hangingPunct="1"/>
            <a:r>
              <a:rPr lang="en-US" dirty="0" smtClean="0"/>
              <a:t>Summary</a:t>
            </a:r>
          </a:p>
        </p:txBody>
      </p:sp>
      <p:sp>
        <p:nvSpPr>
          <p:cNvPr id="187394" name="Content Placeholder 5"/>
          <p:cNvSpPr>
            <a:spLocks noGrp="1"/>
          </p:cNvSpPr>
          <p:nvPr>
            <p:ph idx="1"/>
          </p:nvPr>
        </p:nvSpPr>
        <p:spPr>
          <a:xfrm>
            <a:off x="762000" y="1905000"/>
            <a:ext cx="7772400" cy="4114800"/>
          </a:xfrm>
        </p:spPr>
        <p:txBody>
          <a:bodyPr/>
          <a:lstStyle/>
          <a:p>
            <a:r>
              <a:rPr lang="en-US" sz="3000" dirty="0" smtClean="0"/>
              <a:t>Although no computer system can be totally safe, you can take simple steps to protect your computer and data.</a:t>
            </a:r>
          </a:p>
          <a:p>
            <a:r>
              <a:rPr lang="en-US" sz="3000" dirty="0" smtClean="0"/>
              <a:t>Encryption can be used to guard privacy online through public key encryption.</a:t>
            </a:r>
          </a:p>
          <a:p>
            <a:r>
              <a:rPr lang="en-US" sz="3000" dirty="0" smtClean="0"/>
              <a:t>The government must keep trying to find a balance between its need to know and the privacy rights of individuals.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A35BE02E-A440-42A0-8C03-AE8CDB432A3E}" type="slidenum">
              <a:rPr lang="en-US"/>
              <a:pPr>
                <a:defRPr/>
              </a:pPr>
              <a:t>44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143000" y="381000"/>
            <a:ext cx="7793038" cy="1462088"/>
          </a:xfrm>
        </p:spPr>
        <p:txBody>
          <a:bodyPr anchor="ctr"/>
          <a:lstStyle/>
          <a:p>
            <a:r>
              <a:rPr lang="en-US" dirty="0" smtClean="0"/>
              <a:t>Objectives </a:t>
            </a:r>
          </a:p>
        </p:txBody>
      </p:sp>
      <p:sp>
        <p:nvSpPr>
          <p:cNvPr id="102402" name="Content Placeholder 5"/>
          <p:cNvSpPr>
            <a:spLocks noGrp="1"/>
          </p:cNvSpPr>
          <p:nvPr>
            <p:ph idx="1"/>
          </p:nvPr>
        </p:nvSpPr>
        <p:spPr>
          <a:xfrm>
            <a:off x="762000" y="1981200"/>
            <a:ext cx="7772400" cy="4114800"/>
          </a:xfrm>
        </p:spPr>
        <p:txBody>
          <a:bodyPr/>
          <a:lstStyle/>
          <a:p>
            <a:r>
              <a:rPr lang="en-US" dirty="0" smtClean="0"/>
              <a:t>Describe how to protect your computer system and yourself.</a:t>
            </a:r>
          </a:p>
          <a:p>
            <a:r>
              <a:rPr lang="en-US" dirty="0" smtClean="0"/>
              <a:t>Define </a:t>
            </a:r>
            <a:r>
              <a:rPr lang="en-US" i="1" dirty="0" smtClean="0"/>
              <a:t>encryption</a:t>
            </a:r>
            <a:r>
              <a:rPr lang="en-US" dirty="0" smtClean="0"/>
              <a:t> and explain how it makes online information secure.</a:t>
            </a:r>
          </a:p>
          <a:p>
            <a:r>
              <a:rPr lang="en-US" dirty="0" smtClean="0"/>
              <a:t>Describe the issues the government faces when balancing the need to access encrypted data and the public’s right to privacy.</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C0A89559-45C5-4A4F-AA0F-38B5CFF5B358}"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1143000" y="442912"/>
            <a:ext cx="7793038" cy="1462088"/>
          </a:xfrm>
        </p:spPr>
        <p:txBody>
          <a:bodyPr anchor="ctr"/>
          <a:lstStyle/>
          <a:p>
            <a:pPr eaLnBrk="1" hangingPunct="1"/>
            <a:r>
              <a:rPr lang="en-US" dirty="0" smtClean="0"/>
              <a:t>Privacy in Cyberspace</a:t>
            </a:r>
          </a:p>
        </p:txBody>
      </p:sp>
      <p:sp>
        <p:nvSpPr>
          <p:cNvPr id="105474" name="Content Placeholder 8"/>
          <p:cNvSpPr>
            <a:spLocks noGrp="1"/>
          </p:cNvSpPr>
          <p:nvPr>
            <p:ph idx="1"/>
          </p:nvPr>
        </p:nvSpPr>
        <p:spPr>
          <a:xfrm>
            <a:off x="762000" y="1905000"/>
            <a:ext cx="7848600" cy="4495800"/>
          </a:xfrm>
        </p:spPr>
        <p:txBody>
          <a:bodyPr/>
          <a:lstStyle/>
          <a:p>
            <a:r>
              <a:rPr lang="en-US" b="1" dirty="0" smtClean="0"/>
              <a:t>Privacy</a:t>
            </a:r>
            <a:r>
              <a:rPr lang="en-US" dirty="0" smtClean="0"/>
              <a:t> is an individual’s ability to eliminate the collection, use, and sale of confidential personal information.</a:t>
            </a:r>
          </a:p>
          <a:p>
            <a:r>
              <a:rPr lang="en-US" dirty="0" smtClean="0"/>
              <a:t>Maintaining </a:t>
            </a:r>
            <a:r>
              <a:rPr lang="en-US" b="1" dirty="0" smtClean="0"/>
              <a:t>anonymity</a:t>
            </a:r>
            <a:r>
              <a:rPr lang="en-US" dirty="0" smtClean="0"/>
              <a:t>—the means to communicate without disclosing one’s identity—is more difficult with the use of computers and the Internet.</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630579E-4674-45CE-B727-976FA706D052}"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1143000" y="457200"/>
            <a:ext cx="7793038" cy="1462088"/>
          </a:xfrm>
        </p:spPr>
        <p:txBody>
          <a:bodyPr anchor="ctr"/>
          <a:lstStyle/>
          <a:p>
            <a:pPr eaLnBrk="1" hangingPunct="1"/>
            <a:r>
              <a:rPr lang="en-US" dirty="0" smtClean="0"/>
              <a:t>Privacy in Cyberspace</a:t>
            </a:r>
          </a:p>
        </p:txBody>
      </p:sp>
      <p:sp>
        <p:nvSpPr>
          <p:cNvPr id="107522" name="Content Placeholder 5"/>
          <p:cNvSpPr>
            <a:spLocks noGrp="1"/>
          </p:cNvSpPr>
          <p:nvPr>
            <p:ph sz="half" idx="1"/>
          </p:nvPr>
        </p:nvSpPr>
        <p:spPr>
          <a:xfrm>
            <a:off x="533400" y="2017713"/>
            <a:ext cx="4459288" cy="4114800"/>
          </a:xfrm>
        </p:spPr>
        <p:txBody>
          <a:bodyPr/>
          <a:lstStyle/>
          <a:p>
            <a:r>
              <a:rPr lang="en-US" sz="3000" dirty="0" smtClean="0"/>
              <a:t>Technologies that jeopardize online anonymity include:</a:t>
            </a:r>
          </a:p>
          <a:p>
            <a:pPr lvl="1"/>
            <a:r>
              <a:rPr lang="en-US" dirty="0" smtClean="0"/>
              <a:t>Cookies</a:t>
            </a:r>
          </a:p>
          <a:p>
            <a:pPr lvl="1"/>
            <a:r>
              <a:rPr lang="en-US" dirty="0" smtClean="0"/>
              <a:t>Global unique identifiers</a:t>
            </a:r>
          </a:p>
          <a:p>
            <a:pPr lvl="1"/>
            <a:r>
              <a:rPr lang="en-US" dirty="0" smtClean="0"/>
              <a:t>Ubiquitous computing</a:t>
            </a:r>
          </a:p>
          <a:p>
            <a:pPr lvl="1"/>
            <a:r>
              <a:rPr lang="en-US" dirty="0" smtClean="0"/>
              <a:t>Radio frequency identification</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84077CFA-74FC-480B-B24C-D5D6D05F8862}" type="slidenum">
              <a:rPr lang="en-US" smtClean="0"/>
              <a:pPr>
                <a:defRPr/>
              </a:pPr>
              <a:t>7</a:t>
            </a:fld>
            <a:endParaRPr lang="en-US" dirty="0"/>
          </a:p>
        </p:txBody>
      </p:sp>
      <p:pic>
        <p:nvPicPr>
          <p:cNvPr id="2051" name="Picture 3" descr="C:\Users\Tiffany\Documents\CAYF\To Edit\ppt_jpegs3\Ch9\09-05.jpg"/>
          <p:cNvPicPr>
            <a:picLocks noChangeAspect="1" noChangeArrowheads="1"/>
          </p:cNvPicPr>
          <p:nvPr/>
        </p:nvPicPr>
        <p:blipFill>
          <a:blip r:embed="rId3" cstate="print"/>
          <a:srcRect/>
          <a:stretch>
            <a:fillRect/>
          </a:stretch>
        </p:blipFill>
        <p:spPr bwMode="auto">
          <a:xfrm>
            <a:off x="4724400" y="2286000"/>
            <a:ext cx="4191000" cy="3378729"/>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1143000" y="457200"/>
            <a:ext cx="7793038" cy="1462088"/>
          </a:xfrm>
        </p:spPr>
        <p:txBody>
          <a:bodyPr anchor="ctr"/>
          <a:lstStyle/>
          <a:p>
            <a:pPr eaLnBrk="1" hangingPunct="1"/>
            <a:r>
              <a:rPr lang="en-US" dirty="0" smtClean="0"/>
              <a:t>Privacy in Cyberspace</a:t>
            </a:r>
          </a:p>
        </p:txBody>
      </p:sp>
      <p:sp>
        <p:nvSpPr>
          <p:cNvPr id="109570" name="Content Placeholder 5"/>
          <p:cNvSpPr>
            <a:spLocks noGrp="1"/>
          </p:cNvSpPr>
          <p:nvPr>
            <p:ph idx="1"/>
          </p:nvPr>
        </p:nvSpPr>
        <p:spPr>
          <a:xfrm>
            <a:off x="838200" y="1905000"/>
            <a:ext cx="7239000" cy="4419600"/>
          </a:xfrm>
        </p:spPr>
        <p:txBody>
          <a:bodyPr/>
          <a:lstStyle/>
          <a:p>
            <a:pPr>
              <a:spcBef>
                <a:spcPct val="0"/>
              </a:spcBef>
            </a:pPr>
            <a:r>
              <a:rPr lang="en-US" sz="3600" b="1" dirty="0" smtClean="0"/>
              <a:t>Cookies </a:t>
            </a:r>
            <a:r>
              <a:rPr lang="en-US" sz="3600" dirty="0" smtClean="0"/>
              <a:t>are small files written to your hard disk by the Web sites you visit. They can:  </a:t>
            </a:r>
          </a:p>
          <a:p>
            <a:pPr lvl="1">
              <a:spcBef>
                <a:spcPct val="0"/>
              </a:spcBef>
            </a:pPr>
            <a:r>
              <a:rPr lang="en-US" sz="3200" dirty="0" smtClean="0"/>
              <a:t>Track your browsing habits</a:t>
            </a:r>
          </a:p>
          <a:p>
            <a:pPr lvl="1">
              <a:spcBef>
                <a:spcPct val="0"/>
              </a:spcBef>
            </a:pPr>
            <a:r>
              <a:rPr lang="en-US" sz="3200" dirty="0" smtClean="0"/>
              <a:t>Gather personal information without your consent</a:t>
            </a:r>
          </a:p>
          <a:p>
            <a:pPr lvl="1">
              <a:spcBef>
                <a:spcPct val="0"/>
              </a:spcBef>
            </a:pPr>
            <a:r>
              <a:rPr lang="en-US" sz="3200" dirty="0" smtClean="0"/>
              <a:t>Can be disabled</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E50FC9D3-4195-49CC-A79C-9279A77D0238}"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1143000" y="457200"/>
            <a:ext cx="7793038" cy="1462088"/>
          </a:xfrm>
        </p:spPr>
        <p:txBody>
          <a:bodyPr anchor="ctr"/>
          <a:lstStyle/>
          <a:p>
            <a:pPr eaLnBrk="1" hangingPunct="1"/>
            <a:r>
              <a:rPr lang="en-US" dirty="0" smtClean="0"/>
              <a:t>Privacy in Cyberspace</a:t>
            </a:r>
          </a:p>
        </p:txBody>
      </p:sp>
      <p:sp>
        <p:nvSpPr>
          <p:cNvPr id="111618" name="Content Placeholder 5"/>
          <p:cNvSpPr>
            <a:spLocks noGrp="1"/>
          </p:cNvSpPr>
          <p:nvPr>
            <p:ph idx="1"/>
          </p:nvPr>
        </p:nvSpPr>
        <p:spPr>
          <a:xfrm>
            <a:off x="762000" y="1981200"/>
            <a:ext cx="7835736" cy="4114800"/>
          </a:xfrm>
        </p:spPr>
        <p:txBody>
          <a:bodyPr/>
          <a:lstStyle/>
          <a:p>
            <a:pPr>
              <a:spcBef>
                <a:spcPts val="763"/>
              </a:spcBef>
            </a:pPr>
            <a:r>
              <a:rPr lang="en-US" dirty="0" smtClean="0"/>
              <a:t>A </a:t>
            </a:r>
            <a:r>
              <a:rPr lang="en-US" b="1" dirty="0" smtClean="0"/>
              <a:t>global unique identifer (GUID) </a:t>
            </a:r>
            <a:r>
              <a:rPr lang="en-US" dirty="0" smtClean="0"/>
              <a:t>is an identification number produced by software or a piece of hardware.</a:t>
            </a:r>
          </a:p>
          <a:p>
            <a:pPr lvl="1">
              <a:spcBef>
                <a:spcPts val="763"/>
              </a:spcBef>
            </a:pPr>
            <a:r>
              <a:rPr lang="en-US" dirty="0" smtClean="0"/>
              <a:t>Web servers can read the GUID.</a:t>
            </a:r>
          </a:p>
          <a:p>
            <a:pPr lvl="1">
              <a:spcBef>
                <a:spcPts val="763"/>
              </a:spcBef>
            </a:pPr>
            <a:r>
              <a:rPr lang="en-US" dirty="0" smtClean="0"/>
              <a:t>Users are not always aware of the GUID.</a:t>
            </a:r>
          </a:p>
          <a:p>
            <a:pPr lvl="1">
              <a:spcBef>
                <a:spcPts val="763"/>
              </a:spcBef>
            </a:pPr>
            <a:r>
              <a:rPr lang="en-US" dirty="0" smtClean="0"/>
              <a:t>If used, companies allow users to opt out.</a:t>
            </a:r>
          </a:p>
          <a:p>
            <a:pPr lvl="1">
              <a:spcBef>
                <a:spcPts val="763"/>
              </a:spcBef>
            </a:pPr>
            <a:r>
              <a:rPr lang="en-US" dirty="0" smtClean="0"/>
              <a:t>Civil liberties groups and public concern have decreased the use of GUIDs.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C1EE0492-C119-4C4D-A399-458135E27E20}"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ff training presentation">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 training presentation</Template>
  <TotalTime>4460</TotalTime>
  <Words>2384</Words>
  <Application>Microsoft Office PowerPoint</Application>
  <PresentationFormat>On-screen Show (4:3)</PresentationFormat>
  <Paragraphs>477</Paragraphs>
  <Slides>44</Slides>
  <Notes>44</Notes>
  <HiddenSlides>0</HiddenSlides>
  <MMClips>0</MMClips>
  <ScaleCrop>false</ScaleCrop>
  <HeadingPairs>
    <vt:vector size="4" baseType="variant">
      <vt:variant>
        <vt:lpstr>Theme</vt:lpstr>
      </vt:variant>
      <vt:variant>
        <vt:i4>8</vt:i4>
      </vt:variant>
      <vt:variant>
        <vt:lpstr>Slide Titles</vt:lpstr>
      </vt:variant>
      <vt:variant>
        <vt:i4>44</vt:i4>
      </vt:variant>
    </vt:vector>
  </HeadingPairs>
  <TitlesOfParts>
    <vt:vector size="52" baseType="lpstr">
      <vt:lpstr>Staff training presentation</vt:lpstr>
      <vt:lpstr>6_Custom Design</vt:lpstr>
      <vt:lpstr>5_Custom Design</vt:lpstr>
      <vt:lpstr>4_Custom Design</vt:lpstr>
      <vt:lpstr>3_Custom Design</vt:lpstr>
      <vt:lpstr>2_Custom Design</vt:lpstr>
      <vt:lpstr>1_Custom Design</vt:lpstr>
      <vt:lpstr>Custom Design</vt:lpstr>
      <vt:lpstr>Computers Are Your Future Eleventh Edition</vt:lpstr>
      <vt:lpstr>Slide 2</vt:lpstr>
      <vt:lpstr>Privacy, Crime, and Security</vt:lpstr>
      <vt:lpstr>Objectives </vt:lpstr>
      <vt:lpstr>Objectives </vt:lpstr>
      <vt:lpstr>Privacy in Cyberspace</vt:lpstr>
      <vt:lpstr>Privacy in Cyberspace</vt:lpstr>
      <vt:lpstr>Privacy in Cyberspace</vt:lpstr>
      <vt:lpstr>Privacy in Cyberspace</vt:lpstr>
      <vt:lpstr>Privacy in Cyberspace</vt:lpstr>
      <vt:lpstr>Privacy in Cyberspace</vt:lpstr>
      <vt:lpstr>Privacy in Cyberspace</vt:lpstr>
      <vt:lpstr>Privacy in Cyberspace</vt:lpstr>
      <vt:lpstr>Privacy in Cyberspace</vt:lpstr>
      <vt:lpstr>Privacy in Cyberspace</vt:lpstr>
      <vt:lpstr>Privacy in Cyberspace</vt:lpstr>
      <vt:lpstr>Privacy in Cyberspace</vt:lpstr>
      <vt:lpstr>Computer Crime &amp; Cybercrime</vt:lpstr>
      <vt:lpstr>Computer Crime &amp; Cybercrime</vt:lpstr>
      <vt:lpstr>Computer Crime &amp; Cybercrime</vt:lpstr>
      <vt:lpstr>Computer Crime &amp; Cybercrime</vt:lpstr>
      <vt:lpstr>Computer Crime &amp; Cybercrime</vt:lpstr>
      <vt:lpstr>Computer Crime &amp; Cybercrime</vt:lpstr>
      <vt:lpstr>Computer Crime &amp; Cybercrime</vt:lpstr>
      <vt:lpstr>Computer Crime &amp; Cybercrime</vt:lpstr>
      <vt:lpstr>Computer Crime &amp; Cybercrime</vt:lpstr>
      <vt:lpstr>Computer Crime &amp; Cybercrime</vt:lpstr>
      <vt:lpstr>Computer Crime &amp; Cybercrime</vt:lpstr>
      <vt:lpstr>Computer Crime &amp; Cybercrime</vt:lpstr>
      <vt:lpstr>Security</vt:lpstr>
      <vt:lpstr>Security</vt:lpstr>
      <vt:lpstr>Security</vt:lpstr>
      <vt:lpstr>Security</vt:lpstr>
      <vt:lpstr>Security</vt:lpstr>
      <vt:lpstr>Security</vt:lpstr>
      <vt:lpstr>The Encryption Debate</vt:lpstr>
      <vt:lpstr>The Encryption Debate</vt:lpstr>
      <vt:lpstr>The Encryption Debate</vt:lpstr>
      <vt:lpstr>The Encryption Debate</vt:lpstr>
      <vt:lpstr>The Encryption Debate</vt:lpstr>
      <vt:lpstr>Prosecuting Violators</vt:lpstr>
      <vt:lpstr>Summary</vt:lpstr>
      <vt:lpstr>Summary</vt:lpstr>
      <vt:lpstr>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Eleventh Edition</dc:title>
  <dc:creator>Computers Are Your Future</dc:creator>
  <cp:lastModifiedBy>Tiffany Bottolfson</cp:lastModifiedBy>
  <cp:revision>375</cp:revision>
  <dcterms:created xsi:type="dcterms:W3CDTF">2008-05-17T17:07:47Z</dcterms:created>
  <dcterms:modified xsi:type="dcterms:W3CDTF">2009-10-15T03:03:00Z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