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26" r:id="rId2"/>
    <p:sldId id="427" r:id="rId3"/>
    <p:sldId id="428" r:id="rId4"/>
    <p:sldId id="454" r:id="rId5"/>
    <p:sldId id="429" r:id="rId6"/>
    <p:sldId id="430" r:id="rId7"/>
    <p:sldId id="431" r:id="rId8"/>
    <p:sldId id="432" r:id="rId9"/>
    <p:sldId id="435" r:id="rId10"/>
    <p:sldId id="436" r:id="rId11"/>
    <p:sldId id="433" r:id="rId12"/>
    <p:sldId id="434" r:id="rId13"/>
    <p:sldId id="446" r:id="rId14"/>
    <p:sldId id="437" r:id="rId15"/>
    <p:sldId id="438" r:id="rId16"/>
    <p:sldId id="439" r:id="rId17"/>
    <p:sldId id="441" r:id="rId18"/>
    <p:sldId id="442" r:id="rId19"/>
    <p:sldId id="443" r:id="rId20"/>
    <p:sldId id="444" r:id="rId21"/>
    <p:sldId id="453" r:id="rId22"/>
    <p:sldId id="449" r:id="rId23"/>
    <p:sldId id="450" r:id="rId24"/>
    <p:sldId id="451" r:id="rId25"/>
    <p:sldId id="452" r:id="rId26"/>
  </p:sldIdLst>
  <p:sldSz cx="10058400" cy="7772400"/>
  <p:notesSz cx="68580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CC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66">
          <p15:clr>
            <a:srgbClr val="A4A3A4"/>
          </p15:clr>
        </p15:guide>
        <p15:guide id="2" orient="horz" pos="4090">
          <p15:clr>
            <a:srgbClr val="A4A3A4"/>
          </p15:clr>
        </p15:guide>
        <p15:guide id="3" orient="horz">
          <p15:clr>
            <a:srgbClr val="A4A3A4"/>
          </p15:clr>
        </p15:guide>
        <p15:guide id="4" pos="3172">
          <p15:clr>
            <a:srgbClr val="A4A3A4"/>
          </p15:clr>
        </p15:guide>
        <p15:guide id="5" pos="62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07"/>
    <p:restoredTop sz="92637"/>
  </p:normalViewPr>
  <p:slideViewPr>
    <p:cSldViewPr snapToGrid="0" snapToObjects="1">
      <p:cViewPr varScale="1">
        <p:scale>
          <a:sx n="62" d="100"/>
          <a:sy n="62" d="100"/>
        </p:scale>
        <p:origin x="480" y="184"/>
      </p:cViewPr>
      <p:guideLst>
        <p:guide orient="horz" pos="4866"/>
        <p:guide orient="horz" pos="4090"/>
        <p:guide orient="horz"/>
        <p:guide pos="3172"/>
        <p:guide pos="6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1710" y="-78"/>
      </p:cViewPr>
      <p:guideLst>
        <p:guide orient="horz" pos="2904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51243AF-B912-AC49-BA39-9C4E9119C1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379913"/>
            <a:ext cx="5038725" cy="4154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721" tIns="44565" rIns="90721" bIns="44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FED970F-EAEF-F647-89F2-CDEE85E486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2150"/>
            <a:ext cx="4476750" cy="3459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137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989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2738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37337" cy="6273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02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21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838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920875"/>
            <a:ext cx="4178300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9050" y="1920875"/>
            <a:ext cx="417988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125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70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32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80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41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18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46ABB494-0E0E-774E-82E7-F8102EDA3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920875"/>
            <a:ext cx="8510588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88" tIns="50794" rIns="101588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40">
            <a:extLst>
              <a:ext uri="{FF2B5EF4-FFF2-40B4-BE49-F238E27FC236}">
                <a16:creationId xmlns:a16="http://schemas.microsoft.com/office/drawing/2014/main" id="{299DF97F-F432-634D-80CB-7B1DE37D59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97725"/>
            <a:ext cx="10058400" cy="889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3B76"/>
              </a:gs>
            </a:gsLst>
            <a:lin ang="5400000" scaled="1"/>
          </a:gradFill>
          <a:ln>
            <a:noFill/>
          </a:ln>
        </p:spPr>
        <p:txBody>
          <a:bodyPr wrap="none" lIns="101588" tIns="50794" rIns="101588" bIns="50794" anchor="ctr"/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buNone/>
              <a:defRPr/>
            </a:pPr>
            <a:endParaRPr lang="en-US" altLang="en-US"/>
          </a:p>
        </p:txBody>
      </p:sp>
      <p:sp>
        <p:nvSpPr>
          <p:cNvPr id="1028" name="Text Box 41">
            <a:extLst>
              <a:ext uri="{FF2B5EF4-FFF2-40B4-BE49-F238E27FC236}">
                <a16:creationId xmlns:a16="http://schemas.microsoft.com/office/drawing/2014/main" id="{EED39311-A370-CB4E-8330-B9D0EE9F73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850" y="7386638"/>
            <a:ext cx="1628775" cy="300037"/>
          </a:xfrm>
          <a:prstGeom prst="rect">
            <a:avLst/>
          </a:prstGeom>
          <a:noFill/>
          <a:ln>
            <a:noFill/>
          </a:ln>
        </p:spPr>
        <p:txBody>
          <a:bodyPr wrap="none" lIns="101588" tIns="50794" rIns="101588" bIns="50794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charset="0"/>
              <a:buNone/>
              <a:defRPr/>
            </a:pPr>
            <a:r>
              <a:rPr lang="en-US" sz="1400"/>
              <a:t>CSE Department</a:t>
            </a:r>
          </a:p>
        </p:txBody>
      </p:sp>
      <p:sp>
        <p:nvSpPr>
          <p:cNvPr id="1029" name="Rectangle 45">
            <a:extLst>
              <a:ext uri="{FF2B5EF4-FFF2-40B4-BE49-F238E27FC236}">
                <a16:creationId xmlns:a16="http://schemas.microsoft.com/office/drawing/2014/main" id="{C5A5C1D8-A9F4-C540-B6DD-D901FBB7BE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97725"/>
            <a:ext cx="10058400" cy="889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3B76"/>
              </a:gs>
            </a:gsLst>
            <a:lin ang="5400000" scaled="1"/>
          </a:gradFill>
          <a:ln>
            <a:noFill/>
          </a:ln>
        </p:spPr>
        <p:txBody>
          <a:bodyPr wrap="none" lIns="101588" tIns="50794" rIns="101588" bIns="50794" anchor="ctr"/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buNone/>
              <a:defRPr/>
            </a:pPr>
            <a:endParaRPr lang="en-US" altLang="en-US"/>
          </a:p>
        </p:txBody>
      </p:sp>
      <p:pic>
        <p:nvPicPr>
          <p:cNvPr id="1030" name="Picture 41" descr="small_logo_inside">
            <a:extLst>
              <a:ext uri="{FF2B5EF4-FFF2-40B4-BE49-F238E27FC236}">
                <a16:creationId xmlns:a16="http://schemas.microsoft.com/office/drawing/2014/main" id="{F01E525F-0CEA-5A4F-B334-1FBBAAB930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13" y="0"/>
            <a:ext cx="1323975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</a:defRPr>
      </a:lvl6pPr>
      <a:lvl7pPr marL="914400"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</a:defRPr>
      </a:lvl7pPr>
      <a:lvl8pPr marL="1371600"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</a:defRPr>
      </a:lvl8pPr>
      <a:lvl9pPr marL="1828800" algn="ctr" defTabSz="1006475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12" charset="0"/>
        </a:defRPr>
      </a:lvl9pPr>
    </p:titleStyle>
    <p:bodyStyle>
      <a:lvl1pPr marL="290513" indent="-290513" algn="l" defTabSz="1006475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28650" indent="-223838" algn="l" defTabSz="1006475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o"/>
        <a:defRPr sz="2000" b="1">
          <a:solidFill>
            <a:schemeClr val="tx1"/>
          </a:solidFill>
          <a:latin typeface="+mn-lt"/>
          <a:ea typeface="ＭＳ Ｐゴシック" pitchFamily="-112" charset="-128"/>
        </a:defRPr>
      </a:lvl2pPr>
      <a:lvl3pPr marL="968375" indent="-225425" algn="l" defTabSz="1006475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l"/>
        <a:defRPr b="1">
          <a:solidFill>
            <a:schemeClr val="tx1"/>
          </a:solidFill>
          <a:latin typeface="+mn-lt"/>
          <a:ea typeface="ＭＳ Ｐゴシック" pitchFamily="-112" charset="-128"/>
        </a:defRPr>
      </a:lvl3pPr>
      <a:lvl4pPr marL="1306513" indent="-223838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m"/>
        <a:defRPr b="1">
          <a:solidFill>
            <a:schemeClr val="tx1"/>
          </a:solidFill>
          <a:latin typeface="+mn-lt"/>
          <a:ea typeface="ＭＳ Ｐゴシック" pitchFamily="-112" charset="-128"/>
        </a:defRPr>
      </a:lvl4pPr>
      <a:lvl5pPr marL="1646238" indent="-225425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v"/>
        <a:defRPr b="1">
          <a:solidFill>
            <a:schemeClr val="tx1"/>
          </a:solidFill>
          <a:latin typeface="+mn-lt"/>
          <a:ea typeface="ＭＳ Ｐゴシック" pitchFamily="-112" charset="-128"/>
        </a:defRPr>
      </a:lvl5pPr>
      <a:lvl6pPr marL="2103438" indent="-225425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-112" charset="2"/>
        <a:buChar char="v"/>
        <a:defRPr b="1">
          <a:solidFill>
            <a:schemeClr val="tx1"/>
          </a:solidFill>
          <a:latin typeface="+mn-lt"/>
          <a:ea typeface="ＭＳ Ｐゴシック" pitchFamily="-112" charset="-128"/>
        </a:defRPr>
      </a:lvl6pPr>
      <a:lvl7pPr marL="2560638" indent="-225425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-112" charset="2"/>
        <a:buChar char="v"/>
        <a:defRPr b="1">
          <a:solidFill>
            <a:schemeClr val="tx1"/>
          </a:solidFill>
          <a:latin typeface="+mn-lt"/>
          <a:ea typeface="ＭＳ Ｐゴシック" pitchFamily="-112" charset="-128"/>
        </a:defRPr>
      </a:lvl7pPr>
      <a:lvl8pPr marL="3017838" indent="-225425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-112" charset="2"/>
        <a:buChar char="v"/>
        <a:defRPr b="1">
          <a:solidFill>
            <a:schemeClr val="tx1"/>
          </a:solidFill>
          <a:latin typeface="+mn-lt"/>
          <a:ea typeface="ＭＳ Ｐゴシック" pitchFamily="-112" charset="-128"/>
        </a:defRPr>
      </a:lvl8pPr>
      <a:lvl9pPr marL="3475038" indent="-225425" algn="l" defTabSz="1006475" rtl="0" eaLnBrk="0" fontAlgn="base" hangingPunct="0">
        <a:lnSpc>
          <a:spcPct val="90000"/>
        </a:lnSpc>
        <a:spcBef>
          <a:spcPct val="5000"/>
        </a:spcBef>
        <a:spcAft>
          <a:spcPct val="0"/>
        </a:spcAft>
        <a:buClr>
          <a:srgbClr val="000099"/>
        </a:buClr>
        <a:buSzPct val="75000"/>
        <a:buFont typeface="Wingdings" pitchFamily="-112" charset="2"/>
        <a:buChar char="v"/>
        <a:defRPr b="1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>
            <a:extLst>
              <a:ext uri="{FF2B5EF4-FFF2-40B4-BE49-F238E27FC236}">
                <a16:creationId xmlns:a16="http://schemas.microsoft.com/office/drawing/2014/main" id="{441906EF-E469-3842-A463-83A72254B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162050"/>
            <a:ext cx="78994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>
            <a:extLst>
              <a:ext uri="{FF2B5EF4-FFF2-40B4-BE49-F238E27FC236}">
                <a16:creationId xmlns:a16="http://schemas.microsoft.com/office/drawing/2014/main" id="{738E8015-3CB7-E341-B597-871619F2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825500"/>
            <a:ext cx="7721600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2">
            <a:extLst>
              <a:ext uri="{FF2B5EF4-FFF2-40B4-BE49-F238E27FC236}">
                <a16:creationId xmlns:a16="http://schemas.microsoft.com/office/drawing/2014/main" id="{48925291-4764-2740-8351-72DAB7869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419100"/>
            <a:ext cx="2959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3">
            <a:extLst>
              <a:ext uri="{FF2B5EF4-FFF2-40B4-BE49-F238E27FC236}">
                <a16:creationId xmlns:a16="http://schemas.microsoft.com/office/drawing/2014/main" id="{3200C39B-2364-2F44-AF78-401833994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825500"/>
            <a:ext cx="7785100" cy="641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">
            <a:extLst>
              <a:ext uri="{FF2B5EF4-FFF2-40B4-BE49-F238E27FC236}">
                <a16:creationId xmlns:a16="http://schemas.microsoft.com/office/drawing/2014/main" id="{4F835B9F-3C3D-094C-91A9-D7732F257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58800"/>
            <a:ext cx="76835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>
            <a:extLst>
              <a:ext uri="{FF2B5EF4-FFF2-40B4-BE49-F238E27FC236}">
                <a16:creationId xmlns:a16="http://schemas.microsoft.com/office/drawing/2014/main" id="{3B1E1BCD-5B04-544C-8BBA-D1E4459CD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419100"/>
            <a:ext cx="68961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>
            <a:extLst>
              <a:ext uri="{FF2B5EF4-FFF2-40B4-BE49-F238E27FC236}">
                <a16:creationId xmlns:a16="http://schemas.microsoft.com/office/drawing/2014/main" id="{A3FA841C-8AA1-F44D-8FAA-95E560C2A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047750"/>
            <a:ext cx="78613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>
            <a:extLst>
              <a:ext uri="{FF2B5EF4-FFF2-40B4-BE49-F238E27FC236}">
                <a16:creationId xmlns:a16="http://schemas.microsoft.com/office/drawing/2014/main" id="{5C8DE19A-61C4-954D-B066-68BBF9545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1155700"/>
            <a:ext cx="7734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>
            <a:extLst>
              <a:ext uri="{FF2B5EF4-FFF2-40B4-BE49-F238E27FC236}">
                <a16:creationId xmlns:a16="http://schemas.microsoft.com/office/drawing/2014/main" id="{F2956073-9845-9548-9347-44487332B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419100"/>
            <a:ext cx="77089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>
            <a:extLst>
              <a:ext uri="{FF2B5EF4-FFF2-40B4-BE49-F238E27FC236}">
                <a16:creationId xmlns:a16="http://schemas.microsoft.com/office/drawing/2014/main" id="{BEF82688-1203-F54E-BD29-2C4837CA8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730250"/>
            <a:ext cx="782320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>
            <a:extLst>
              <a:ext uri="{FF2B5EF4-FFF2-40B4-BE49-F238E27FC236}">
                <a16:creationId xmlns:a16="http://schemas.microsoft.com/office/drawing/2014/main" id="{D4B24E3A-3F9E-A743-8A20-C7CDE33D4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495300"/>
            <a:ext cx="7886700" cy="657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>
            <a:extLst>
              <a:ext uri="{FF2B5EF4-FFF2-40B4-BE49-F238E27FC236}">
                <a16:creationId xmlns:a16="http://schemas.microsoft.com/office/drawing/2014/main" id="{83D5F565-F51E-A94D-94E1-1BBA5EB13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0" y="501650"/>
            <a:ext cx="76962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Picture 3">
            <a:extLst>
              <a:ext uri="{FF2B5EF4-FFF2-40B4-BE49-F238E27FC236}">
                <a16:creationId xmlns:a16="http://schemas.microsoft.com/office/drawing/2014/main" id="{6003D042-2269-0442-919D-DC2EFDD5A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1987550"/>
            <a:ext cx="77470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2">
            <a:extLst>
              <a:ext uri="{FF2B5EF4-FFF2-40B4-BE49-F238E27FC236}">
                <a16:creationId xmlns:a16="http://schemas.microsoft.com/office/drawing/2014/main" id="{5422B743-578E-6749-B056-A81111B8B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009650"/>
            <a:ext cx="7772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>
            <a:extLst>
              <a:ext uri="{FF2B5EF4-FFF2-40B4-BE49-F238E27FC236}">
                <a16:creationId xmlns:a16="http://schemas.microsoft.com/office/drawing/2014/main" id="{5F471421-01DE-0E4C-8933-347E252DE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901700"/>
            <a:ext cx="77089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63AFB90-090B-BA48-9EB1-C534FE7409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908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3554" name="Left Bracket 3">
            <a:extLst>
              <a:ext uri="{FF2B5EF4-FFF2-40B4-BE49-F238E27FC236}">
                <a16:creationId xmlns:a16="http://schemas.microsoft.com/office/drawing/2014/main" id="{6FD0898C-3FFE-0440-A2FC-52B35B8379C2}"/>
              </a:ext>
            </a:extLst>
          </p:cNvPr>
          <p:cNvSpPr>
            <a:spLocks/>
          </p:cNvSpPr>
          <p:nvPr/>
        </p:nvSpPr>
        <p:spPr bwMode="auto">
          <a:xfrm>
            <a:off x="1155700" y="958850"/>
            <a:ext cx="596900" cy="5480050"/>
          </a:xfrm>
          <a:prstGeom prst="leftBracket">
            <a:avLst>
              <a:gd name="adj" fmla="val 833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b="0"/>
          </a:p>
        </p:txBody>
      </p:sp>
      <p:sp>
        <p:nvSpPr>
          <p:cNvPr id="23555" name="TextBox 4">
            <a:extLst>
              <a:ext uri="{FF2B5EF4-FFF2-40B4-BE49-F238E27FC236}">
                <a16:creationId xmlns:a16="http://schemas.microsoft.com/office/drawing/2014/main" id="{76A497EE-9B01-2B42-8177-0295CADD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584200"/>
            <a:ext cx="68421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Main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545FC7-39AD-B64E-ABF4-C52F36DD4A45}"/>
              </a:ext>
            </a:extLst>
          </p:cNvPr>
          <p:cNvGraphicFramePr>
            <a:graphicFrameLocks noGrp="1"/>
          </p:cNvGraphicFramePr>
          <p:nvPr/>
        </p:nvGraphicFramePr>
        <p:xfrm>
          <a:off x="6070600" y="2349500"/>
          <a:ext cx="1574800" cy="1574800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I 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J 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P1 : ……….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P3 : ……….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4EEB1D-84AE-BE49-8122-173C4EDD2B2C}"/>
              </a:ext>
            </a:extLst>
          </p:cNvPr>
          <p:cNvGraphicFramePr>
            <a:graphicFrameLocks noGrp="1"/>
          </p:cNvGraphicFramePr>
          <p:nvPr/>
        </p:nvGraphicFramePr>
        <p:xfrm>
          <a:off x="8128000" y="2349500"/>
          <a:ext cx="1574800" cy="1574800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K 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0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L 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P2 : ……….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>
                      <a:lvl1pPr defTabSz="457200">
                        <a:buFont typeface="Wingdings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10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5000"/>
                        </a:spcBef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Wingdings" pitchFamily="2" charset="2"/>
                        <a:defRPr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A440071-A481-B44B-8620-03EA2B2E44FC}"/>
              </a:ext>
            </a:extLst>
          </p:cNvPr>
          <p:cNvGraphicFramePr>
            <a:graphicFrameLocks noGrp="1"/>
          </p:cNvGraphicFramePr>
          <p:nvPr/>
        </p:nvGraphicFramePr>
        <p:xfrm>
          <a:off x="6019800" y="4635500"/>
          <a:ext cx="1574800" cy="157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Q :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0F5EF03-6452-0644-B26F-B45A6636E69C}"/>
              </a:ext>
            </a:extLst>
          </p:cNvPr>
          <p:cNvGraphicFramePr>
            <a:graphicFrameLocks noGrp="1"/>
          </p:cNvGraphicFramePr>
          <p:nvPr/>
        </p:nvGraphicFramePr>
        <p:xfrm>
          <a:off x="8191500" y="4622800"/>
          <a:ext cx="1574800" cy="157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 :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601" name="TextBox 10">
            <a:extLst>
              <a:ext uri="{FF2B5EF4-FFF2-40B4-BE49-F238E27FC236}">
                <a16:creationId xmlns:a16="http://schemas.microsoft.com/office/drawing/2014/main" id="{2BEB3D71-F481-0548-9192-A1D46A665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3900" y="5194300"/>
            <a:ext cx="4089400" cy="769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4800"/>
          </a:p>
        </p:txBody>
      </p:sp>
      <p:sp>
        <p:nvSpPr>
          <p:cNvPr id="23602" name="TextBox 12">
            <a:extLst>
              <a:ext uri="{FF2B5EF4-FFF2-40B4-BE49-F238E27FC236}">
                <a16:creationId xmlns:a16="http://schemas.microsoft.com/office/drawing/2014/main" id="{15BE9001-64F1-264F-81F5-B6BE3EFA3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1993900"/>
            <a:ext cx="156051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/>
              <a:t>Main: </a:t>
            </a:r>
            <a:r>
              <a:rPr lang="en-US" altLang="en-US" b="0">
                <a:solidFill>
                  <a:srgbClr val="996600"/>
                </a:solidFill>
              </a:rPr>
              <a:t>NL=1</a:t>
            </a:r>
          </a:p>
        </p:txBody>
      </p:sp>
      <p:sp>
        <p:nvSpPr>
          <p:cNvPr id="23603" name="TextBox 13">
            <a:extLst>
              <a:ext uri="{FF2B5EF4-FFF2-40B4-BE49-F238E27FC236}">
                <a16:creationId xmlns:a16="http://schemas.microsoft.com/office/drawing/2014/main" id="{757EC509-6732-9C47-854D-CDB65C73A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3700" y="2019300"/>
            <a:ext cx="12890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/>
              <a:t>P1: </a:t>
            </a:r>
            <a:r>
              <a:rPr lang="en-US" altLang="en-US" b="0">
                <a:solidFill>
                  <a:srgbClr val="996600"/>
                </a:solidFill>
              </a:rPr>
              <a:t>NL=2</a:t>
            </a:r>
          </a:p>
        </p:txBody>
      </p:sp>
      <p:sp>
        <p:nvSpPr>
          <p:cNvPr id="23604" name="TextBox 14">
            <a:extLst>
              <a:ext uri="{FF2B5EF4-FFF2-40B4-BE49-F238E27FC236}">
                <a16:creationId xmlns:a16="http://schemas.microsoft.com/office/drawing/2014/main" id="{7E77FC97-2528-F647-AA2B-64413BB0F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67200"/>
            <a:ext cx="12890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/>
              <a:t>P2: </a:t>
            </a:r>
            <a:r>
              <a:rPr lang="en-US" altLang="en-US" b="0">
                <a:solidFill>
                  <a:srgbClr val="996600"/>
                </a:solidFill>
              </a:rPr>
              <a:t>NL=3</a:t>
            </a:r>
          </a:p>
        </p:txBody>
      </p:sp>
      <p:sp>
        <p:nvSpPr>
          <p:cNvPr id="23605" name="TextBox 15">
            <a:extLst>
              <a:ext uri="{FF2B5EF4-FFF2-40B4-BE49-F238E27FC236}">
                <a16:creationId xmlns:a16="http://schemas.microsoft.com/office/drawing/2014/main" id="{751CD9B4-829C-6641-A462-B3E919F0B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9900" y="4267200"/>
            <a:ext cx="12890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/>
              <a:t>P3: </a:t>
            </a:r>
            <a:r>
              <a:rPr lang="en-US" altLang="en-US" b="0">
                <a:solidFill>
                  <a:srgbClr val="996600"/>
                </a:solidFill>
              </a:rPr>
              <a:t>NL=2</a:t>
            </a:r>
          </a:p>
        </p:txBody>
      </p:sp>
      <p:sp>
        <p:nvSpPr>
          <p:cNvPr id="23606" name="Left Bracket 16">
            <a:extLst>
              <a:ext uri="{FF2B5EF4-FFF2-40B4-BE49-F238E27FC236}">
                <a16:creationId xmlns:a16="http://schemas.microsoft.com/office/drawing/2014/main" id="{13E902E7-B989-A247-81F8-171B12DF5162}"/>
              </a:ext>
            </a:extLst>
          </p:cNvPr>
          <p:cNvSpPr>
            <a:spLocks/>
          </p:cNvSpPr>
          <p:nvPr/>
        </p:nvSpPr>
        <p:spPr bwMode="auto">
          <a:xfrm>
            <a:off x="2032000" y="1577975"/>
            <a:ext cx="596900" cy="2092325"/>
          </a:xfrm>
          <a:prstGeom prst="leftBracket">
            <a:avLst>
              <a:gd name="adj" fmla="val 834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3607" name="Left Bracket 17">
            <a:extLst>
              <a:ext uri="{FF2B5EF4-FFF2-40B4-BE49-F238E27FC236}">
                <a16:creationId xmlns:a16="http://schemas.microsoft.com/office/drawing/2014/main" id="{AC20B0D7-94D5-1C4C-8582-FAF06DB3CEC8}"/>
              </a:ext>
            </a:extLst>
          </p:cNvPr>
          <p:cNvSpPr>
            <a:spLocks/>
          </p:cNvSpPr>
          <p:nvPr/>
        </p:nvSpPr>
        <p:spPr bwMode="auto">
          <a:xfrm>
            <a:off x="2044700" y="4197350"/>
            <a:ext cx="596900" cy="1174750"/>
          </a:xfrm>
          <a:prstGeom prst="leftBracket">
            <a:avLst>
              <a:gd name="adj" fmla="val 832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b="0"/>
          </a:p>
        </p:txBody>
      </p:sp>
      <p:sp>
        <p:nvSpPr>
          <p:cNvPr id="23608" name="Left Bracket 18">
            <a:extLst>
              <a:ext uri="{FF2B5EF4-FFF2-40B4-BE49-F238E27FC236}">
                <a16:creationId xmlns:a16="http://schemas.microsoft.com/office/drawing/2014/main" id="{50A330DB-A738-1847-A603-2FC6E27D5044}"/>
              </a:ext>
            </a:extLst>
          </p:cNvPr>
          <p:cNvSpPr>
            <a:spLocks/>
          </p:cNvSpPr>
          <p:nvPr/>
        </p:nvSpPr>
        <p:spPr bwMode="auto">
          <a:xfrm>
            <a:off x="3371850" y="1892300"/>
            <a:ext cx="596900" cy="1238250"/>
          </a:xfrm>
          <a:prstGeom prst="leftBracket">
            <a:avLst>
              <a:gd name="adj" fmla="val 832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3609" name="TextBox 19">
            <a:extLst>
              <a:ext uri="{FF2B5EF4-FFF2-40B4-BE49-F238E27FC236}">
                <a16:creationId xmlns:a16="http://schemas.microsoft.com/office/drawing/2014/main" id="{EBE45409-BC36-A34E-AC12-3315A3C88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1231900"/>
            <a:ext cx="4667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P1</a:t>
            </a:r>
          </a:p>
        </p:txBody>
      </p:sp>
      <p:sp>
        <p:nvSpPr>
          <p:cNvPr id="23610" name="TextBox 20">
            <a:extLst>
              <a:ext uri="{FF2B5EF4-FFF2-40B4-BE49-F238E27FC236}">
                <a16:creationId xmlns:a16="http://schemas.microsoft.com/office/drawing/2014/main" id="{0E0AADC0-3119-D741-A4D9-11E598E8D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900" y="1612900"/>
            <a:ext cx="4667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P2</a:t>
            </a:r>
          </a:p>
        </p:txBody>
      </p:sp>
      <p:sp>
        <p:nvSpPr>
          <p:cNvPr id="23611" name="TextBox 21">
            <a:extLst>
              <a:ext uri="{FF2B5EF4-FFF2-40B4-BE49-F238E27FC236}">
                <a16:creationId xmlns:a16="http://schemas.microsoft.com/office/drawing/2014/main" id="{A955A922-5EE6-074B-9315-F2EDBD2DB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3924300"/>
            <a:ext cx="4667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P3</a:t>
            </a:r>
          </a:p>
        </p:txBody>
      </p:sp>
      <p:sp>
        <p:nvSpPr>
          <p:cNvPr id="23612" name="TextBox 22">
            <a:extLst>
              <a:ext uri="{FF2B5EF4-FFF2-40B4-BE49-F238E27FC236}">
                <a16:creationId xmlns:a16="http://schemas.microsoft.com/office/drawing/2014/main" id="{7815D4D6-4A33-BF4A-8C13-4DFFD7BBA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363" y="942975"/>
            <a:ext cx="9540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var I, J;</a:t>
            </a:r>
          </a:p>
        </p:txBody>
      </p:sp>
      <p:sp>
        <p:nvSpPr>
          <p:cNvPr id="23613" name="TextBox 23">
            <a:extLst>
              <a:ext uri="{FF2B5EF4-FFF2-40B4-BE49-F238E27FC236}">
                <a16:creationId xmlns:a16="http://schemas.microsoft.com/office/drawing/2014/main" id="{081FF37F-71E9-6541-9038-BAD7E0D5F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1524000"/>
            <a:ext cx="105727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var K, L;</a:t>
            </a:r>
          </a:p>
        </p:txBody>
      </p:sp>
      <p:sp>
        <p:nvSpPr>
          <p:cNvPr id="23614" name="TextBox 24">
            <a:extLst>
              <a:ext uri="{FF2B5EF4-FFF2-40B4-BE49-F238E27FC236}">
                <a16:creationId xmlns:a16="http://schemas.microsoft.com/office/drawing/2014/main" id="{BF6FD30D-B13C-A540-A8B1-820934D30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025" y="1847850"/>
            <a:ext cx="8255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var Q;</a:t>
            </a:r>
          </a:p>
        </p:txBody>
      </p:sp>
      <p:sp>
        <p:nvSpPr>
          <p:cNvPr id="23615" name="TextBox 25">
            <a:extLst>
              <a:ext uri="{FF2B5EF4-FFF2-40B4-BE49-F238E27FC236}">
                <a16:creationId xmlns:a16="http://schemas.microsoft.com/office/drawing/2014/main" id="{16AD145E-D6AE-BB4B-A257-E1313886A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225" y="4197350"/>
            <a:ext cx="8128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var H;</a:t>
            </a:r>
          </a:p>
        </p:txBody>
      </p:sp>
      <p:sp>
        <p:nvSpPr>
          <p:cNvPr id="23616" name="TextBox 26">
            <a:extLst>
              <a:ext uri="{FF2B5EF4-FFF2-40B4-BE49-F238E27FC236}">
                <a16:creationId xmlns:a16="http://schemas.microsoft.com/office/drawing/2014/main" id="{534D7890-9A75-B64D-AA7D-46B75FB72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2260600"/>
            <a:ext cx="1614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i="1"/>
              <a:t>use</a:t>
            </a:r>
            <a:r>
              <a:rPr lang="en-US" altLang="en-US" sz="1800" b="0"/>
              <a:t> K </a:t>
            </a:r>
            <a:r>
              <a:rPr lang="en-US" altLang="en-US" sz="1800" b="0">
                <a:sym typeface="Wingdings" pitchFamily="2" charset="2"/>
              </a:rPr>
              <a:t></a:t>
            </a:r>
            <a:r>
              <a:rPr lang="en-US" altLang="en-US" sz="1800" b="0"/>
              <a:t> </a:t>
            </a:r>
            <a:r>
              <a:rPr lang="en-US" altLang="en-US" sz="1800" b="0">
                <a:solidFill>
                  <a:srgbClr val="FF0000"/>
                </a:solidFill>
              </a:rPr>
              <a:t>(1,0)</a:t>
            </a:r>
          </a:p>
        </p:txBody>
      </p:sp>
      <p:sp>
        <p:nvSpPr>
          <p:cNvPr id="23617" name="TextBox 27">
            <a:extLst>
              <a:ext uri="{FF2B5EF4-FFF2-40B4-BE49-F238E27FC236}">
                <a16:creationId xmlns:a16="http://schemas.microsoft.com/office/drawing/2014/main" id="{66FE1ADC-F9D0-D24F-A9B9-0BE77AB55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2565400"/>
            <a:ext cx="16398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i="1"/>
              <a:t>use</a:t>
            </a:r>
            <a:r>
              <a:rPr lang="en-US" altLang="en-US" sz="1800" b="0"/>
              <a:t> J  </a:t>
            </a:r>
            <a:r>
              <a:rPr lang="en-US" altLang="en-US" sz="1800" b="0">
                <a:sym typeface="Wingdings" pitchFamily="2" charset="2"/>
              </a:rPr>
              <a:t></a:t>
            </a:r>
            <a:r>
              <a:rPr lang="en-US" altLang="en-US" sz="1800" b="0"/>
              <a:t> </a:t>
            </a:r>
            <a:r>
              <a:rPr lang="en-US" altLang="en-US" sz="1800" b="0">
                <a:solidFill>
                  <a:srgbClr val="FF0000"/>
                </a:solidFill>
              </a:rPr>
              <a:t>(2,1)</a:t>
            </a:r>
          </a:p>
        </p:txBody>
      </p:sp>
      <p:sp>
        <p:nvSpPr>
          <p:cNvPr id="23618" name="TextBox 28">
            <a:extLst>
              <a:ext uri="{FF2B5EF4-FFF2-40B4-BE49-F238E27FC236}">
                <a16:creationId xmlns:a16="http://schemas.microsoft.com/office/drawing/2014/main" id="{DFBB8B2B-8621-034F-946A-3616259B7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0" y="3213100"/>
            <a:ext cx="15890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i="1"/>
              <a:t>use</a:t>
            </a:r>
            <a:r>
              <a:rPr lang="en-US" altLang="en-US" sz="1800" b="0"/>
              <a:t> I  </a:t>
            </a:r>
            <a:r>
              <a:rPr lang="en-US" altLang="en-US" sz="1800" b="0">
                <a:sym typeface="Wingdings" pitchFamily="2" charset="2"/>
              </a:rPr>
              <a:t></a:t>
            </a:r>
            <a:r>
              <a:rPr lang="en-US" altLang="en-US" sz="1800" b="0"/>
              <a:t> </a:t>
            </a:r>
            <a:r>
              <a:rPr lang="en-US" altLang="en-US" sz="1800" b="0">
                <a:solidFill>
                  <a:srgbClr val="FF0000"/>
                </a:solidFill>
              </a:rPr>
              <a:t>(1,0)</a:t>
            </a:r>
          </a:p>
        </p:txBody>
      </p:sp>
      <p:sp>
        <p:nvSpPr>
          <p:cNvPr id="23619" name="TextBox 29">
            <a:extLst>
              <a:ext uri="{FF2B5EF4-FFF2-40B4-BE49-F238E27FC236}">
                <a16:creationId xmlns:a16="http://schemas.microsoft.com/office/drawing/2014/main" id="{24B4C45D-4A9B-044A-B968-C3420F43C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100" y="4559300"/>
            <a:ext cx="16398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i="1"/>
              <a:t>use </a:t>
            </a:r>
            <a:r>
              <a:rPr lang="en-US" altLang="en-US" sz="1800" b="0"/>
              <a:t>J  </a:t>
            </a:r>
            <a:r>
              <a:rPr lang="en-US" altLang="en-US" sz="1800" b="0">
                <a:sym typeface="Wingdings" pitchFamily="2" charset="2"/>
              </a:rPr>
              <a:t></a:t>
            </a:r>
            <a:r>
              <a:rPr lang="en-US" altLang="en-US" sz="1800" b="0"/>
              <a:t> </a:t>
            </a:r>
            <a:r>
              <a:rPr lang="en-US" altLang="en-US" sz="1800" b="0">
                <a:solidFill>
                  <a:srgbClr val="FF0000"/>
                </a:solidFill>
              </a:rPr>
              <a:t>(1,1)</a:t>
            </a:r>
          </a:p>
        </p:txBody>
      </p:sp>
      <p:sp>
        <p:nvSpPr>
          <p:cNvPr id="23620" name="TextBox 30">
            <a:extLst>
              <a:ext uri="{FF2B5EF4-FFF2-40B4-BE49-F238E27FC236}">
                <a16:creationId xmlns:a16="http://schemas.microsoft.com/office/drawing/2014/main" id="{7801FB8F-C7E5-E848-910F-DAA6A18FF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400" y="5664200"/>
            <a:ext cx="15890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i="1"/>
              <a:t>use</a:t>
            </a:r>
            <a:r>
              <a:rPr lang="en-US" altLang="en-US" sz="1800" b="0"/>
              <a:t> I  </a:t>
            </a:r>
            <a:r>
              <a:rPr lang="en-US" altLang="en-US" sz="1800" b="0">
                <a:sym typeface="Wingdings" pitchFamily="2" charset="2"/>
              </a:rPr>
              <a:t></a:t>
            </a:r>
            <a:r>
              <a:rPr lang="en-US" altLang="en-US" sz="1800" b="0"/>
              <a:t> </a:t>
            </a:r>
            <a:r>
              <a:rPr lang="en-US" altLang="en-US" sz="1800" b="0">
                <a:solidFill>
                  <a:srgbClr val="FF0000"/>
                </a:solidFill>
              </a:rPr>
              <a:t>(0,0)</a:t>
            </a:r>
          </a:p>
        </p:txBody>
      </p:sp>
      <p:sp>
        <p:nvSpPr>
          <p:cNvPr id="23621" name="TextBox 31">
            <a:extLst>
              <a:ext uri="{FF2B5EF4-FFF2-40B4-BE49-F238E27FC236}">
                <a16:creationId xmlns:a16="http://schemas.microsoft.com/office/drawing/2014/main" id="{7C12F06B-8D50-9241-B4FC-597429C3613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03251" y="3422650"/>
            <a:ext cx="742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996600"/>
                </a:solidFill>
              </a:rPr>
              <a:t>NL=1</a:t>
            </a:r>
          </a:p>
        </p:txBody>
      </p:sp>
      <p:sp>
        <p:nvSpPr>
          <p:cNvPr id="23622" name="TextBox 32">
            <a:extLst>
              <a:ext uri="{FF2B5EF4-FFF2-40B4-BE49-F238E27FC236}">
                <a16:creationId xmlns:a16="http://schemas.microsoft.com/office/drawing/2014/main" id="{B65BD8C1-B6BB-9F4F-9AD7-F617900A860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536701" y="2355850"/>
            <a:ext cx="742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996600"/>
                </a:solidFill>
              </a:rPr>
              <a:t>NL=2</a:t>
            </a:r>
          </a:p>
        </p:txBody>
      </p:sp>
      <p:sp>
        <p:nvSpPr>
          <p:cNvPr id="23623" name="TextBox 33">
            <a:extLst>
              <a:ext uri="{FF2B5EF4-FFF2-40B4-BE49-F238E27FC236}">
                <a16:creationId xmlns:a16="http://schemas.microsoft.com/office/drawing/2014/main" id="{761139DC-CB87-D046-9312-E724C8C4CD9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543051" y="4540250"/>
            <a:ext cx="742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996600"/>
                </a:solidFill>
              </a:rPr>
              <a:t>NL=2</a:t>
            </a:r>
          </a:p>
        </p:txBody>
      </p:sp>
      <p:sp>
        <p:nvSpPr>
          <p:cNvPr id="23624" name="TextBox 34">
            <a:extLst>
              <a:ext uri="{FF2B5EF4-FFF2-40B4-BE49-F238E27FC236}">
                <a16:creationId xmlns:a16="http://schemas.microsoft.com/office/drawing/2014/main" id="{CD76A957-6CC0-F941-B8FF-D8FA0E45FD2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65438" y="2254250"/>
            <a:ext cx="742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996600"/>
                </a:solidFill>
              </a:rPr>
              <a:t>NL=3</a:t>
            </a:r>
          </a:p>
        </p:txBody>
      </p:sp>
      <p:cxnSp>
        <p:nvCxnSpPr>
          <p:cNvPr id="23625" name="Straight Arrow Connector 6">
            <a:extLst>
              <a:ext uri="{FF2B5EF4-FFF2-40B4-BE49-F238E27FC236}">
                <a16:creationId xmlns:a16="http://schemas.microsoft.com/office/drawing/2014/main" id="{B2CFA3D3-988D-984B-808A-90F824497BF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086101" y="5448300"/>
            <a:ext cx="1066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626" name="Straight Arrow Connector 8">
            <a:extLst>
              <a:ext uri="{FF2B5EF4-FFF2-40B4-BE49-F238E27FC236}">
                <a16:creationId xmlns:a16="http://schemas.microsoft.com/office/drawing/2014/main" id="{88B5E60D-BE54-5047-9598-05A7B93EDB1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594894" y="5156994"/>
            <a:ext cx="493712" cy="12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627" name="TextBox 9">
            <a:extLst>
              <a:ext uri="{FF2B5EF4-FFF2-40B4-BE49-F238E27FC236}">
                <a16:creationId xmlns:a16="http://schemas.microsoft.com/office/drawing/2014/main" id="{266C1D18-631C-1C47-B22A-164FF823B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72100"/>
            <a:ext cx="80803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FF0000"/>
                </a:solidFill>
              </a:rPr>
              <a:t>offset</a:t>
            </a:r>
          </a:p>
        </p:txBody>
      </p:sp>
      <p:sp>
        <p:nvSpPr>
          <p:cNvPr id="23628" name="TextBox 10">
            <a:extLst>
              <a:ext uri="{FF2B5EF4-FFF2-40B4-BE49-F238E27FC236}">
                <a16:creationId xmlns:a16="http://schemas.microsoft.com/office/drawing/2014/main" id="{563AC466-B709-D449-ADAE-7C42DE86D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956300"/>
            <a:ext cx="279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b="0">
                <a:solidFill>
                  <a:srgbClr val="FF0000"/>
                </a:solidFill>
              </a:rPr>
              <a:t>number of access links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b="0">
                <a:solidFill>
                  <a:srgbClr val="FF0000"/>
                </a:solidFill>
              </a:rPr>
              <a:t>that must be traversed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">
            <a:extLst>
              <a:ext uri="{FF2B5EF4-FFF2-40B4-BE49-F238E27FC236}">
                <a16:creationId xmlns:a16="http://schemas.microsoft.com/office/drawing/2014/main" id="{50E74D2E-1900-FD4D-9F61-2FFB6FC78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647700"/>
            <a:ext cx="212248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Example Contd.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E25929-27F4-0246-965E-8D262DC34FCE}"/>
              </a:ext>
            </a:extLst>
          </p:cNvPr>
          <p:cNvGraphicFramePr>
            <a:graphicFrameLocks noGrp="1"/>
          </p:cNvGraphicFramePr>
          <p:nvPr/>
        </p:nvGraphicFramePr>
        <p:xfrm>
          <a:off x="2374900" y="2273300"/>
          <a:ext cx="1651000" cy="38131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18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Main           I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                   J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r>
                        <a:rPr lang="en-US" sz="1800" b="1" dirty="0"/>
                        <a:t>P1               K</a:t>
                      </a:r>
                    </a:p>
                    <a:p>
                      <a:r>
                        <a:rPr lang="en-US" sz="1800" b="1" dirty="0"/>
                        <a:t>                   </a:t>
                      </a:r>
                      <a:r>
                        <a:rPr lang="en-US" sz="1800" b="1" baseline="0" dirty="0"/>
                        <a:t> L</a:t>
                      </a:r>
                      <a:endParaRPr lang="en-US" sz="1800" b="1" dirty="0"/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r>
                        <a:rPr lang="en-US" sz="1800" b="1" dirty="0"/>
                        <a:t>P3               H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r>
                        <a:rPr lang="en-US" sz="1800" b="1" dirty="0"/>
                        <a:t>P1               K</a:t>
                      </a:r>
                    </a:p>
                    <a:p>
                      <a:r>
                        <a:rPr lang="en-US" sz="1800" b="1" dirty="0"/>
                        <a:t>                   </a:t>
                      </a:r>
                      <a:r>
                        <a:rPr lang="en-US" sz="1800" b="1" baseline="0" dirty="0"/>
                        <a:t> L</a:t>
                      </a:r>
                      <a:endParaRPr lang="en-US" sz="1800" b="1" dirty="0"/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r>
                        <a:rPr lang="en-US" sz="1800" b="1" dirty="0"/>
                        <a:t>P2                Q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93" name="Curved Right Arrow 4">
            <a:extLst>
              <a:ext uri="{FF2B5EF4-FFF2-40B4-BE49-F238E27FC236}">
                <a16:creationId xmlns:a16="http://schemas.microsoft.com/office/drawing/2014/main" id="{B73680D7-0E63-0C45-9AF9-D67ABFB8D3E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01800" y="24511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94" name="Curved Right Arrow 7">
            <a:extLst>
              <a:ext uri="{FF2B5EF4-FFF2-40B4-BE49-F238E27FC236}">
                <a16:creationId xmlns:a16="http://schemas.microsoft.com/office/drawing/2014/main" id="{FCD97F24-B74D-6C40-B131-5C0CADFEEA7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01800" y="31623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95" name="Curved Right Arrow 8">
            <a:extLst>
              <a:ext uri="{FF2B5EF4-FFF2-40B4-BE49-F238E27FC236}">
                <a16:creationId xmlns:a16="http://schemas.microsoft.com/office/drawing/2014/main" id="{490681FA-7429-C549-B4BB-3577A0015DA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01800" y="38227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96" name="Curved Right Arrow 9">
            <a:extLst>
              <a:ext uri="{FF2B5EF4-FFF2-40B4-BE49-F238E27FC236}">
                <a16:creationId xmlns:a16="http://schemas.microsoft.com/office/drawing/2014/main" id="{B19B475E-10C9-2243-9989-BA230BB3B5F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689100" y="44958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97" name="TextBox 5">
            <a:extLst>
              <a:ext uri="{FF2B5EF4-FFF2-40B4-BE49-F238E27FC236}">
                <a16:creationId xmlns:a16="http://schemas.microsoft.com/office/drawing/2014/main" id="{87D57ED5-4DCA-564C-8457-11CD4EE24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1231900"/>
            <a:ext cx="513873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/>
              <a:t>Call Chain:   </a:t>
            </a:r>
            <a:r>
              <a:rPr lang="en-US" altLang="en-US" b="0">
                <a:solidFill>
                  <a:srgbClr val="000000"/>
                </a:solidFill>
              </a:rPr>
              <a:t>Main </a:t>
            </a:r>
            <a:r>
              <a:rPr lang="en-US" altLang="en-US" b="0">
                <a:solidFill>
                  <a:srgbClr val="000000"/>
                </a:solidFill>
                <a:sym typeface="Wingdings" pitchFamily="2" charset="2"/>
              </a:rPr>
              <a:t> P1  P3  P1  P2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4598" name="TextBox 6">
            <a:extLst>
              <a:ext uri="{FF2B5EF4-FFF2-40B4-BE49-F238E27FC236}">
                <a16:creationId xmlns:a16="http://schemas.microsoft.com/office/drawing/2014/main" id="{BD8340A2-AAF1-CD47-9502-9A55DC9E1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5346700"/>
            <a:ext cx="14795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/>
              <a:t>Control Link /</a:t>
            </a:r>
          </a:p>
          <a:p>
            <a:r>
              <a:rPr lang="en-US" altLang="en-US" sz="1600" b="0"/>
              <a:t>Dynamic Link</a:t>
            </a:r>
          </a:p>
        </p:txBody>
      </p:sp>
      <p:sp>
        <p:nvSpPr>
          <p:cNvPr id="24599" name="Curved Right Arrow 12">
            <a:extLst>
              <a:ext uri="{FF2B5EF4-FFF2-40B4-BE49-F238E27FC236}">
                <a16:creationId xmlns:a16="http://schemas.microsoft.com/office/drawing/2014/main" id="{5410B0EA-DB8A-9841-BACD-5418AB00247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038600" y="44831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600" name="Curved Right Arrow 13">
            <a:extLst>
              <a:ext uri="{FF2B5EF4-FFF2-40B4-BE49-F238E27FC236}">
                <a16:creationId xmlns:a16="http://schemas.microsoft.com/office/drawing/2014/main" id="{35A5828A-A89C-F74C-8AF7-00ED4C0666C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038600" y="2540000"/>
            <a:ext cx="558800" cy="622300"/>
          </a:xfrm>
          <a:prstGeom prst="curvedRightArrow">
            <a:avLst>
              <a:gd name="adj1" fmla="val 0"/>
              <a:gd name="adj2" fmla="val 42390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601" name="Curved Right Arrow 14">
            <a:extLst>
              <a:ext uri="{FF2B5EF4-FFF2-40B4-BE49-F238E27FC236}">
                <a16:creationId xmlns:a16="http://schemas.microsoft.com/office/drawing/2014/main" id="{1699F702-6B97-8841-BD00-FE6F9CE4B14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025900" y="2451100"/>
            <a:ext cx="1041400" cy="1333500"/>
          </a:xfrm>
          <a:prstGeom prst="curvedRightArrow">
            <a:avLst>
              <a:gd name="adj1" fmla="val 0"/>
              <a:gd name="adj2" fmla="val 19112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602" name="Curved Right Arrow 15">
            <a:extLst>
              <a:ext uri="{FF2B5EF4-FFF2-40B4-BE49-F238E27FC236}">
                <a16:creationId xmlns:a16="http://schemas.microsoft.com/office/drawing/2014/main" id="{E6369722-3896-6B46-9034-C325EB8DA65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025900" y="2273300"/>
            <a:ext cx="1181100" cy="2209800"/>
          </a:xfrm>
          <a:prstGeom prst="curvedRightArrow">
            <a:avLst>
              <a:gd name="adj1" fmla="val 0"/>
              <a:gd name="adj2" fmla="val 26038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603" name="TextBox 16">
            <a:extLst>
              <a:ext uri="{FF2B5EF4-FFF2-40B4-BE49-F238E27FC236}">
                <a16:creationId xmlns:a16="http://schemas.microsoft.com/office/drawing/2014/main" id="{C8E68DBB-C2F4-2A4C-82FF-A98A2D87D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5295900"/>
            <a:ext cx="12874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/>
              <a:t>Static Link /</a:t>
            </a:r>
          </a:p>
          <a:p>
            <a:r>
              <a:rPr lang="en-US" altLang="en-US" sz="1600" b="0"/>
              <a:t>Access Link</a:t>
            </a:r>
          </a:p>
        </p:txBody>
      </p:sp>
      <p:sp>
        <p:nvSpPr>
          <p:cNvPr id="24604" name="TextBox 10">
            <a:extLst>
              <a:ext uri="{FF2B5EF4-FFF2-40B4-BE49-F238E27FC236}">
                <a16:creationId xmlns:a16="http://schemas.microsoft.com/office/drawing/2014/main" id="{60084652-E2C2-4540-9A05-D2FAE2D8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3124200"/>
            <a:ext cx="290195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In P2 access K </a:t>
            </a:r>
            <a:r>
              <a:rPr lang="en-US" altLang="en-US">
                <a:sym typeface="Wingdings" pitchFamily="2" charset="2"/>
              </a:rPr>
              <a:t> (1,0)</a:t>
            </a:r>
          </a:p>
          <a:p>
            <a:pPr>
              <a:lnSpc>
                <a:spcPct val="100000"/>
              </a:lnSpc>
            </a:pPr>
            <a:r>
              <a:rPr lang="en-US" altLang="en-US">
                <a:sym typeface="Wingdings" pitchFamily="2" charset="2"/>
              </a:rPr>
              <a:t>In P2 access J  (2,1)</a:t>
            </a:r>
          </a:p>
          <a:p>
            <a:pPr>
              <a:lnSpc>
                <a:spcPct val="100000"/>
              </a:lnSpc>
            </a:pPr>
            <a:r>
              <a:rPr lang="en-US" altLang="en-US">
                <a:sym typeface="Wingdings" pitchFamily="2" charset="2"/>
              </a:rPr>
              <a:t>In P2 access  I  (2,0)</a:t>
            </a:r>
          </a:p>
          <a:p>
            <a:pPr>
              <a:lnSpc>
                <a:spcPct val="100000"/>
              </a:lnSpc>
            </a:pPr>
            <a:r>
              <a:rPr lang="en-US" altLang="en-US">
                <a:sym typeface="Wingdings" pitchFamily="2" charset="2"/>
              </a:rPr>
              <a:t>………</a:t>
            </a: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">
            <a:extLst>
              <a:ext uri="{FF2B5EF4-FFF2-40B4-BE49-F238E27FC236}">
                <a16:creationId xmlns:a16="http://schemas.microsoft.com/office/drawing/2014/main" id="{E36AF2F7-88FA-6246-A613-E37629428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647700"/>
            <a:ext cx="47752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Example Contd.</a:t>
            </a:r>
          </a:p>
          <a:p>
            <a:r>
              <a:rPr lang="en-US" altLang="en-US"/>
              <a:t>   </a:t>
            </a:r>
            <a:r>
              <a:rPr lang="en-US" altLang="en-US">
                <a:solidFill>
                  <a:srgbClr val="FF0000"/>
                </a:solidFill>
              </a:rPr>
              <a:t>Next call P3 – set up the access link</a:t>
            </a:r>
          </a:p>
        </p:txBody>
      </p:sp>
      <p:sp>
        <p:nvSpPr>
          <p:cNvPr id="25602" name="TextBox 1">
            <a:extLst>
              <a:ext uri="{FF2B5EF4-FFF2-40B4-BE49-F238E27FC236}">
                <a16:creationId xmlns:a16="http://schemas.microsoft.com/office/drawing/2014/main" id="{D15CDF70-B0B2-CA40-8225-BD5BCE72A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366963"/>
            <a:ext cx="49498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P2 calls P3</a:t>
            </a:r>
          </a:p>
          <a:p>
            <a:r>
              <a:rPr lang="en-US" altLang="en-US">
                <a:solidFill>
                  <a:schemeClr val="tx1"/>
                </a:solidFill>
              </a:rPr>
              <a:t>c – current nesting level</a:t>
            </a:r>
          </a:p>
          <a:p>
            <a:r>
              <a:rPr lang="en-US" altLang="en-US">
                <a:solidFill>
                  <a:schemeClr val="tx1"/>
                </a:solidFill>
              </a:rPr>
              <a:t>d – nesting level of callee’s declaration</a:t>
            </a:r>
          </a:p>
          <a:p>
            <a:r>
              <a:rPr lang="en-US" altLang="en-US">
                <a:solidFill>
                  <a:srgbClr val="FF0000"/>
                </a:solidFill>
              </a:rPr>
              <a:t>Traverse (c – d) links from P2 to find </a:t>
            </a:r>
          </a:p>
          <a:p>
            <a:r>
              <a:rPr lang="en-US" altLang="en-US">
                <a:solidFill>
                  <a:srgbClr val="FF0000"/>
                </a:solidFill>
              </a:rPr>
              <a:t> where P3’s access link should point to</a:t>
            </a:r>
          </a:p>
          <a:p>
            <a:r>
              <a:rPr lang="en-US" altLang="en-US">
                <a:solidFill>
                  <a:srgbClr val="000000"/>
                </a:solidFill>
                <a:sym typeface="Wingdings" pitchFamily="2" charset="2"/>
              </a:rPr>
              <a:t>(c – d) = 3 - 1 = 2</a:t>
            </a:r>
          </a:p>
          <a:p>
            <a:r>
              <a:rPr lang="en-US" altLang="en-US">
                <a:solidFill>
                  <a:srgbClr val="000000"/>
                </a:solidFill>
                <a:sym typeface="Wingdings" pitchFamily="2" charset="2"/>
              </a:rPr>
              <a:t>P2  P1  Main</a:t>
            </a:r>
          </a:p>
          <a:p>
            <a:r>
              <a:rPr lang="en-US" altLang="en-US" i="1">
                <a:solidFill>
                  <a:srgbClr val="000000"/>
                </a:solidFill>
                <a:sym typeface="Wingdings" pitchFamily="2" charset="2"/>
              </a:rPr>
              <a:t>Access link of P3 points to Main</a:t>
            </a:r>
            <a:endParaRPr lang="en-US" altLang="en-US" i="1">
              <a:solidFill>
                <a:srgbClr val="00000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0BFC9A-30BB-0F43-82EE-8F1270680C12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1955800"/>
          <a:ext cx="1651000" cy="38131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18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Main           I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                   J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r>
                        <a:rPr lang="en-US" sz="1800" b="1" dirty="0"/>
                        <a:t>P1               K</a:t>
                      </a:r>
                    </a:p>
                    <a:p>
                      <a:r>
                        <a:rPr lang="en-US" sz="1800" b="1" dirty="0"/>
                        <a:t>                   </a:t>
                      </a:r>
                      <a:r>
                        <a:rPr lang="en-US" sz="1800" b="1" baseline="0" dirty="0"/>
                        <a:t> L</a:t>
                      </a:r>
                      <a:endParaRPr lang="en-US" sz="1800" b="1" dirty="0"/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r>
                        <a:rPr lang="en-US" sz="1800" b="1" dirty="0"/>
                        <a:t>P3               H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r>
                        <a:rPr lang="en-US" sz="1800" b="1" dirty="0"/>
                        <a:t>P1               K</a:t>
                      </a:r>
                    </a:p>
                    <a:p>
                      <a:r>
                        <a:rPr lang="en-US" sz="1800" b="1" dirty="0"/>
                        <a:t>                   </a:t>
                      </a:r>
                      <a:r>
                        <a:rPr lang="en-US" sz="1800" b="1" baseline="0" dirty="0"/>
                        <a:t> L</a:t>
                      </a:r>
                      <a:endParaRPr lang="en-US" sz="1800" b="1" dirty="0"/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r>
                        <a:rPr lang="en-US" sz="1800" b="1" dirty="0"/>
                        <a:t>P2                Q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872">
                <a:tc>
                  <a:txBody>
                    <a:bodyPr/>
                    <a:lstStyle/>
                    <a:p>
                      <a:r>
                        <a:rPr lang="en-US" sz="1800" b="1" dirty="0"/>
                        <a:t>P3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618" name="Curved Right Arrow 7">
            <a:extLst>
              <a:ext uri="{FF2B5EF4-FFF2-40B4-BE49-F238E27FC236}">
                <a16:creationId xmlns:a16="http://schemas.microsoft.com/office/drawing/2014/main" id="{33C2E963-FD7C-0940-B97F-E2860BB3F3D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6100" y="21336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19" name="Curved Right Arrow 8">
            <a:extLst>
              <a:ext uri="{FF2B5EF4-FFF2-40B4-BE49-F238E27FC236}">
                <a16:creationId xmlns:a16="http://schemas.microsoft.com/office/drawing/2014/main" id="{19FB745F-571D-B741-A224-2E1C4A8407F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6100" y="28448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0" name="Curved Right Arrow 9">
            <a:extLst>
              <a:ext uri="{FF2B5EF4-FFF2-40B4-BE49-F238E27FC236}">
                <a16:creationId xmlns:a16="http://schemas.microsoft.com/office/drawing/2014/main" id="{4528F806-90C5-454E-9733-B4833ECFA14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6100" y="35052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1" name="Curved Right Arrow 10">
            <a:extLst>
              <a:ext uri="{FF2B5EF4-FFF2-40B4-BE49-F238E27FC236}">
                <a16:creationId xmlns:a16="http://schemas.microsoft.com/office/drawing/2014/main" id="{2594DEF9-D2D8-CB41-8CF5-3C87405367C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33400" y="41783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2" name="TextBox 11">
            <a:extLst>
              <a:ext uri="{FF2B5EF4-FFF2-40B4-BE49-F238E27FC236}">
                <a16:creationId xmlns:a16="http://schemas.microsoft.com/office/drawing/2014/main" id="{777FE30D-3B9D-ED45-A01C-98550CA9D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816600"/>
            <a:ext cx="14795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/>
              <a:t>Control Link /</a:t>
            </a:r>
          </a:p>
          <a:p>
            <a:r>
              <a:rPr lang="en-US" altLang="en-US" sz="1600" b="0"/>
              <a:t>Dynamic Link</a:t>
            </a:r>
          </a:p>
        </p:txBody>
      </p:sp>
      <p:sp>
        <p:nvSpPr>
          <p:cNvPr id="25623" name="Curved Right Arrow 12">
            <a:extLst>
              <a:ext uri="{FF2B5EF4-FFF2-40B4-BE49-F238E27FC236}">
                <a16:creationId xmlns:a16="http://schemas.microsoft.com/office/drawing/2014/main" id="{C183835A-3C13-D943-9A7A-18CECF20902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882900" y="41656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4" name="Curved Right Arrow 13">
            <a:extLst>
              <a:ext uri="{FF2B5EF4-FFF2-40B4-BE49-F238E27FC236}">
                <a16:creationId xmlns:a16="http://schemas.microsoft.com/office/drawing/2014/main" id="{50DD7FE9-301C-F046-B976-3C89B89364D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882900" y="2222500"/>
            <a:ext cx="558800" cy="622300"/>
          </a:xfrm>
          <a:prstGeom prst="curvedRightArrow">
            <a:avLst>
              <a:gd name="adj1" fmla="val 0"/>
              <a:gd name="adj2" fmla="val 42390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5" name="Curved Right Arrow 14">
            <a:extLst>
              <a:ext uri="{FF2B5EF4-FFF2-40B4-BE49-F238E27FC236}">
                <a16:creationId xmlns:a16="http://schemas.microsoft.com/office/drawing/2014/main" id="{FDD36228-8FEA-AF4C-AB83-C3581762990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870200" y="2133600"/>
            <a:ext cx="1041400" cy="1333500"/>
          </a:xfrm>
          <a:prstGeom prst="curvedRightArrow">
            <a:avLst>
              <a:gd name="adj1" fmla="val 0"/>
              <a:gd name="adj2" fmla="val 19112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6" name="Curved Right Arrow 15">
            <a:extLst>
              <a:ext uri="{FF2B5EF4-FFF2-40B4-BE49-F238E27FC236}">
                <a16:creationId xmlns:a16="http://schemas.microsoft.com/office/drawing/2014/main" id="{55A93A3C-17B6-4A4A-A1B6-8B81F5AF427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870200" y="1955800"/>
            <a:ext cx="1181100" cy="2209800"/>
          </a:xfrm>
          <a:prstGeom prst="curvedRightArrow">
            <a:avLst>
              <a:gd name="adj1" fmla="val 0"/>
              <a:gd name="adj2" fmla="val 26038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7" name="TextBox 16">
            <a:extLst>
              <a:ext uri="{FF2B5EF4-FFF2-40B4-BE49-F238E27FC236}">
                <a16:creationId xmlns:a16="http://schemas.microsoft.com/office/drawing/2014/main" id="{CF5BE51A-0F57-9C46-8943-7028E5B48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5829300"/>
            <a:ext cx="12874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/>
              <a:t>Static Link /</a:t>
            </a:r>
          </a:p>
          <a:p>
            <a:r>
              <a:rPr lang="en-US" altLang="en-US" sz="1600" b="0"/>
              <a:t>Access Link</a:t>
            </a:r>
          </a:p>
        </p:txBody>
      </p:sp>
      <p:sp>
        <p:nvSpPr>
          <p:cNvPr id="25628" name="Curved Right Arrow 17">
            <a:extLst>
              <a:ext uri="{FF2B5EF4-FFF2-40B4-BE49-F238E27FC236}">
                <a16:creationId xmlns:a16="http://schemas.microsoft.com/office/drawing/2014/main" id="{22A52B86-0CFB-0340-A0AC-1C5A1BE8F6A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33400" y="4826000"/>
            <a:ext cx="673100" cy="673100"/>
          </a:xfrm>
          <a:prstGeom prst="curvedRightArrow">
            <a:avLst>
              <a:gd name="adj1" fmla="val 5"/>
              <a:gd name="adj2" fmla="val 42394"/>
              <a:gd name="adj3" fmla="val 1933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9" name="Curved Right Arrow 18">
            <a:extLst>
              <a:ext uri="{FF2B5EF4-FFF2-40B4-BE49-F238E27FC236}">
                <a16:creationId xmlns:a16="http://schemas.microsoft.com/office/drawing/2014/main" id="{B3627835-FADE-8C45-8839-8D5F5268FC5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870200" y="1854200"/>
            <a:ext cx="1866900" cy="3644900"/>
          </a:xfrm>
          <a:prstGeom prst="curvedRightArrow">
            <a:avLst>
              <a:gd name="adj1" fmla="val 9"/>
              <a:gd name="adj2" fmla="val 13730"/>
              <a:gd name="adj3" fmla="val 19338"/>
            </a:avLst>
          </a:prstGeom>
          <a:solidFill>
            <a:schemeClr val="tx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lIns="101588" tIns="50794" rIns="101588" bIns="50794"/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2">
            <a:extLst>
              <a:ext uri="{FF2B5EF4-FFF2-40B4-BE49-F238E27FC236}">
                <a16:creationId xmlns:a16="http://schemas.microsoft.com/office/drawing/2014/main" id="{5017A269-4AD6-D942-A920-1DCBA3EC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647700"/>
            <a:ext cx="292258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Procedure Parameters</a:t>
            </a:r>
          </a:p>
        </p:txBody>
      </p:sp>
      <p:pic>
        <p:nvPicPr>
          <p:cNvPr id="26626" name="Picture 5">
            <a:extLst>
              <a:ext uri="{FF2B5EF4-FFF2-40B4-BE49-F238E27FC236}">
                <a16:creationId xmlns:a16="http://schemas.microsoft.com/office/drawing/2014/main" id="{A1169FC1-B8A2-5A45-A10E-5AFDD936E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20763"/>
            <a:ext cx="7804150" cy="606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1">
            <a:extLst>
              <a:ext uri="{FF2B5EF4-FFF2-40B4-BE49-F238E27FC236}">
                <a16:creationId xmlns:a16="http://schemas.microsoft.com/office/drawing/2014/main" id="{E2A59989-71ED-3642-918F-1226B01CD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1320800"/>
            <a:ext cx="1652588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Procedure M</a:t>
            </a:r>
          </a:p>
        </p:txBody>
      </p:sp>
      <p:sp>
        <p:nvSpPr>
          <p:cNvPr id="26628" name="TextBox 4">
            <a:extLst>
              <a:ext uri="{FF2B5EF4-FFF2-40B4-BE49-F238E27FC236}">
                <a16:creationId xmlns:a16="http://schemas.microsoft.com/office/drawing/2014/main" id="{92167B37-0825-4F4E-83D4-D2338A3CC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54200"/>
            <a:ext cx="1652588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Procedure R</a:t>
            </a:r>
          </a:p>
        </p:txBody>
      </p:sp>
      <p:sp>
        <p:nvSpPr>
          <p:cNvPr id="26629" name="TextBox 5">
            <a:extLst>
              <a:ext uri="{FF2B5EF4-FFF2-40B4-BE49-F238E27FC236}">
                <a16:creationId xmlns:a16="http://schemas.microsoft.com/office/drawing/2014/main" id="{33A23D9D-C9AB-214A-A83D-17E93944E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2387600"/>
            <a:ext cx="1652588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Procedure S</a:t>
            </a:r>
          </a:p>
        </p:txBody>
      </p:sp>
      <p:sp>
        <p:nvSpPr>
          <p:cNvPr id="26630" name="TextBox 6">
            <a:extLst>
              <a:ext uri="{FF2B5EF4-FFF2-40B4-BE49-F238E27FC236}">
                <a16:creationId xmlns:a16="http://schemas.microsoft.com/office/drawing/2014/main" id="{7674ACC3-4D8F-374D-B78A-742DCE7F9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3289300"/>
            <a:ext cx="882650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End S</a:t>
            </a:r>
          </a:p>
        </p:txBody>
      </p:sp>
      <p:sp>
        <p:nvSpPr>
          <p:cNvPr id="26631" name="TextBox 7">
            <a:extLst>
              <a:ext uri="{FF2B5EF4-FFF2-40B4-BE49-F238E27FC236}">
                <a16:creationId xmlns:a16="http://schemas.microsoft.com/office/drawing/2014/main" id="{68323BF3-75D5-4F45-80D8-9CB4C1BC4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3784600"/>
            <a:ext cx="1209675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Call P(S)</a:t>
            </a:r>
          </a:p>
        </p:txBody>
      </p:sp>
      <p:sp>
        <p:nvSpPr>
          <p:cNvPr id="26632" name="TextBox 8">
            <a:extLst>
              <a:ext uri="{FF2B5EF4-FFF2-40B4-BE49-F238E27FC236}">
                <a16:creationId xmlns:a16="http://schemas.microsoft.com/office/drawing/2014/main" id="{A87D785B-7CA8-0142-A0D6-A854624A9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00" y="4394200"/>
            <a:ext cx="896938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End R</a:t>
            </a:r>
          </a:p>
        </p:txBody>
      </p:sp>
      <p:sp>
        <p:nvSpPr>
          <p:cNvPr id="26633" name="TextBox 9">
            <a:extLst>
              <a:ext uri="{FF2B5EF4-FFF2-40B4-BE49-F238E27FC236}">
                <a16:creationId xmlns:a16="http://schemas.microsoft.com/office/drawing/2014/main" id="{ED71BEFE-6010-4F4E-AC75-592F12C9B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4965700"/>
            <a:ext cx="2024063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Procedure  P(X)   </a:t>
            </a:r>
          </a:p>
        </p:txBody>
      </p:sp>
      <p:sp>
        <p:nvSpPr>
          <p:cNvPr id="26634" name="TextBox 10">
            <a:extLst>
              <a:ext uri="{FF2B5EF4-FFF2-40B4-BE49-F238E27FC236}">
                <a16:creationId xmlns:a16="http://schemas.microsoft.com/office/drawing/2014/main" id="{B33F6F9E-25F1-A549-8365-238D25665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575" y="5499100"/>
            <a:ext cx="868363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Call X</a:t>
            </a:r>
          </a:p>
        </p:txBody>
      </p:sp>
      <p:sp>
        <p:nvSpPr>
          <p:cNvPr id="26635" name="TextBox 11">
            <a:extLst>
              <a:ext uri="{FF2B5EF4-FFF2-40B4-BE49-F238E27FC236}">
                <a16:creationId xmlns:a16="http://schemas.microsoft.com/office/drawing/2014/main" id="{6BA5D431-C617-E04E-AB8F-980C8B20C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6070600"/>
            <a:ext cx="898525" cy="373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End P</a:t>
            </a:r>
          </a:p>
        </p:txBody>
      </p:sp>
      <p:sp>
        <p:nvSpPr>
          <p:cNvPr id="26636" name="TextBox 12">
            <a:extLst>
              <a:ext uri="{FF2B5EF4-FFF2-40B4-BE49-F238E27FC236}">
                <a16:creationId xmlns:a16="http://schemas.microsoft.com/office/drawing/2014/main" id="{7920E197-BA0A-F940-AA4E-D75DF5EB2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138" y="6615113"/>
            <a:ext cx="927100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tx1"/>
                </a:solidFill>
              </a:rPr>
              <a:t>End M</a:t>
            </a:r>
          </a:p>
        </p:txBody>
      </p:sp>
      <p:cxnSp>
        <p:nvCxnSpPr>
          <p:cNvPr id="26637" name="Straight Connector 3">
            <a:extLst>
              <a:ext uri="{FF2B5EF4-FFF2-40B4-BE49-F238E27FC236}">
                <a16:creationId xmlns:a16="http://schemas.microsoft.com/office/drawing/2014/main" id="{78AA2A94-F0B5-F548-838A-51F50030FA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04938" y="1695450"/>
            <a:ext cx="0" cy="49196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8" name="Straight Connector 15">
            <a:extLst>
              <a:ext uri="{FF2B5EF4-FFF2-40B4-BE49-F238E27FC236}">
                <a16:creationId xmlns:a16="http://schemas.microsoft.com/office/drawing/2014/main" id="{2E633FB4-8B1C-7B43-A11D-4D3222AFBB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9138" y="2228850"/>
            <a:ext cx="0" cy="2165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9" name="Straight Connector 17">
            <a:extLst>
              <a:ext uri="{FF2B5EF4-FFF2-40B4-BE49-F238E27FC236}">
                <a16:creationId xmlns:a16="http://schemas.microsoft.com/office/drawing/2014/main" id="{6D71F288-E4AF-4B42-A360-57E79AEEE9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76438" y="5340350"/>
            <a:ext cx="0" cy="730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Straight Connector 19">
            <a:extLst>
              <a:ext uri="{FF2B5EF4-FFF2-40B4-BE49-F238E27FC236}">
                <a16:creationId xmlns:a16="http://schemas.microsoft.com/office/drawing/2014/main" id="{574120EC-4374-5340-A37A-93244BA622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86038" y="2749550"/>
            <a:ext cx="0" cy="590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1" name="TextBox 18">
            <a:extLst>
              <a:ext uri="{FF2B5EF4-FFF2-40B4-BE49-F238E27FC236}">
                <a16:creationId xmlns:a16="http://schemas.microsoft.com/office/drawing/2014/main" id="{9F4DD06A-BE63-A84C-94C0-85ABFECC9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700" y="1244600"/>
            <a:ext cx="3668713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Main </a:t>
            </a:r>
            <a:r>
              <a:rPr lang="en-US" altLang="en-US">
                <a:solidFill>
                  <a:srgbClr val="000000"/>
                </a:solidFill>
                <a:sym typeface="Wingdings" pitchFamily="2" charset="2"/>
              </a:rPr>
              <a:t> M  R  P(S)  X/S</a:t>
            </a: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">
            <a:extLst>
              <a:ext uri="{FF2B5EF4-FFF2-40B4-BE49-F238E27FC236}">
                <a16:creationId xmlns:a16="http://schemas.microsoft.com/office/drawing/2014/main" id="{18FA5222-7750-D54B-B100-8A237A50C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647700"/>
            <a:ext cx="598963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Dynamic Arrays – Maintaining Constant Offsets</a:t>
            </a:r>
          </a:p>
        </p:txBody>
      </p:sp>
      <p:pic>
        <p:nvPicPr>
          <p:cNvPr id="27650" name="Picture 3">
            <a:extLst>
              <a:ext uri="{FF2B5EF4-FFF2-40B4-BE49-F238E27FC236}">
                <a16:creationId xmlns:a16="http://schemas.microsoft.com/office/drawing/2014/main" id="{4AD383DE-B6BF-0746-BF2E-49593830E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219200"/>
            <a:ext cx="36449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4">
            <a:extLst>
              <a:ext uri="{FF2B5EF4-FFF2-40B4-BE49-F238E27FC236}">
                <a16:creationId xmlns:a16="http://schemas.microsoft.com/office/drawing/2014/main" id="{A2B62ABC-D4DD-1B48-9157-28189E18E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886200"/>
            <a:ext cx="19050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>
            <a:extLst>
              <a:ext uri="{FF2B5EF4-FFF2-40B4-BE49-F238E27FC236}">
                <a16:creationId xmlns:a16="http://schemas.microsoft.com/office/drawing/2014/main" id="{A0548F13-2568-894F-B45B-0D6D40A9BF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300" y="1689100"/>
            <a:ext cx="2921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>
            <a:extLst>
              <a:ext uri="{FF2B5EF4-FFF2-40B4-BE49-F238E27FC236}">
                <a16:creationId xmlns:a16="http://schemas.microsoft.com/office/drawing/2014/main" id="{7AC900DD-5605-E84E-992B-5CA1D91888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300" y="3340100"/>
            <a:ext cx="27051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Box 1">
            <a:extLst>
              <a:ext uri="{FF2B5EF4-FFF2-40B4-BE49-F238E27FC236}">
                <a16:creationId xmlns:a16="http://schemas.microsoft.com/office/drawing/2014/main" id="{35CA7430-06DD-B447-B63D-F0599DBCE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638300"/>
            <a:ext cx="2420938" cy="1236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Var  X;</a:t>
            </a:r>
          </a:p>
          <a:p>
            <a:r>
              <a:rPr lang="en-US" altLang="en-US">
                <a:solidFill>
                  <a:srgbClr val="000000"/>
                </a:solidFill>
              </a:rPr>
              <a:t>Array  [</a:t>
            </a:r>
            <a:r>
              <a:rPr lang="en-US" altLang="en-US">
                <a:solidFill>
                  <a:srgbClr val="000000"/>
                </a:solidFill>
                <a:latin typeface="Bradley Hand Bold" pitchFamily="2" charset="77"/>
              </a:rPr>
              <a:t>l</a:t>
            </a:r>
            <a:r>
              <a:rPr lang="en-US" altLang="en-US" baseline="-25000">
                <a:solidFill>
                  <a:srgbClr val="000000"/>
                </a:solidFill>
              </a:rPr>
              <a:t>1</a:t>
            </a:r>
            <a:r>
              <a:rPr lang="en-US" altLang="en-US">
                <a:solidFill>
                  <a:srgbClr val="000000"/>
                </a:solidFill>
              </a:rPr>
              <a:t> .. </a:t>
            </a:r>
            <a:r>
              <a:rPr lang="en-US" altLang="en-US">
                <a:solidFill>
                  <a:srgbClr val="000000"/>
                </a:solidFill>
                <a:latin typeface="Bradley Hand Bold" pitchFamily="2" charset="77"/>
              </a:rPr>
              <a:t>U</a:t>
            </a:r>
            <a:r>
              <a:rPr lang="en-US" altLang="en-US" baseline="-25000">
                <a:solidFill>
                  <a:srgbClr val="000000"/>
                </a:solidFill>
              </a:rPr>
              <a:t>1</a:t>
            </a:r>
            <a:r>
              <a:rPr lang="en-US" altLang="en-US">
                <a:solidFill>
                  <a:srgbClr val="000000"/>
                </a:solidFill>
              </a:rPr>
              <a:t>]   A;</a:t>
            </a:r>
          </a:p>
          <a:p>
            <a:r>
              <a:rPr lang="en-US" altLang="en-US">
                <a:solidFill>
                  <a:srgbClr val="000000"/>
                </a:solidFill>
              </a:rPr>
              <a:t>Var Y;</a:t>
            </a:r>
          </a:p>
        </p:txBody>
      </p:sp>
      <p:sp>
        <p:nvSpPr>
          <p:cNvPr id="27655" name="TextBox 2">
            <a:extLst>
              <a:ext uri="{FF2B5EF4-FFF2-40B4-BE49-F238E27FC236}">
                <a16:creationId xmlns:a16="http://schemas.microsoft.com/office/drawing/2014/main" id="{0D20398D-F9F6-8040-A400-2610DB53C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508500"/>
            <a:ext cx="287338" cy="128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0"/>
              </a:lnSpc>
              <a:spcBef>
                <a:spcPct val="0"/>
              </a:spcBef>
            </a:pPr>
            <a:r>
              <a:rPr lang="en-US" altLang="en-US" sz="14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27656" name="TextBox 8">
            <a:extLst>
              <a:ext uri="{FF2B5EF4-FFF2-40B4-BE49-F238E27FC236}">
                <a16:creationId xmlns:a16="http://schemas.microsoft.com/office/drawing/2014/main" id="{8460844C-09E7-7E41-8ABE-A9B43E74F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0" y="5448300"/>
            <a:ext cx="284163" cy="1285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0"/>
              </a:lnSpc>
              <a:spcBef>
                <a:spcPct val="0"/>
              </a:spcBef>
            </a:pPr>
            <a:r>
              <a:rPr lang="en-US" altLang="en-US" sz="14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27657" name="TextBox 9">
            <a:extLst>
              <a:ext uri="{FF2B5EF4-FFF2-40B4-BE49-F238E27FC236}">
                <a16:creationId xmlns:a16="http://schemas.microsoft.com/office/drawing/2014/main" id="{6824C3C4-1511-8D45-8C53-5CC33C637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1604963"/>
            <a:ext cx="3111500" cy="209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B1: begin</a:t>
            </a:r>
          </a:p>
          <a:p>
            <a:r>
              <a:rPr lang="en-US" altLang="en-US">
                <a:solidFill>
                  <a:srgbClr val="000000"/>
                </a:solidFill>
              </a:rPr>
              <a:t>           Var  X;</a:t>
            </a:r>
          </a:p>
          <a:p>
            <a:r>
              <a:rPr lang="en-US" altLang="en-US">
                <a:solidFill>
                  <a:srgbClr val="000000"/>
                </a:solidFill>
              </a:rPr>
              <a:t>           Array  [</a:t>
            </a:r>
            <a:r>
              <a:rPr lang="en-US" altLang="en-US">
                <a:solidFill>
                  <a:srgbClr val="000000"/>
                </a:solidFill>
                <a:latin typeface="Bradley Hand Bold" pitchFamily="2" charset="77"/>
              </a:rPr>
              <a:t>1</a:t>
            </a:r>
            <a:r>
              <a:rPr lang="en-US" altLang="en-US">
                <a:solidFill>
                  <a:srgbClr val="000000"/>
                </a:solidFill>
              </a:rPr>
              <a:t> .. </a:t>
            </a:r>
            <a:r>
              <a:rPr lang="en-US" altLang="en-US">
                <a:solidFill>
                  <a:srgbClr val="000000"/>
                </a:solidFill>
                <a:latin typeface="Bradley Hand Bold" pitchFamily="2" charset="77"/>
              </a:rPr>
              <a:t>10</a:t>
            </a:r>
            <a:r>
              <a:rPr lang="en-US" altLang="en-US">
                <a:solidFill>
                  <a:srgbClr val="000000"/>
                </a:solidFill>
              </a:rPr>
              <a:t>]   A;</a:t>
            </a:r>
          </a:p>
          <a:p>
            <a:r>
              <a:rPr lang="en-US" altLang="en-US">
                <a:solidFill>
                  <a:srgbClr val="000000"/>
                </a:solidFill>
              </a:rPr>
              <a:t>           Var Y;</a:t>
            </a:r>
          </a:p>
          <a:p>
            <a:r>
              <a:rPr lang="en-US" altLang="en-US">
                <a:solidFill>
                  <a:srgbClr val="000000"/>
                </a:solidFill>
              </a:rPr>
              <a:t>       end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2">
            <a:extLst>
              <a:ext uri="{FF2B5EF4-FFF2-40B4-BE49-F238E27FC236}">
                <a16:creationId xmlns:a16="http://schemas.microsoft.com/office/drawing/2014/main" id="{6D4C1F7F-9B80-3E4F-A1B4-A1CB5E089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939800"/>
            <a:ext cx="7747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85D3-4494-5749-A24C-6C5FEC10D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Characteristics for Dynamically Allocated </a:t>
            </a:r>
            <a:br>
              <a:rPr lang="en-US" b="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b="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3F36-1A15-3B4A-9C99-8B6C94E8E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678283"/>
            <a:ext cx="8510588" cy="2576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order in which objects are allocated does not determine the order in which they are deallocated.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Therefore we allocate them from the </a:t>
            </a:r>
            <a:r>
              <a:rPr lang="en-US" sz="32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heap.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092035C-3A5D-C64B-80DF-A3839C6CB719}"/>
              </a:ext>
            </a:extLst>
          </p:cNvPr>
          <p:cNvGrpSpPr/>
          <p:nvPr/>
        </p:nvGrpSpPr>
        <p:grpSpPr>
          <a:xfrm>
            <a:off x="2166691" y="4034012"/>
            <a:ext cx="6094540" cy="709126"/>
            <a:chOff x="1644179" y="4034012"/>
            <a:chExt cx="6094540" cy="70912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6FC675-8F2B-4044-95BB-BB42A187749B}"/>
                </a:ext>
              </a:extLst>
            </p:cNvPr>
            <p:cNvSpPr/>
            <p:nvPr/>
          </p:nvSpPr>
          <p:spPr bwMode="auto">
            <a:xfrm>
              <a:off x="3810531" y="4034012"/>
              <a:ext cx="3928188" cy="709126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EE6FA1F-2976-2149-A9A9-C28438677C2A}"/>
                </a:ext>
              </a:extLst>
            </p:cNvPr>
            <p:cNvCxnSpPr/>
            <p:nvPr/>
          </p:nvCxnSpPr>
          <p:spPr bwMode="auto">
            <a:xfrm>
              <a:off x="3241367" y="4039727"/>
              <a:ext cx="5691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8DD378B-C834-F54D-AE5B-999E56C54542}"/>
                </a:ext>
              </a:extLst>
            </p:cNvPr>
            <p:cNvSpPr txBox="1"/>
            <p:nvPr/>
          </p:nvSpPr>
          <p:spPr>
            <a:xfrm>
              <a:off x="1644179" y="4126441"/>
              <a:ext cx="12522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Free List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C3C128E-1F5A-F94A-881D-AE73D1B2686B}"/>
              </a:ext>
            </a:extLst>
          </p:cNvPr>
          <p:cNvGrpSpPr/>
          <p:nvPr/>
        </p:nvGrpSpPr>
        <p:grpSpPr>
          <a:xfrm>
            <a:off x="2838497" y="5328767"/>
            <a:ext cx="6042441" cy="1636287"/>
            <a:chOff x="1644179" y="4880903"/>
            <a:chExt cx="6042441" cy="1636287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DE0393-354A-4746-8E7E-47918A62CC5B}"/>
                </a:ext>
              </a:extLst>
            </p:cNvPr>
            <p:cNvCxnSpPr/>
            <p:nvPr/>
          </p:nvCxnSpPr>
          <p:spPr bwMode="auto">
            <a:xfrm>
              <a:off x="6448761" y="5812414"/>
              <a:ext cx="5691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E50989D-F1D4-8147-8424-F4B1B897E0BE}"/>
                </a:ext>
              </a:extLst>
            </p:cNvPr>
            <p:cNvSpPr/>
            <p:nvPr/>
          </p:nvSpPr>
          <p:spPr bwMode="auto">
            <a:xfrm>
              <a:off x="3810531" y="5808064"/>
              <a:ext cx="668695" cy="709126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47CFCF5-915C-4E46-8153-1403C7DEC5F9}"/>
                </a:ext>
              </a:extLst>
            </p:cNvPr>
            <p:cNvSpPr/>
            <p:nvPr/>
          </p:nvSpPr>
          <p:spPr bwMode="auto">
            <a:xfrm>
              <a:off x="5048390" y="5808064"/>
              <a:ext cx="668695" cy="709126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640F8E-48B6-434C-93E0-784E93A90F00}"/>
                </a:ext>
              </a:extLst>
            </p:cNvPr>
            <p:cNvSpPr/>
            <p:nvPr/>
          </p:nvSpPr>
          <p:spPr bwMode="auto">
            <a:xfrm>
              <a:off x="5951901" y="5808064"/>
              <a:ext cx="668695" cy="709126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0892105-2C8A-EB4F-A4EE-8259331153C2}"/>
                </a:ext>
              </a:extLst>
            </p:cNvPr>
            <p:cNvSpPr/>
            <p:nvPr/>
          </p:nvSpPr>
          <p:spPr bwMode="auto">
            <a:xfrm>
              <a:off x="7017925" y="5799960"/>
              <a:ext cx="668695" cy="709126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4A25637-3C68-2444-B5A4-8979058A14C3}"/>
                </a:ext>
              </a:extLst>
            </p:cNvPr>
            <p:cNvCxnSpPr/>
            <p:nvPr/>
          </p:nvCxnSpPr>
          <p:spPr bwMode="auto">
            <a:xfrm>
              <a:off x="4479226" y="5808064"/>
              <a:ext cx="5691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F99751A-EE6B-9547-83BC-F080D93C43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18504" y="5808064"/>
              <a:ext cx="56916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76A88B-0BE5-1240-B18F-E78B606D53DB}"/>
                </a:ext>
              </a:extLst>
            </p:cNvPr>
            <p:cNvSpPr/>
            <p:nvPr/>
          </p:nvSpPr>
          <p:spPr bwMode="auto">
            <a:xfrm>
              <a:off x="4479227" y="4880903"/>
              <a:ext cx="569164" cy="70912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54BE344-81F8-5340-8D66-3C13CA256D4F}"/>
                </a:ext>
              </a:extLst>
            </p:cNvPr>
            <p:cNvSpPr/>
            <p:nvPr/>
          </p:nvSpPr>
          <p:spPr bwMode="auto">
            <a:xfrm>
              <a:off x="5667319" y="4916986"/>
              <a:ext cx="320348" cy="70912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AEC5289-C2AF-5A4C-A06C-563415569FF4}"/>
                </a:ext>
              </a:extLst>
            </p:cNvPr>
            <p:cNvSpPr/>
            <p:nvPr/>
          </p:nvSpPr>
          <p:spPr bwMode="auto">
            <a:xfrm>
              <a:off x="6620596" y="4918863"/>
              <a:ext cx="397329" cy="70912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588" tIns="50794" rIns="101588" bIns="50794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Monotype Sorts" pitchFamily="-112" charset="2"/>
                <a:buNone/>
                <a:tabLst/>
              </a:pP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itchFamily="-112" charset="0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29ACC94-E89F-C945-A924-CFF7D5CD7B4D}"/>
                </a:ext>
              </a:extLst>
            </p:cNvPr>
            <p:cNvCxnSpPr/>
            <p:nvPr/>
          </p:nvCxnSpPr>
          <p:spPr bwMode="auto">
            <a:xfrm>
              <a:off x="3241367" y="5808064"/>
              <a:ext cx="5691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671D08E-2C6E-7C4A-A7C7-EE4049A8A8FB}"/>
                </a:ext>
              </a:extLst>
            </p:cNvPr>
            <p:cNvSpPr txBox="1"/>
            <p:nvPr/>
          </p:nvSpPr>
          <p:spPr>
            <a:xfrm>
              <a:off x="1649196" y="5771839"/>
              <a:ext cx="12522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Free List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2E9B29E-6B24-4D40-AF9C-EDB440F51958}"/>
                </a:ext>
              </a:extLst>
            </p:cNvPr>
            <p:cNvSpPr txBox="1"/>
            <p:nvPr/>
          </p:nvSpPr>
          <p:spPr>
            <a:xfrm>
              <a:off x="1644179" y="4949140"/>
              <a:ext cx="17508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Data Objects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0C48063-E3BD-0443-94F1-04FE3B139BCF}"/>
              </a:ext>
            </a:extLst>
          </p:cNvPr>
          <p:cNvSpPr txBox="1"/>
          <p:nvPr/>
        </p:nvSpPr>
        <p:spPr>
          <a:xfrm>
            <a:off x="735186" y="4137806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At 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CA7E99-4095-994C-8BB3-6253903157C1}"/>
              </a:ext>
            </a:extLst>
          </p:cNvPr>
          <p:cNvSpPr txBox="1"/>
          <p:nvPr/>
        </p:nvSpPr>
        <p:spPr>
          <a:xfrm>
            <a:off x="479529" y="5463375"/>
            <a:ext cx="21050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After Allocation</a:t>
            </a:r>
          </a:p>
          <a:p>
            <a:r>
              <a:rPr lang="en-US" dirty="0">
                <a:solidFill>
                  <a:schemeClr val="accent2"/>
                </a:solidFill>
              </a:rPr>
              <a:t>&amp; Deallocation </a:t>
            </a:r>
          </a:p>
          <a:p>
            <a:r>
              <a:rPr lang="en-US" dirty="0">
                <a:solidFill>
                  <a:schemeClr val="accent2"/>
                </a:solidFill>
              </a:rPr>
              <a:t>Of Data Objects</a:t>
            </a:r>
          </a:p>
        </p:txBody>
      </p:sp>
    </p:spTree>
    <p:extLst>
      <p:ext uri="{BB962C8B-B14F-4D97-AF65-F5344CB8AC3E}">
        <p14:creationId xmlns:p14="http://schemas.microsoft.com/office/powerpoint/2010/main" val="175398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2">
            <a:extLst>
              <a:ext uri="{FF2B5EF4-FFF2-40B4-BE49-F238E27FC236}">
                <a16:creationId xmlns:a16="http://schemas.microsoft.com/office/drawing/2014/main" id="{EF608669-B969-E042-B0F1-BA78BC5D3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615950"/>
            <a:ext cx="7696200" cy="638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2">
            <a:extLst>
              <a:ext uri="{FF2B5EF4-FFF2-40B4-BE49-F238E27FC236}">
                <a16:creationId xmlns:a16="http://schemas.microsoft.com/office/drawing/2014/main" id="{235ED103-02C4-2740-B213-A5328EB8A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717550"/>
            <a:ext cx="784860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2">
            <a:extLst>
              <a:ext uri="{FF2B5EF4-FFF2-40B4-BE49-F238E27FC236}">
                <a16:creationId xmlns:a16="http://schemas.microsoft.com/office/drawing/2014/main" id="{996C72B5-CA34-2348-9F84-A3978166D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01700"/>
            <a:ext cx="65278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>
            <a:extLst>
              <a:ext uri="{FF2B5EF4-FFF2-40B4-BE49-F238E27FC236}">
                <a16:creationId xmlns:a16="http://schemas.microsoft.com/office/drawing/2014/main" id="{9B3BA890-1B1D-704F-870A-35A312E70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17500"/>
            <a:ext cx="4394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3">
            <a:extLst>
              <a:ext uri="{FF2B5EF4-FFF2-40B4-BE49-F238E27FC236}">
                <a16:creationId xmlns:a16="http://schemas.microsoft.com/office/drawing/2014/main" id="{70C2D99F-52C6-154D-AB93-C64083085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104900"/>
            <a:ext cx="76581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>
            <a:extLst>
              <a:ext uri="{FF2B5EF4-FFF2-40B4-BE49-F238E27FC236}">
                <a16:creationId xmlns:a16="http://schemas.microsoft.com/office/drawing/2014/main" id="{B4C74FED-71B1-914C-8A30-A07828497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4800600"/>
            <a:ext cx="75692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>
            <a:extLst>
              <a:ext uri="{FF2B5EF4-FFF2-40B4-BE49-F238E27FC236}">
                <a16:creationId xmlns:a16="http://schemas.microsoft.com/office/drawing/2014/main" id="{E0C558F5-2280-3A48-B424-9EC3DEBEF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181100"/>
            <a:ext cx="8051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2161XXX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66FF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5CE7"/>
      </a:accent6>
      <a:hlink>
        <a:srgbClr val="EF9100"/>
      </a:hlink>
      <a:folHlink>
        <a:srgbClr val="FFFF66"/>
      </a:folHlink>
    </a:clrScheme>
    <a:fontScheme name="22161XXX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1588" tIns="50794" rIns="101588" bIns="50794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>
            <a:srgbClr val="000099"/>
          </a:buClr>
          <a:buSzPct val="75000"/>
          <a:buFont typeface="Monotype Sorts" pitchFamily="-112" charset="2"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CC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1588" tIns="50794" rIns="101588" bIns="50794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>
            <a:srgbClr val="000099"/>
          </a:buClr>
          <a:buSzPct val="75000"/>
          <a:buFont typeface="Monotype Sorts" pitchFamily="-112" charset="2"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CC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22161XX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161XXX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161XXX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161XXX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161XXX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161XXX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161XXX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Data\Microsoft\Templates\UA.pot</Template>
  <TotalTime>13826</TotalTime>
  <Pages>2</Pages>
  <Words>416</Words>
  <Application>Microsoft Macintosh PowerPoint</Application>
  <PresentationFormat>Custom</PresentationFormat>
  <Paragraphs>108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Bradley Hand Bold</vt:lpstr>
      <vt:lpstr>Monotype Sorts</vt:lpstr>
      <vt:lpstr>Times</vt:lpstr>
      <vt:lpstr>Times New Roman</vt:lpstr>
      <vt:lpstr>Wingdings</vt:lpstr>
      <vt:lpstr>22161XXX</vt:lpstr>
      <vt:lpstr>PowerPoint Presentation</vt:lpstr>
      <vt:lpstr>PowerPoint Presentation</vt:lpstr>
      <vt:lpstr>PowerPoint Presentation</vt:lpstr>
      <vt:lpstr>Characteristics for Dynamically Allocated  Data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</vt:vector>
  </TitlesOfParts>
  <Company>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 Value Locality</dc:title>
  <dc:subject>Project Review - 2</dc:subject>
  <dc:creator>Rajiv Gupta</dc:creator>
  <cp:keywords/>
  <dc:description/>
  <cp:lastModifiedBy>Rajiv Gupta</cp:lastModifiedBy>
  <cp:revision>670</cp:revision>
  <cp:lastPrinted>2000-10-05T22:11:58Z</cp:lastPrinted>
  <dcterms:created xsi:type="dcterms:W3CDTF">2010-03-01T16:27:46Z</dcterms:created>
  <dcterms:modified xsi:type="dcterms:W3CDTF">2021-05-19T23:51:42Z</dcterms:modified>
</cp:coreProperties>
</file>