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93" r:id="rId10"/>
    <p:sldId id="267" r:id="rId11"/>
    <p:sldId id="269" r:id="rId12"/>
    <p:sldId id="284" r:id="rId13"/>
    <p:sldId id="302" r:id="rId14"/>
    <p:sldId id="272" r:id="rId15"/>
    <p:sldId id="276" r:id="rId16"/>
    <p:sldId id="271" r:id="rId17"/>
    <p:sldId id="273" r:id="rId18"/>
    <p:sldId id="278" r:id="rId19"/>
    <p:sldId id="274" r:id="rId20"/>
    <p:sldId id="280" r:id="rId21"/>
    <p:sldId id="279" r:id="rId22"/>
    <p:sldId id="275" r:id="rId23"/>
    <p:sldId id="281" r:id="rId24"/>
    <p:sldId id="27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25"/>
    <p:restoredTop sz="84188" autoAdjust="0"/>
  </p:normalViewPr>
  <p:slideViewPr>
    <p:cSldViewPr snapToGrid="0" snapToObjects="1">
      <p:cViewPr varScale="1">
        <p:scale>
          <a:sx n="83" d="100"/>
          <a:sy n="83" d="100"/>
        </p:scale>
        <p:origin x="204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D7AB1-00A0-154D-96FB-9F1D7034EF25}" type="datetimeFigureOut">
              <a:rPr lang="en-US"/>
              <a:t>3/13/21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B2AE9-B12B-1844-90B7-F1C7B09F2217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246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B2AE9-B12B-1844-90B7-F1C7B09F2217}" type="slidenum">
              <a:rPr lang="uk-UA"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825956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9990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2599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3214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836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4993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9119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3347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2656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0782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354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7250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constant folding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copy propagation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974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7461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i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two opportunities:</a:t>
            </a:r>
            <a:r>
              <a:rPr lang="en-US" i="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marL="6286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i="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mul --&gt; shift</a:t>
            </a:r>
          </a:p>
          <a:p>
            <a:pPr marL="6286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i="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more powerful addressing mode (specialized instructions designed for array accessing; faster)</a:t>
            </a: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633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i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note:</a:t>
            </a:r>
          </a:p>
          <a:p>
            <a:pPr marL="6286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i="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not statement to instruction mapping, statements are considered together (e.g., for declaration, optimization)</a:t>
            </a: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356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80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49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075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21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654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818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example:</a:t>
            </a:r>
          </a:p>
          <a:p>
            <a:pPr marL="6286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GCC, Clang/LLVM, Visual C++, icc, XL C</a:t>
            </a:r>
          </a:p>
          <a:p>
            <a:pPr marL="6286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javac, ECJ (eclipse)</a:t>
            </a:r>
          </a:p>
          <a:p>
            <a:pPr marL="6286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CPyhton, PyPy (</a:t>
            </a:r>
            <a:r>
              <a:rPr kumimoji="1" lang="en-US" altLang="zh-CN" baseline="0" dirty="0" err="1"/>
              <a:t>Rpython</a:t>
            </a:r>
            <a:r>
              <a:rPr kumimoji="1" lang="en-US" altLang="zh-CN" baseline="0" dirty="0"/>
              <a:t>)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594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3/13/21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3/13/21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3/13/21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3/13/21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3/13/21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3/13/21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3/13/21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3/13/21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3/13/21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3/13/21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3/13/21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31458-29C4-494C-A773-E95A55EB68AD}" type="datetimeFigureOut">
              <a:rPr lang="en-US"/>
              <a:t>3/13/21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26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zhijia@cs.ucr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xsun042@ucr.edu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ucr.edu/~gupta/teaching/152-21w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2921" y="1473370"/>
            <a:ext cx="6687152" cy="2387600"/>
          </a:xfrm>
        </p:spPr>
        <p:txBody>
          <a:bodyPr/>
          <a:lstStyle/>
          <a:p>
            <a:pPr algn="l"/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CS152</a:t>
            </a:r>
            <a:r>
              <a:rPr lang="zh-CN" altLang="en-US" sz="4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Compiler</a:t>
            </a:r>
            <a:r>
              <a:rPr lang="zh-CN" altLang="en-US" sz="4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Design</a:t>
            </a:r>
            <a:endParaRPr lang="en-US" sz="4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9152" y="67378"/>
            <a:ext cx="428897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811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What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is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Compiler?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8120714" cy="86963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defRPr/>
            </a:pPr>
            <a:r>
              <a:rPr lang="en-US" altLang="zh-CN" dirty="0"/>
              <a:t>A </a:t>
            </a:r>
            <a:r>
              <a:rPr lang="en-US" altLang="zh-CN" u="sng" dirty="0"/>
              <a:t>program</a:t>
            </a:r>
            <a:r>
              <a:rPr lang="en-US" altLang="zh-CN" dirty="0"/>
              <a:t> that </a:t>
            </a:r>
            <a:r>
              <a:rPr lang="en-US" altLang="zh-CN" u="sng" dirty="0"/>
              <a:t>translates</a:t>
            </a:r>
            <a:r>
              <a:rPr lang="en-US" altLang="zh-CN" dirty="0"/>
              <a:t> a program written in one language into a program written in another language.</a:t>
            </a:r>
          </a:p>
        </p:txBody>
      </p:sp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2223991" y="3150723"/>
            <a:ext cx="8960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Source</a:t>
            </a:r>
          </a:p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code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3302267" y="3016252"/>
            <a:ext cx="12954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3392754" y="3253375"/>
            <a:ext cx="109356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dirty="0">
                <a:latin typeface="Arial Rounded MT Bold" charset="0"/>
                <a:ea typeface="宋体" charset="0"/>
              </a:rPr>
              <a:t>Compiler</a:t>
            </a: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2176730" y="3448054"/>
            <a:ext cx="96073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10" name="Line 36"/>
          <p:cNvSpPr>
            <a:spLocks noChangeShapeType="1"/>
          </p:cNvSpPr>
          <p:nvPr/>
        </p:nvSpPr>
        <p:spPr bwMode="auto">
          <a:xfrm>
            <a:off x="4689048" y="3444877"/>
            <a:ext cx="2270015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12" name="Text Box 37"/>
          <p:cNvSpPr txBox="1">
            <a:spLocks noChangeArrowheads="1"/>
          </p:cNvSpPr>
          <p:nvPr/>
        </p:nvSpPr>
        <p:spPr bwMode="auto">
          <a:xfrm>
            <a:off x="4949945" y="3885823"/>
            <a:ext cx="15367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solidFill>
                  <a:srgbClr val="FF0000"/>
                </a:solidFill>
                <a:latin typeface="Arial Rounded MT Bold" charset="0"/>
                <a:ea typeface="宋体" charset="0"/>
              </a:rPr>
              <a:t>or</a:t>
            </a:r>
          </a:p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Source</a:t>
            </a:r>
            <a:r>
              <a:rPr lang="zh-CN" altLang="en-US" sz="1600" i="1">
                <a:latin typeface="Arial Rounded MT Bold" charset="0"/>
                <a:ea typeface="宋体" charset="0"/>
              </a:rPr>
              <a:t> </a:t>
            </a:r>
            <a:r>
              <a:rPr lang="en-US" altLang="zh-CN" sz="1600" i="1" dirty="0">
                <a:latin typeface="Arial Rounded MT Bold" charset="0"/>
                <a:ea typeface="宋体" charset="0"/>
              </a:rPr>
              <a:t>code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628650" y="4755455"/>
            <a:ext cx="8120714" cy="869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defRPr/>
            </a:pPr>
            <a:r>
              <a:rPr lang="en-US" altLang="zh-CN" dirty="0">
                <a:ea typeface="Gill Sans" charset="0"/>
                <a:cs typeface="Gill Sans" charset="0"/>
              </a:rPr>
              <a:t>A</a:t>
            </a:r>
            <a:r>
              <a:rPr lang="zh-CN" altLang="en-US">
                <a:ea typeface="Gill Sans" charset="0"/>
                <a:cs typeface="Gill Sans" charset="0"/>
              </a:rPr>
              <a:t> </a:t>
            </a:r>
            <a:r>
              <a:rPr lang="en-US" altLang="zh-CN" b="1" dirty="0">
                <a:solidFill>
                  <a:schemeClr val="accent1">
                    <a:lumMod val="75000"/>
                  </a:schemeClr>
                </a:solidFill>
                <a:ea typeface="Gill Sans" charset="0"/>
                <a:cs typeface="Gill Sans" charset="0"/>
              </a:rPr>
              <a:t>Interpreter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ea typeface="Gill Sans" charset="0"/>
                <a:cs typeface="Gill Sans" charset="0"/>
              </a:rPr>
              <a:t> </a:t>
            </a:r>
            <a:r>
              <a:rPr lang="en-US" altLang="zh-CN" dirty="0">
                <a:ea typeface="Gill Sans" charset="0"/>
                <a:cs typeface="Gill Sans" charset="0"/>
              </a:rPr>
              <a:t>is</a:t>
            </a:r>
            <a:r>
              <a:rPr lang="zh-CN" altLang="en-US">
                <a:ea typeface="Gill Sans" charset="0"/>
                <a:cs typeface="Gill Sans" charset="0"/>
              </a:rPr>
              <a:t> </a:t>
            </a:r>
            <a:r>
              <a:rPr lang="en-US" altLang="zh-CN" dirty="0">
                <a:ea typeface="Gill Sans" charset="0"/>
                <a:cs typeface="Gill Sans" charset="0"/>
              </a:rPr>
              <a:t>a program that reads a program and </a:t>
            </a:r>
            <a:r>
              <a:rPr lang="en-US" altLang="zh-CN" u="sng" dirty="0">
                <a:ea typeface="Gill Sans" charset="0"/>
                <a:cs typeface="Gill Sans" charset="0"/>
              </a:rPr>
              <a:t>produces the results</a:t>
            </a:r>
            <a:r>
              <a:rPr lang="en-US" altLang="zh-CN" dirty="0">
                <a:ea typeface="Gill Sans" charset="0"/>
                <a:cs typeface="Gill Sans" charset="0"/>
              </a:rPr>
              <a:t> of executing that program</a:t>
            </a:r>
            <a:r>
              <a:rPr lang="en-US" altLang="zh-CN" dirty="0"/>
              <a:t>.</a:t>
            </a:r>
          </a:p>
        </p:txBody>
      </p:sp>
      <p:sp>
        <p:nvSpPr>
          <p:cNvPr id="23" name="Text Box 37"/>
          <p:cNvSpPr txBox="1">
            <a:spLocks noChangeArrowheads="1"/>
          </p:cNvSpPr>
          <p:nvPr/>
        </p:nvSpPr>
        <p:spPr bwMode="auto">
          <a:xfrm>
            <a:off x="4689048" y="3132140"/>
            <a:ext cx="205849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Assembly/Machine</a:t>
            </a:r>
          </a:p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code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pic>
        <p:nvPicPr>
          <p:cNvPr id="4098" name="Picture 2" descr="mage result for user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312" y="3150722"/>
            <a:ext cx="584775" cy="58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mage result for computer transparent ic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209" y="3091873"/>
            <a:ext cx="902926" cy="90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Line 36"/>
          <p:cNvSpPr>
            <a:spLocks noChangeShapeType="1"/>
          </p:cNvSpPr>
          <p:nvPr/>
        </p:nvSpPr>
        <p:spPr bwMode="auto">
          <a:xfrm>
            <a:off x="4688154" y="3580278"/>
            <a:ext cx="759746" cy="53933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70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Language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vs.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Compiler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8120714" cy="2265294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defRPr/>
            </a:pPr>
            <a:r>
              <a:rPr lang="en-US" altLang="zh-CN" b="1" dirty="0"/>
              <a:t>C</a:t>
            </a:r>
            <a:r>
              <a:rPr lang="en-US" altLang="zh-CN" dirty="0"/>
              <a:t>/</a:t>
            </a:r>
            <a:r>
              <a:rPr lang="en-US" altLang="zh-CN" b="1" dirty="0"/>
              <a:t>C++</a:t>
            </a:r>
            <a:r>
              <a:rPr lang="zh-CN" altLang="en-US" b="1"/>
              <a:t> </a:t>
            </a:r>
            <a:r>
              <a:rPr lang="en-US" altLang="zh-CN" dirty="0"/>
              <a:t>programs</a:t>
            </a:r>
            <a:r>
              <a:rPr lang="zh-CN" altLang="en-US" b="1"/>
              <a:t> </a:t>
            </a:r>
            <a:r>
              <a:rPr lang="en-US" altLang="zh-CN" dirty="0"/>
              <a:t>are</a:t>
            </a:r>
            <a:r>
              <a:rPr lang="zh-CN" altLang="en-US"/>
              <a:t> </a:t>
            </a:r>
            <a:r>
              <a:rPr lang="en-US" altLang="zh-CN" dirty="0"/>
              <a:t>typically</a:t>
            </a:r>
            <a:r>
              <a:rPr lang="zh-CN" altLang="en-US"/>
              <a:t> </a:t>
            </a:r>
            <a:r>
              <a:rPr lang="en-US" altLang="zh-CN" dirty="0"/>
              <a:t>compiled</a:t>
            </a:r>
          </a:p>
          <a:p>
            <a:pPr marL="228600" lvl="1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defRPr/>
            </a:pPr>
            <a:r>
              <a:rPr lang="en-US" altLang="zh-CN" b="1" dirty="0">
                <a:latin typeface="Gill Sans" charset="0"/>
                <a:ea typeface="Gill Sans" charset="0"/>
                <a:cs typeface="Gill Sans" charset="0"/>
              </a:rPr>
              <a:t>Script</a:t>
            </a:r>
            <a:r>
              <a:rPr lang="en-US" altLang="zh-CN" dirty="0">
                <a:latin typeface="Gill Sans" charset="0"/>
                <a:ea typeface="Gill Sans" charset="0"/>
                <a:cs typeface="Gill Sans" charset="0"/>
              </a:rPr>
              <a:t> (JS/Python)</a:t>
            </a:r>
            <a:r>
              <a:rPr lang="zh-CN" altLang="en-US">
                <a:latin typeface="Gill Sans" charset="0"/>
                <a:ea typeface="Gill Sans" charset="0"/>
                <a:cs typeface="Gill Sans" charset="0"/>
              </a:rPr>
              <a:t> </a:t>
            </a:r>
            <a:r>
              <a:rPr lang="en-US" altLang="zh-CN" dirty="0">
                <a:latin typeface="Gill Sans" charset="0"/>
                <a:ea typeface="Gill Sans" charset="0"/>
                <a:cs typeface="Gill Sans" charset="0"/>
              </a:rPr>
              <a:t>programs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  <a:latin typeface="Gill Sans" charset="0"/>
                <a:ea typeface="Gill Sans" charset="0"/>
                <a:cs typeface="Gill Sans" charset="0"/>
              </a:rPr>
              <a:t>were</a:t>
            </a:r>
            <a:r>
              <a:rPr lang="en-US" altLang="zh-CN" dirty="0">
                <a:solidFill>
                  <a:srgbClr val="0432FF"/>
                </a:solidFill>
                <a:latin typeface="Gill Sans" charset="0"/>
                <a:ea typeface="Gill Sans" charset="0"/>
                <a:cs typeface="Gill Sans" charset="0"/>
              </a:rPr>
              <a:t> </a:t>
            </a:r>
            <a:r>
              <a:rPr lang="en-US" altLang="zh-CN" dirty="0">
                <a:latin typeface="Gill Sans" charset="0"/>
                <a:ea typeface="Gill Sans" charset="0"/>
                <a:cs typeface="Gill Sans" charset="0"/>
              </a:rPr>
              <a:t>typically interpreted-only</a:t>
            </a:r>
          </a:p>
          <a:p>
            <a:pPr marL="228600" lvl="1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defRPr/>
            </a:pPr>
            <a:r>
              <a:rPr lang="en-US" altLang="zh-CN" b="1" dirty="0">
                <a:latin typeface="Gill Sans" charset="0"/>
                <a:ea typeface="Gill Sans" charset="0"/>
                <a:cs typeface="Gill Sans" charset="0"/>
              </a:rPr>
              <a:t>Java</a:t>
            </a:r>
            <a:r>
              <a:rPr lang="en-US" altLang="zh-CN" dirty="0">
                <a:latin typeface="Gill Sans" charset="0"/>
                <a:ea typeface="Gill Sans" charset="0"/>
                <a:cs typeface="Gill Sans" charset="0"/>
              </a:rPr>
              <a:t> programs</a:t>
            </a:r>
            <a:r>
              <a:rPr lang="zh-CN" altLang="en-US">
                <a:latin typeface="Gill Sans" charset="0"/>
                <a:ea typeface="Gill Sans" charset="0"/>
                <a:cs typeface="Gill Sans" charset="0"/>
              </a:rPr>
              <a:t> </a:t>
            </a:r>
            <a:r>
              <a:rPr lang="en-US" altLang="zh-CN" dirty="0">
                <a:latin typeface="Gill Sans" charset="0"/>
                <a:ea typeface="Gill Sans" charset="0"/>
                <a:cs typeface="Gill Sans" charset="0"/>
              </a:rPr>
              <a:t>are</a:t>
            </a:r>
            <a:r>
              <a:rPr lang="zh-CN" altLang="en-US">
                <a:latin typeface="Gill Sans" charset="0"/>
                <a:ea typeface="Gill Sans" charset="0"/>
                <a:cs typeface="Gill Sans" charset="0"/>
              </a:rPr>
              <a:t> </a:t>
            </a:r>
            <a:r>
              <a:rPr lang="en-US" altLang="zh-CN" dirty="0">
                <a:latin typeface="Gill Sans" charset="0"/>
                <a:ea typeface="Gill Sans" charset="0"/>
                <a:cs typeface="Gill Sans" charset="0"/>
              </a:rPr>
              <a:t>compiled to bytecode (code for JVM)</a:t>
            </a:r>
          </a:p>
          <a:p>
            <a:pPr lvl="1" indent="-342900"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100000"/>
              <a:buFont typeface=".AppleSystemUIFont" charset="-120"/>
              <a:buChar char="-"/>
              <a:defRPr/>
            </a:pPr>
            <a:r>
              <a:rPr lang="en-US" altLang="zh-CN" dirty="0">
                <a:latin typeface="Gill Sans" charset="0"/>
                <a:ea typeface="Gill Sans" charset="0"/>
                <a:cs typeface="Gill Sans" charset="0"/>
              </a:rPr>
              <a:t>then interpreted or (j</a:t>
            </a:r>
            <a:r>
              <a:rPr lang="en-US" altLang="zh-CN" sz="2400" dirty="0">
                <a:latin typeface="Gill Sans" charset="0"/>
                <a:ea typeface="Gill Sans" charset="0"/>
                <a:cs typeface="Gill Sans" charset="0"/>
              </a:rPr>
              <a:t>ust-in-time) compiled</a:t>
            </a:r>
          </a:p>
          <a:p>
            <a:pPr marL="228600" lvl="1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defRPr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78825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 vs. Interpretation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8120714" cy="163671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defRPr/>
            </a:pPr>
            <a:r>
              <a:rPr lang="en-US" altLang="zh-CN" b="1" dirty="0"/>
              <a:t>Advantages</a:t>
            </a:r>
            <a:r>
              <a:rPr lang="en-US" altLang="zh-CN" dirty="0"/>
              <a:t> (Interpretation)</a:t>
            </a:r>
          </a:p>
          <a:p>
            <a:pPr marL="800100" lvl="2" indent="-342900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buFont typeface=".AppleSystemUIFont" charset="-120"/>
              <a:buChar char="-"/>
              <a:defRPr/>
            </a:pPr>
            <a:r>
              <a:rPr lang="en-US" altLang="zh-CN" sz="2200" dirty="0"/>
              <a:t>support dynamic features </a:t>
            </a:r>
            <a:r>
              <a:rPr lang="en-US" altLang="zh-CN" dirty="0"/>
              <a:t>(dynamic typing &amp; scoping)</a:t>
            </a:r>
          </a:p>
          <a:p>
            <a:pPr marL="800100" lvl="2" indent="-342900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buFont typeface=".AppleSystemUIFont" charset="-120"/>
              <a:buChar char="-"/>
              <a:defRPr/>
            </a:pPr>
            <a:r>
              <a:rPr lang="en-US" altLang="zh-CN" sz="2200" dirty="0"/>
              <a:t>portability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628650" y="3485454"/>
            <a:ext cx="8120714" cy="1848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defRPr/>
            </a:pPr>
            <a:r>
              <a:rPr lang="en-US" altLang="zh-CN" b="1" dirty="0">
                <a:ea typeface="Gill Sans" charset="0"/>
                <a:cs typeface="Gill Sans" charset="0"/>
              </a:rPr>
              <a:t>Disadvantages</a:t>
            </a:r>
            <a:r>
              <a:rPr lang="en-US" altLang="zh-CN" dirty="0">
                <a:ea typeface="Gill Sans" charset="0"/>
                <a:cs typeface="Gill Sans" charset="0"/>
              </a:rPr>
              <a:t> (Interpretation)</a:t>
            </a:r>
          </a:p>
          <a:p>
            <a:pPr marL="800100" lvl="2" indent="-342900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buFont typeface=".AppleSystemUIFont" charset="-120"/>
              <a:buChar char="-"/>
              <a:defRPr/>
            </a:pPr>
            <a:r>
              <a:rPr lang="en-US" altLang="zh-CN" sz="2200" dirty="0"/>
              <a:t>slower</a:t>
            </a:r>
          </a:p>
          <a:p>
            <a:pPr marL="800100" lvl="2" indent="-342900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buFont typeface=".AppleSystemUIFont" charset="-120"/>
              <a:buChar char="-"/>
              <a:defRPr/>
            </a:pPr>
            <a:r>
              <a:rPr lang="en-US" altLang="zh-CN" sz="2200" dirty="0"/>
              <a:t>less reliable</a:t>
            </a:r>
          </a:p>
        </p:txBody>
      </p:sp>
    </p:spTree>
    <p:extLst>
      <p:ext uri="{BB962C8B-B14F-4D97-AF65-F5344CB8AC3E}">
        <p14:creationId xmlns:p14="http://schemas.microsoft.com/office/powerpoint/2010/main" val="1640211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566" y="2766218"/>
            <a:ext cx="6367346" cy="1325563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 Phases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698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Phases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78524" y="1371599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Lexical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8524" y="2305857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Syntax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78524" y="3128224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Semantics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78524" y="397753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Interm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.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86550" y="4900918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Opt.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78524" y="582430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Target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15" name="Straight Arrow Connector 14"/>
          <p:cNvCxnSpPr>
            <a:stCxn id="7" idx="2"/>
            <a:endCxn id="9" idx="0"/>
          </p:cNvCxnSpPr>
          <p:nvPr/>
        </p:nvCxnSpPr>
        <p:spPr>
          <a:xfrm>
            <a:off x="7592924" y="1828799"/>
            <a:ext cx="0" cy="47705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592924" y="2763057"/>
            <a:ext cx="0" cy="36516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592924" y="3585424"/>
            <a:ext cx="0" cy="392109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2"/>
            <a:endCxn id="12" idx="0"/>
          </p:cNvCxnSpPr>
          <p:nvPr/>
        </p:nvCxnSpPr>
        <p:spPr>
          <a:xfrm>
            <a:off x="7592924" y="4434733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2"/>
            <a:endCxn id="14" idx="0"/>
          </p:cNvCxnSpPr>
          <p:nvPr/>
        </p:nvCxnSpPr>
        <p:spPr>
          <a:xfrm flipH="1">
            <a:off x="7592924" y="5358118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16200000" flipH="1">
            <a:off x="7552463" y="5129518"/>
            <a:ext cx="457200" cy="12700"/>
          </a:xfrm>
          <a:prstGeom prst="curvedConnector5">
            <a:avLst>
              <a:gd name="adj1" fmla="val -50000"/>
              <a:gd name="adj2" fmla="val 8890906"/>
              <a:gd name="adj3" fmla="val 150000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130" idx="3"/>
            <a:endCxn id="7" idx="1"/>
          </p:cNvCxnSpPr>
          <p:nvPr/>
        </p:nvCxnSpPr>
        <p:spPr>
          <a:xfrm flipV="1">
            <a:off x="6184732" y="1600199"/>
            <a:ext cx="493792" cy="1087588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30" idx="3"/>
            <a:endCxn id="9" idx="1"/>
          </p:cNvCxnSpPr>
          <p:nvPr/>
        </p:nvCxnSpPr>
        <p:spPr>
          <a:xfrm flipV="1">
            <a:off x="6184732" y="2534457"/>
            <a:ext cx="493792" cy="15333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130" idx="3"/>
            <a:endCxn id="10" idx="1"/>
          </p:cNvCxnSpPr>
          <p:nvPr/>
        </p:nvCxnSpPr>
        <p:spPr>
          <a:xfrm>
            <a:off x="6184732" y="2687787"/>
            <a:ext cx="493792" cy="669037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129" idx="3"/>
            <a:endCxn id="10" idx="1"/>
          </p:cNvCxnSpPr>
          <p:nvPr/>
        </p:nvCxnSpPr>
        <p:spPr>
          <a:xfrm flipV="1">
            <a:off x="6184731" y="3356824"/>
            <a:ext cx="493793" cy="15932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29" idx="3"/>
            <a:endCxn id="11" idx="1"/>
          </p:cNvCxnSpPr>
          <p:nvPr/>
        </p:nvCxnSpPr>
        <p:spPr>
          <a:xfrm>
            <a:off x="6184731" y="3516149"/>
            <a:ext cx="493793" cy="68998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129" idx="3"/>
            <a:endCxn id="12" idx="1"/>
          </p:cNvCxnSpPr>
          <p:nvPr/>
        </p:nvCxnSpPr>
        <p:spPr>
          <a:xfrm>
            <a:off x="6184731" y="3516149"/>
            <a:ext cx="501819" cy="1613369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128"/>
          <p:cNvSpPr/>
          <p:nvPr/>
        </p:nvSpPr>
        <p:spPr>
          <a:xfrm>
            <a:off x="5162911" y="3217765"/>
            <a:ext cx="1021820" cy="59676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Symbol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endParaRPr lang="en-US" altLang="zh-CN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Table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5162912" y="2389403"/>
            <a:ext cx="1021820" cy="59676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Error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endParaRPr lang="en-US" altLang="zh-CN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Handling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4009611" cy="321023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b="1" u="sng" dirty="0"/>
              <a:t>Phases</a:t>
            </a:r>
            <a:endParaRPr lang="en-US" b="1" u="sng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A</a:t>
            </a:r>
            <a:r>
              <a:rPr lang="zh-CN" altLang="en-US"/>
              <a:t> </a:t>
            </a:r>
            <a:r>
              <a:rPr lang="en-US" altLang="zh-CN" dirty="0"/>
              <a:t>typical</a:t>
            </a:r>
            <a:r>
              <a:rPr lang="zh-CN" altLang="en-US"/>
              <a:t> </a:t>
            </a:r>
            <a:r>
              <a:rPr lang="en-US" altLang="zh-CN" dirty="0"/>
              <a:t>compiler</a:t>
            </a:r>
            <a:r>
              <a:rPr lang="zh-CN" altLang="en-US"/>
              <a:t> </a:t>
            </a:r>
            <a:r>
              <a:rPr lang="en-US" altLang="zh-CN" dirty="0"/>
              <a:t>is</a:t>
            </a:r>
            <a:r>
              <a:rPr lang="zh-CN" altLang="en-US"/>
              <a:t> </a:t>
            </a:r>
            <a:r>
              <a:rPr lang="en-US" altLang="zh-CN" dirty="0"/>
              <a:t>organized</a:t>
            </a:r>
            <a:r>
              <a:rPr lang="zh-CN" altLang="en-US"/>
              <a:t> </a:t>
            </a:r>
            <a:r>
              <a:rPr lang="en-US" altLang="zh-CN" dirty="0"/>
              <a:t>into</a:t>
            </a:r>
            <a:r>
              <a:rPr lang="zh-CN" altLang="en-US"/>
              <a:t> </a:t>
            </a:r>
            <a:r>
              <a:rPr lang="en-US" altLang="zh-CN" dirty="0"/>
              <a:t>phases</a:t>
            </a:r>
          </a:p>
          <a:p>
            <a:pPr lvl="1">
              <a:buFont typeface=".AppleSystemUIFont" charset="-120"/>
              <a:buChar char="-"/>
            </a:pPr>
            <a:endParaRPr lang="en-US" altLang="zh-CN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Phases</a:t>
            </a:r>
            <a:r>
              <a:rPr lang="zh-CN" altLang="en-US"/>
              <a:t> </a:t>
            </a:r>
            <a:r>
              <a:rPr lang="en-US" altLang="zh-CN" dirty="0"/>
              <a:t>I-</a:t>
            </a:r>
            <a:r>
              <a:rPr lang="zh-CN" altLang="en-US"/>
              <a:t> </a:t>
            </a:r>
            <a:r>
              <a:rPr lang="en-US" altLang="zh-CN" dirty="0"/>
              <a:t>IV: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Frontend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Phases</a:t>
            </a:r>
            <a:r>
              <a:rPr lang="zh-CN" altLang="en-US"/>
              <a:t> </a:t>
            </a:r>
            <a:r>
              <a:rPr lang="en-US" altLang="zh-CN" dirty="0"/>
              <a:t>V-VI: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Backend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676147" y="4275876"/>
            <a:ext cx="4009611" cy="12580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b="1" u="sng" dirty="0"/>
              <a:t>Passes</a:t>
            </a:r>
            <a:endParaRPr lang="en-US" b="1" u="sng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A</a:t>
            </a:r>
            <a:r>
              <a:rPr lang="zh-CN" altLang="en-US"/>
              <a:t> </a:t>
            </a:r>
            <a:r>
              <a:rPr lang="en-US" altLang="zh-CN" dirty="0"/>
              <a:t>traversal</a:t>
            </a:r>
            <a:r>
              <a:rPr lang="zh-CN" altLang="en-US"/>
              <a:t> </a:t>
            </a:r>
            <a:r>
              <a:rPr lang="en-US" altLang="zh-CN" dirty="0"/>
              <a:t>of</a:t>
            </a:r>
            <a:r>
              <a:rPr lang="zh-CN" altLang="en-US"/>
              <a:t> </a:t>
            </a:r>
            <a:r>
              <a:rPr lang="en-US" altLang="zh-CN" dirty="0"/>
              <a:t>the</a:t>
            </a:r>
            <a:r>
              <a:rPr lang="zh-CN" altLang="en-US"/>
              <a:t> </a:t>
            </a:r>
            <a:r>
              <a:rPr lang="en-US" altLang="zh-CN" dirty="0"/>
              <a:t>whole</a:t>
            </a:r>
            <a:r>
              <a:rPr lang="zh-CN" altLang="en-US"/>
              <a:t> </a:t>
            </a:r>
            <a:r>
              <a:rPr lang="en-US" altLang="zh-CN" dirty="0"/>
              <a:t>code</a:t>
            </a:r>
            <a:r>
              <a:rPr lang="zh-CN" altLang="en-US"/>
              <a:t> </a:t>
            </a:r>
            <a:r>
              <a:rPr lang="en-US" altLang="zh-CN" dirty="0"/>
              <a:t>representation</a:t>
            </a:r>
          </a:p>
        </p:txBody>
      </p:sp>
      <p:cxnSp>
        <p:nvCxnSpPr>
          <p:cNvPr id="42" name="Straight Connector 41"/>
          <p:cNvCxnSpPr>
            <a:stCxn id="129" idx="3"/>
            <a:endCxn id="14" idx="1"/>
          </p:cNvCxnSpPr>
          <p:nvPr/>
        </p:nvCxnSpPr>
        <p:spPr>
          <a:xfrm>
            <a:off x="6184731" y="3516149"/>
            <a:ext cx="493793" cy="253675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29" idx="3"/>
            <a:endCxn id="7" idx="1"/>
          </p:cNvCxnSpPr>
          <p:nvPr/>
        </p:nvCxnSpPr>
        <p:spPr>
          <a:xfrm flipV="1">
            <a:off x="6184731" y="1600199"/>
            <a:ext cx="493793" cy="191595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3231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Phases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78524" y="1371599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Lexical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8524" y="2305857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Syntax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78524" y="3128224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Semantics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78524" y="397753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Interm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.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86550" y="4900918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Opt.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78524" y="582430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Target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15" name="Straight Arrow Connector 14"/>
          <p:cNvCxnSpPr>
            <a:stCxn id="7" idx="2"/>
            <a:endCxn id="9" idx="0"/>
          </p:cNvCxnSpPr>
          <p:nvPr/>
        </p:nvCxnSpPr>
        <p:spPr>
          <a:xfrm>
            <a:off x="7592924" y="1828799"/>
            <a:ext cx="0" cy="47705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592924" y="2763057"/>
            <a:ext cx="0" cy="36516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592924" y="3585424"/>
            <a:ext cx="0" cy="392109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2"/>
            <a:endCxn id="12" idx="0"/>
          </p:cNvCxnSpPr>
          <p:nvPr/>
        </p:nvCxnSpPr>
        <p:spPr>
          <a:xfrm>
            <a:off x="7592924" y="4434733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2"/>
            <a:endCxn id="14" idx="0"/>
          </p:cNvCxnSpPr>
          <p:nvPr/>
        </p:nvCxnSpPr>
        <p:spPr>
          <a:xfrm flipH="1">
            <a:off x="7592924" y="5358118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16200000" flipH="1">
            <a:off x="7552463" y="5129518"/>
            <a:ext cx="457200" cy="12700"/>
          </a:xfrm>
          <a:prstGeom prst="curvedConnector5">
            <a:avLst>
              <a:gd name="adj1" fmla="val -50000"/>
              <a:gd name="adj2" fmla="val 8890906"/>
              <a:gd name="adj3" fmla="val 150000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4009611" cy="321023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Example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/>
              <a:t>“Journey”</a:t>
            </a:r>
            <a:r>
              <a:rPr lang="zh-CN" altLang="en-US"/>
              <a:t> </a:t>
            </a:r>
            <a:r>
              <a:rPr lang="en-US" altLang="zh-CN" dirty="0"/>
              <a:t>of</a:t>
            </a:r>
            <a:r>
              <a:rPr lang="zh-CN" altLang="en-US"/>
              <a:t> </a:t>
            </a:r>
            <a:r>
              <a:rPr lang="en-US" altLang="zh-CN" dirty="0"/>
              <a:t>a</a:t>
            </a:r>
            <a:r>
              <a:rPr lang="zh-CN" altLang="en-US"/>
              <a:t> </a:t>
            </a:r>
            <a:r>
              <a:rPr lang="en-US" altLang="zh-CN" dirty="0"/>
              <a:t>statement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835364" y="2986170"/>
            <a:ext cx="2223686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a[i] = 4 + 2</a:t>
            </a:r>
            <a:endParaRPr lang="en-US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4" name="Curved Connector 3"/>
          <p:cNvCxnSpPr>
            <a:stCxn id="28" idx="3"/>
            <a:endCxn id="7" idx="0"/>
          </p:cNvCxnSpPr>
          <p:nvPr/>
        </p:nvCxnSpPr>
        <p:spPr>
          <a:xfrm flipV="1">
            <a:off x="4059050" y="1371599"/>
            <a:ext cx="3533874" cy="1830015"/>
          </a:xfrm>
          <a:prstGeom prst="curvedConnector4">
            <a:avLst>
              <a:gd name="adj1" fmla="val 26446"/>
              <a:gd name="adj2" fmla="val 126585"/>
            </a:avLst>
          </a:prstGeom>
          <a:ln>
            <a:prstDash val="dash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endCxn id="61" idx="1"/>
          </p:cNvCxnSpPr>
          <p:nvPr/>
        </p:nvCxnSpPr>
        <p:spPr>
          <a:xfrm flipV="1">
            <a:off x="6184732" y="1600199"/>
            <a:ext cx="493792" cy="1087588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63" idx="1"/>
          </p:cNvCxnSpPr>
          <p:nvPr/>
        </p:nvCxnSpPr>
        <p:spPr>
          <a:xfrm flipV="1">
            <a:off x="6184732" y="2534457"/>
            <a:ext cx="493792" cy="15333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endCxn id="64" idx="1"/>
          </p:cNvCxnSpPr>
          <p:nvPr/>
        </p:nvCxnSpPr>
        <p:spPr>
          <a:xfrm>
            <a:off x="6184732" y="2687787"/>
            <a:ext cx="493792" cy="669037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64" idx="1"/>
          </p:cNvCxnSpPr>
          <p:nvPr/>
        </p:nvCxnSpPr>
        <p:spPr>
          <a:xfrm flipV="1">
            <a:off x="6184731" y="3356824"/>
            <a:ext cx="493793" cy="15932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65" idx="1"/>
          </p:cNvCxnSpPr>
          <p:nvPr/>
        </p:nvCxnSpPr>
        <p:spPr>
          <a:xfrm>
            <a:off x="6184731" y="3516149"/>
            <a:ext cx="493793" cy="68998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184731" y="3516149"/>
            <a:ext cx="501819" cy="1613369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5162911" y="3217765"/>
            <a:ext cx="1021820" cy="59676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Symbol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endParaRPr lang="en-US" altLang="zh-CN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Table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162912" y="2389403"/>
            <a:ext cx="1021820" cy="59676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Error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endParaRPr lang="en-US" altLang="zh-CN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Handling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6184731" y="3516149"/>
            <a:ext cx="493793" cy="253675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61" idx="1"/>
          </p:cNvCxnSpPr>
          <p:nvPr/>
        </p:nvCxnSpPr>
        <p:spPr>
          <a:xfrm flipV="1">
            <a:off x="6184731" y="1600199"/>
            <a:ext cx="493793" cy="191595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549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Phases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78524" y="1371599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Lexical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8524" y="2305857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Syntax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78524" y="3128224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Semantics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78524" y="397753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Interm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.</a:t>
            </a: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86550" y="4900918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Opt.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78524" y="582430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Target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15" name="Straight Arrow Connector 14"/>
          <p:cNvCxnSpPr>
            <a:stCxn id="7" idx="2"/>
            <a:endCxn id="9" idx="0"/>
          </p:cNvCxnSpPr>
          <p:nvPr/>
        </p:nvCxnSpPr>
        <p:spPr>
          <a:xfrm>
            <a:off x="7592924" y="1828799"/>
            <a:ext cx="0" cy="47705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592924" y="2763057"/>
            <a:ext cx="0" cy="36516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592924" y="3585424"/>
            <a:ext cx="0" cy="392109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2"/>
            <a:endCxn id="12" idx="0"/>
          </p:cNvCxnSpPr>
          <p:nvPr/>
        </p:nvCxnSpPr>
        <p:spPr>
          <a:xfrm>
            <a:off x="7592924" y="4434733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2"/>
            <a:endCxn id="14" idx="0"/>
          </p:cNvCxnSpPr>
          <p:nvPr/>
        </p:nvCxnSpPr>
        <p:spPr>
          <a:xfrm flipH="1">
            <a:off x="7592924" y="5358118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16200000" flipH="1">
            <a:off x="7552463" y="5129518"/>
            <a:ext cx="457200" cy="12700"/>
          </a:xfrm>
          <a:prstGeom prst="curvedConnector5">
            <a:avLst>
              <a:gd name="adj1" fmla="val -50000"/>
              <a:gd name="adj2" fmla="val 8890906"/>
              <a:gd name="adj3" fmla="val 150000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5353696" cy="1387061"/>
          </a:xfrm>
        </p:spPr>
        <p:txBody>
          <a:bodyPr>
            <a:normAutofit fontScale="92500"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Lexical</a:t>
            </a:r>
            <a:r>
              <a:rPr lang="zh-CN" altLang="en-US"/>
              <a:t> </a:t>
            </a:r>
            <a:r>
              <a:rPr lang="en-US" altLang="zh-CN" dirty="0"/>
              <a:t>Analysis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input: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source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code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(character stream)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output: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token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stream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&amp;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errors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908976" y="3305138"/>
            <a:ext cx="2223686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a[i] = 4 + 2</a:t>
            </a:r>
            <a:endParaRPr lang="en-US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34" name="Down Arrow 133"/>
          <p:cNvSpPr/>
          <p:nvPr/>
        </p:nvSpPr>
        <p:spPr>
          <a:xfrm>
            <a:off x="1687722" y="3846774"/>
            <a:ext cx="559370" cy="261517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5" name="Rectangle 134"/>
          <p:cNvSpPr/>
          <p:nvPr/>
        </p:nvSpPr>
        <p:spPr>
          <a:xfrm>
            <a:off x="3692760" y="4272086"/>
            <a:ext cx="13153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0432FF"/>
                </a:solidFill>
                <a:latin typeface="Gill Sans" charset="0"/>
                <a:ea typeface="Gill Sans" charset="0"/>
                <a:cs typeface="Gill Sans" charset="0"/>
              </a:rPr>
              <a:t>“Emma”</a:t>
            </a:r>
          </a:p>
          <a:p>
            <a:r>
              <a:rPr lang="en-US" altLang="zh-CN" dirty="0">
                <a:solidFill>
                  <a:srgbClr val="0432FF"/>
                </a:solidFill>
                <a:latin typeface="Gill Sans" charset="0"/>
                <a:ea typeface="Gill Sans" charset="0"/>
                <a:cs typeface="Gill Sans" charset="0"/>
              </a:rPr>
              <a:t>“likes”</a:t>
            </a:r>
          </a:p>
          <a:p>
            <a:r>
              <a:rPr lang="en-US" altLang="zh-CN" dirty="0">
                <a:solidFill>
                  <a:srgbClr val="0432FF"/>
                </a:solidFill>
                <a:latin typeface="Gill Sans" charset="0"/>
                <a:ea typeface="Gill Sans" charset="0"/>
                <a:cs typeface="Gill Sans" charset="0"/>
              </a:rPr>
              <a:t>“cats”</a:t>
            </a:r>
            <a:endParaRPr lang="en-US" dirty="0">
              <a:solidFill>
                <a:srgbClr val="0432FF"/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3666127" y="3305138"/>
            <a:ext cx="198144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latin typeface="Gill Sans" charset="0"/>
                <a:ea typeface="Gill Sans" charset="0"/>
                <a:cs typeface="Gill Sans" charset="0"/>
              </a:rPr>
              <a:t>Emma likes cats</a:t>
            </a:r>
            <a:endParaRPr lang="en-US" sz="2200" dirty="0"/>
          </a:p>
        </p:txBody>
      </p:sp>
      <p:sp>
        <p:nvSpPr>
          <p:cNvPr id="137" name="Down Arrow 136"/>
          <p:cNvSpPr/>
          <p:nvPr/>
        </p:nvSpPr>
        <p:spPr>
          <a:xfrm>
            <a:off x="4422081" y="3881421"/>
            <a:ext cx="559370" cy="261517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1015596" y="4175141"/>
            <a:ext cx="46038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[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]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+ 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568839" y="4203956"/>
            <a:ext cx="13701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identifier</a:t>
            </a:r>
          </a:p>
          <a:p>
            <a:r>
              <a:rPr lang="en-US" dirty="0"/>
              <a:t>left bracket</a:t>
            </a:r>
          </a:p>
          <a:p>
            <a:r>
              <a:rPr lang="en-US" dirty="0"/>
              <a:t>identifier</a:t>
            </a:r>
          </a:p>
          <a:p>
            <a:r>
              <a:rPr lang="en-US" dirty="0"/>
              <a:t>right bracket</a:t>
            </a:r>
          </a:p>
          <a:p>
            <a:r>
              <a:rPr lang="en-US" dirty="0"/>
              <a:t>assignment</a:t>
            </a:r>
          </a:p>
          <a:p>
            <a:r>
              <a:rPr lang="en-US" dirty="0"/>
              <a:t>number</a:t>
            </a:r>
          </a:p>
          <a:p>
            <a:r>
              <a:rPr lang="en-US" dirty="0"/>
              <a:t>plus sign</a:t>
            </a:r>
          </a:p>
          <a:p>
            <a:r>
              <a:rPr lang="en-US" dirty="0"/>
              <a:t>number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4996399" y="4224268"/>
            <a:ext cx="8754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latin typeface="Gill Sans" charset="0"/>
                <a:ea typeface="Gill Sans" charset="0"/>
                <a:cs typeface="Gill Sans" charset="0"/>
              </a:rPr>
              <a:t>noun </a:t>
            </a:r>
          </a:p>
          <a:p>
            <a:r>
              <a:rPr lang="en-US" altLang="zh-CN" dirty="0">
                <a:latin typeface="Gill Sans" charset="0"/>
                <a:ea typeface="Gill Sans" charset="0"/>
                <a:cs typeface="Gill Sans" charset="0"/>
              </a:rPr>
              <a:t>verb</a:t>
            </a:r>
          </a:p>
          <a:p>
            <a:r>
              <a:rPr lang="en-US" altLang="zh-CN" dirty="0">
                <a:latin typeface="Gill Sans" charset="0"/>
                <a:ea typeface="Gill Sans" charset="0"/>
                <a:cs typeface="Gill Sans" charset="0"/>
              </a:rPr>
              <a:t>noun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520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Phases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78524" y="1371599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Lexical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8524" y="2305857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Syntax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15" name="Straight Arrow Connector 14"/>
          <p:cNvCxnSpPr>
            <a:stCxn id="7" idx="2"/>
            <a:endCxn id="9" idx="0"/>
          </p:cNvCxnSpPr>
          <p:nvPr/>
        </p:nvCxnSpPr>
        <p:spPr>
          <a:xfrm>
            <a:off x="7592924" y="1828799"/>
            <a:ext cx="0" cy="47705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592924" y="2763057"/>
            <a:ext cx="0" cy="36516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5010150" cy="1072368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Syntax</a:t>
            </a:r>
            <a:r>
              <a:rPr lang="zh-CN" altLang="en-US"/>
              <a:t> </a:t>
            </a:r>
            <a:r>
              <a:rPr lang="en-US" altLang="zh-CN" dirty="0"/>
              <a:t>Analysis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input: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token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stream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output: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parse tree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&amp;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errors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4985774" y="4115293"/>
            <a:ext cx="1841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 flipH="1">
            <a:off x="6585461" y="5084156"/>
            <a:ext cx="520208" cy="3805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43" name="Line 39"/>
          <p:cNvSpPr>
            <a:spLocks noChangeShapeType="1"/>
          </p:cNvSpPr>
          <p:nvPr/>
        </p:nvSpPr>
        <p:spPr bwMode="auto">
          <a:xfrm>
            <a:off x="6611843" y="3719195"/>
            <a:ext cx="720606" cy="3425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44" name="Line 40"/>
          <p:cNvSpPr>
            <a:spLocks noChangeShapeType="1"/>
          </p:cNvSpPr>
          <p:nvPr/>
        </p:nvSpPr>
        <p:spPr bwMode="auto">
          <a:xfrm flipH="1">
            <a:off x="5164594" y="3693087"/>
            <a:ext cx="789440" cy="37261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45" name="Line 41"/>
          <p:cNvSpPr>
            <a:spLocks noChangeShapeType="1"/>
          </p:cNvSpPr>
          <p:nvPr/>
        </p:nvSpPr>
        <p:spPr bwMode="auto">
          <a:xfrm>
            <a:off x="5074674" y="447406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48" name="Line 44"/>
          <p:cNvSpPr>
            <a:spLocks noChangeShapeType="1"/>
          </p:cNvSpPr>
          <p:nvPr/>
        </p:nvSpPr>
        <p:spPr bwMode="auto">
          <a:xfrm>
            <a:off x="7357430" y="5132504"/>
            <a:ext cx="60149" cy="2958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49" name="Text Box 47"/>
          <p:cNvSpPr txBox="1">
            <a:spLocks noChangeArrowheads="1"/>
          </p:cNvSpPr>
          <p:nvPr/>
        </p:nvSpPr>
        <p:spPr bwMode="auto">
          <a:xfrm>
            <a:off x="4662266" y="5536732"/>
            <a:ext cx="83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i</a:t>
            </a:r>
          </a:p>
        </p:txBody>
      </p:sp>
      <p:sp>
        <p:nvSpPr>
          <p:cNvPr id="50" name="Text Box 50"/>
          <p:cNvSpPr txBox="1">
            <a:spLocks noChangeArrowheads="1"/>
          </p:cNvSpPr>
          <p:nvPr/>
        </p:nvSpPr>
        <p:spPr bwMode="auto">
          <a:xfrm>
            <a:off x="7265179" y="5466522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+</a:t>
            </a:r>
          </a:p>
        </p:txBody>
      </p:sp>
      <p:sp>
        <p:nvSpPr>
          <p:cNvPr id="54" name="Line 38"/>
          <p:cNvSpPr>
            <a:spLocks noChangeShapeType="1"/>
          </p:cNvSpPr>
          <p:nvPr/>
        </p:nvSpPr>
        <p:spPr bwMode="auto">
          <a:xfrm>
            <a:off x="7694925" y="5071870"/>
            <a:ext cx="525881" cy="3863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56" name="Text Box 50"/>
          <p:cNvSpPr txBox="1">
            <a:spLocks noChangeArrowheads="1"/>
          </p:cNvSpPr>
          <p:nvPr/>
        </p:nvSpPr>
        <p:spPr bwMode="auto">
          <a:xfrm>
            <a:off x="6429175" y="6232154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4</a:t>
            </a:r>
          </a:p>
        </p:txBody>
      </p:sp>
      <p:sp>
        <p:nvSpPr>
          <p:cNvPr id="58" name="Text Box 50"/>
          <p:cNvSpPr txBox="1">
            <a:spLocks noChangeArrowheads="1"/>
          </p:cNvSpPr>
          <p:nvPr/>
        </p:nvSpPr>
        <p:spPr bwMode="auto">
          <a:xfrm>
            <a:off x="8105914" y="6252891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2</a:t>
            </a:r>
          </a:p>
        </p:txBody>
      </p:sp>
      <p:sp>
        <p:nvSpPr>
          <p:cNvPr id="59" name="Down Arrow 58"/>
          <p:cNvSpPr/>
          <p:nvPr/>
        </p:nvSpPr>
        <p:spPr>
          <a:xfrm rot="16200000">
            <a:off x="2688890" y="4536496"/>
            <a:ext cx="519771" cy="29107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Line 41"/>
          <p:cNvSpPr>
            <a:spLocks noChangeShapeType="1"/>
          </p:cNvSpPr>
          <p:nvPr/>
        </p:nvSpPr>
        <p:spPr bwMode="auto">
          <a:xfrm>
            <a:off x="6248807" y="379106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61" name="Text Box 47"/>
          <p:cNvSpPr txBox="1">
            <a:spLocks noChangeArrowheads="1"/>
          </p:cNvSpPr>
          <p:nvPr/>
        </p:nvSpPr>
        <p:spPr bwMode="auto">
          <a:xfrm>
            <a:off x="5846644" y="4070787"/>
            <a:ext cx="83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=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12896" y="3690381"/>
            <a:ext cx="46038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[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]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+ 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159603" y="3719196"/>
            <a:ext cx="13701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identifier</a:t>
            </a:r>
          </a:p>
          <a:p>
            <a:r>
              <a:rPr lang="en-US" dirty="0"/>
              <a:t>left bracket</a:t>
            </a:r>
          </a:p>
          <a:p>
            <a:r>
              <a:rPr lang="en-US" dirty="0"/>
              <a:t>identifier</a:t>
            </a:r>
          </a:p>
          <a:p>
            <a:r>
              <a:rPr lang="en-US" dirty="0"/>
              <a:t>right bracket</a:t>
            </a:r>
          </a:p>
          <a:p>
            <a:r>
              <a:rPr lang="en-US" dirty="0"/>
              <a:t>assignment</a:t>
            </a:r>
          </a:p>
          <a:p>
            <a:r>
              <a:rPr lang="en-US" dirty="0"/>
              <a:t>number</a:t>
            </a:r>
          </a:p>
          <a:p>
            <a:r>
              <a:rPr lang="en-US" dirty="0"/>
              <a:t>plus sign</a:t>
            </a:r>
          </a:p>
          <a:p>
            <a:r>
              <a:rPr lang="en-US" dirty="0"/>
              <a:t>number</a:t>
            </a:r>
          </a:p>
        </p:txBody>
      </p:sp>
      <p:sp>
        <p:nvSpPr>
          <p:cNvPr id="68" name="Line 40"/>
          <p:cNvSpPr>
            <a:spLocks noChangeShapeType="1"/>
          </p:cNvSpPr>
          <p:nvPr/>
        </p:nvSpPr>
        <p:spPr bwMode="auto">
          <a:xfrm flipH="1">
            <a:off x="3807793" y="4434265"/>
            <a:ext cx="730956" cy="3578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69" name="Text Box 47"/>
          <p:cNvSpPr txBox="1">
            <a:spLocks noChangeArrowheads="1"/>
          </p:cNvSpPr>
          <p:nvPr/>
        </p:nvSpPr>
        <p:spPr bwMode="auto">
          <a:xfrm>
            <a:off x="3388693" y="4792156"/>
            <a:ext cx="83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a</a:t>
            </a:r>
          </a:p>
        </p:txBody>
      </p:sp>
      <p:sp>
        <p:nvSpPr>
          <p:cNvPr id="77" name="Text Box 47"/>
          <p:cNvSpPr txBox="1">
            <a:spLocks noChangeArrowheads="1"/>
          </p:cNvSpPr>
          <p:nvPr/>
        </p:nvSpPr>
        <p:spPr bwMode="auto">
          <a:xfrm>
            <a:off x="4065684" y="4773047"/>
            <a:ext cx="83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[</a:t>
            </a:r>
          </a:p>
        </p:txBody>
      </p:sp>
      <p:sp>
        <p:nvSpPr>
          <p:cNvPr id="78" name="Line 41"/>
          <p:cNvSpPr>
            <a:spLocks noChangeShapeType="1"/>
          </p:cNvSpPr>
          <p:nvPr/>
        </p:nvSpPr>
        <p:spPr bwMode="auto">
          <a:xfrm flipH="1">
            <a:off x="4560814" y="4434266"/>
            <a:ext cx="286925" cy="3082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79" name="Text Box 47"/>
          <p:cNvSpPr txBox="1">
            <a:spLocks noChangeArrowheads="1"/>
          </p:cNvSpPr>
          <p:nvPr/>
        </p:nvSpPr>
        <p:spPr bwMode="auto">
          <a:xfrm>
            <a:off x="5351626" y="4792648"/>
            <a:ext cx="83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]</a:t>
            </a:r>
          </a:p>
        </p:txBody>
      </p:sp>
      <p:sp>
        <p:nvSpPr>
          <p:cNvPr id="80" name="Line 41"/>
          <p:cNvSpPr>
            <a:spLocks noChangeShapeType="1"/>
          </p:cNvSpPr>
          <p:nvPr/>
        </p:nvSpPr>
        <p:spPr bwMode="auto">
          <a:xfrm>
            <a:off x="5363811" y="4426067"/>
            <a:ext cx="255897" cy="3463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69254" y="4070918"/>
            <a:ext cx="11256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i="1" dirty="0">
                <a:latin typeface="Arial Rounded MT Bold" charset="0"/>
                <a:ea typeface="宋体" charset="0"/>
              </a:rPr>
              <a:t>subscript</a:t>
            </a:r>
            <a:endParaRPr lang="en-US" sz="1600" dirty="0"/>
          </a:p>
        </p:txBody>
      </p:sp>
      <p:sp>
        <p:nvSpPr>
          <p:cNvPr id="81" name="Text Box 23"/>
          <p:cNvSpPr txBox="1">
            <a:spLocks noChangeArrowheads="1"/>
          </p:cNvSpPr>
          <p:nvPr/>
        </p:nvSpPr>
        <p:spPr bwMode="auto">
          <a:xfrm>
            <a:off x="5843499" y="3333277"/>
            <a:ext cx="83502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assign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82" name="Text Box 13"/>
          <p:cNvSpPr txBox="1">
            <a:spLocks noChangeArrowheads="1"/>
          </p:cNvSpPr>
          <p:nvPr/>
        </p:nvSpPr>
        <p:spPr bwMode="auto">
          <a:xfrm>
            <a:off x="7078031" y="4773729"/>
            <a:ext cx="563563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add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86" name="Line 41"/>
          <p:cNvSpPr>
            <a:spLocks noChangeShapeType="1"/>
          </p:cNvSpPr>
          <p:nvPr/>
        </p:nvSpPr>
        <p:spPr bwMode="auto">
          <a:xfrm>
            <a:off x="5079779" y="5213427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87" name="Text Box 16"/>
          <p:cNvSpPr txBox="1">
            <a:spLocks noChangeArrowheads="1"/>
          </p:cNvSpPr>
          <p:nvPr/>
        </p:nvSpPr>
        <p:spPr bwMode="auto">
          <a:xfrm>
            <a:off x="4766761" y="4854652"/>
            <a:ext cx="62921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expr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88" name="Line 43"/>
          <p:cNvSpPr>
            <a:spLocks noChangeShapeType="1"/>
          </p:cNvSpPr>
          <p:nvPr/>
        </p:nvSpPr>
        <p:spPr bwMode="auto">
          <a:xfrm>
            <a:off x="6552019" y="590301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89" name="Line 43"/>
          <p:cNvSpPr>
            <a:spLocks noChangeShapeType="1"/>
          </p:cNvSpPr>
          <p:nvPr/>
        </p:nvSpPr>
        <p:spPr bwMode="auto">
          <a:xfrm>
            <a:off x="8228758" y="592374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90" name="Text Box 6"/>
          <p:cNvSpPr txBox="1">
            <a:spLocks noChangeArrowheads="1"/>
          </p:cNvSpPr>
          <p:nvPr/>
        </p:nvSpPr>
        <p:spPr bwMode="auto">
          <a:xfrm>
            <a:off x="6239002" y="5544236"/>
            <a:ext cx="62921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expr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91" name="Text Box 6"/>
          <p:cNvSpPr txBox="1">
            <a:spLocks noChangeArrowheads="1"/>
          </p:cNvSpPr>
          <p:nvPr/>
        </p:nvSpPr>
        <p:spPr bwMode="auto">
          <a:xfrm>
            <a:off x="7905726" y="5554102"/>
            <a:ext cx="62921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expr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46" name="Line 43"/>
          <p:cNvSpPr>
            <a:spLocks noChangeShapeType="1"/>
          </p:cNvSpPr>
          <p:nvPr/>
        </p:nvSpPr>
        <p:spPr bwMode="auto">
          <a:xfrm>
            <a:off x="7388746" y="446289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7065714" y="4093244"/>
            <a:ext cx="62921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expr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3285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Phases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78524" y="1371599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Lexical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8524" y="2305857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Syntax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15" name="Straight Arrow Connector 14"/>
          <p:cNvCxnSpPr>
            <a:stCxn id="7" idx="2"/>
            <a:endCxn id="9" idx="0"/>
          </p:cNvCxnSpPr>
          <p:nvPr/>
        </p:nvCxnSpPr>
        <p:spPr>
          <a:xfrm>
            <a:off x="7592924" y="1828799"/>
            <a:ext cx="0" cy="47705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592924" y="2763057"/>
            <a:ext cx="0" cy="36516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5325384" cy="1437535"/>
          </a:xfrm>
        </p:spPr>
        <p:txBody>
          <a:bodyPr>
            <a:normAutofit fontScale="92500"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Syntax</a:t>
            </a:r>
            <a:r>
              <a:rPr lang="zh-CN" altLang="en-US" dirty="0"/>
              <a:t> </a:t>
            </a:r>
            <a:r>
              <a:rPr lang="en-US" altLang="zh-CN" dirty="0"/>
              <a:t>Analysis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input:</a:t>
            </a:r>
            <a:r>
              <a:rPr lang="zh-CN" altLang="en-US" dirty="0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token</a:t>
            </a:r>
            <a:r>
              <a:rPr lang="zh-CN" altLang="en-US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stream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output:</a:t>
            </a:r>
            <a:r>
              <a:rPr lang="zh-CN" altLang="en-US" dirty="0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abstract syntax</a:t>
            </a:r>
            <a:r>
              <a:rPr lang="zh-CN" altLang="en-US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tree</a:t>
            </a:r>
            <a:r>
              <a:rPr lang="zh-CN" altLang="en-US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&amp;</a:t>
            </a:r>
            <a:r>
              <a:rPr lang="zh-CN" altLang="en-US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errors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4985774" y="4115293"/>
            <a:ext cx="1841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 flipH="1">
            <a:off x="6585461" y="4398356"/>
            <a:ext cx="520208" cy="3805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43" name="Line 39"/>
          <p:cNvSpPr>
            <a:spLocks noChangeShapeType="1"/>
          </p:cNvSpPr>
          <p:nvPr/>
        </p:nvSpPr>
        <p:spPr bwMode="auto">
          <a:xfrm>
            <a:off x="6611843" y="3719195"/>
            <a:ext cx="720606" cy="3425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44" name="Line 40"/>
          <p:cNvSpPr>
            <a:spLocks noChangeShapeType="1"/>
          </p:cNvSpPr>
          <p:nvPr/>
        </p:nvSpPr>
        <p:spPr bwMode="auto">
          <a:xfrm flipH="1">
            <a:off x="5164594" y="3693087"/>
            <a:ext cx="789440" cy="37261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45" name="Line 41"/>
          <p:cNvSpPr>
            <a:spLocks noChangeShapeType="1"/>
          </p:cNvSpPr>
          <p:nvPr/>
        </p:nvSpPr>
        <p:spPr bwMode="auto">
          <a:xfrm>
            <a:off x="5074674" y="447406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49" name="Text Box 47"/>
          <p:cNvSpPr txBox="1">
            <a:spLocks noChangeArrowheads="1"/>
          </p:cNvSpPr>
          <p:nvPr/>
        </p:nvSpPr>
        <p:spPr bwMode="auto">
          <a:xfrm>
            <a:off x="4655574" y="4792156"/>
            <a:ext cx="83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i</a:t>
            </a:r>
          </a:p>
        </p:txBody>
      </p:sp>
      <p:sp>
        <p:nvSpPr>
          <p:cNvPr id="54" name="Line 38"/>
          <p:cNvSpPr>
            <a:spLocks noChangeShapeType="1"/>
          </p:cNvSpPr>
          <p:nvPr/>
        </p:nvSpPr>
        <p:spPr bwMode="auto">
          <a:xfrm>
            <a:off x="7694925" y="4386070"/>
            <a:ext cx="525881" cy="3863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56" name="Text Box 50"/>
          <p:cNvSpPr txBox="1">
            <a:spLocks noChangeArrowheads="1"/>
          </p:cNvSpPr>
          <p:nvPr/>
        </p:nvSpPr>
        <p:spPr bwMode="auto">
          <a:xfrm>
            <a:off x="6391667" y="4797086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4</a:t>
            </a:r>
          </a:p>
        </p:txBody>
      </p:sp>
      <p:sp>
        <p:nvSpPr>
          <p:cNvPr id="58" name="Text Box 50"/>
          <p:cNvSpPr txBox="1">
            <a:spLocks noChangeArrowheads="1"/>
          </p:cNvSpPr>
          <p:nvPr/>
        </p:nvSpPr>
        <p:spPr bwMode="auto">
          <a:xfrm>
            <a:off x="8068406" y="4817823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2</a:t>
            </a:r>
          </a:p>
        </p:txBody>
      </p:sp>
      <p:sp>
        <p:nvSpPr>
          <p:cNvPr id="59" name="Down Arrow 58"/>
          <p:cNvSpPr/>
          <p:nvPr/>
        </p:nvSpPr>
        <p:spPr>
          <a:xfrm rot="16200000">
            <a:off x="2688890" y="4536496"/>
            <a:ext cx="519771" cy="29107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712896" y="3690381"/>
            <a:ext cx="46038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[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]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+ </a:t>
            </a:r>
          </a:p>
          <a:p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159603" y="3719196"/>
            <a:ext cx="13701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identifier</a:t>
            </a:r>
          </a:p>
          <a:p>
            <a:r>
              <a:rPr lang="en-US" dirty="0"/>
              <a:t>left bracket</a:t>
            </a:r>
          </a:p>
          <a:p>
            <a:r>
              <a:rPr lang="en-US" dirty="0"/>
              <a:t>identifier</a:t>
            </a:r>
          </a:p>
          <a:p>
            <a:r>
              <a:rPr lang="en-US" dirty="0"/>
              <a:t>right bracket</a:t>
            </a:r>
          </a:p>
          <a:p>
            <a:r>
              <a:rPr lang="en-US" dirty="0"/>
              <a:t>assignment</a:t>
            </a:r>
          </a:p>
          <a:p>
            <a:r>
              <a:rPr lang="en-US" dirty="0"/>
              <a:t>number</a:t>
            </a:r>
          </a:p>
          <a:p>
            <a:r>
              <a:rPr lang="en-US" dirty="0"/>
              <a:t>plus sign</a:t>
            </a:r>
          </a:p>
          <a:p>
            <a:r>
              <a:rPr lang="en-US" dirty="0"/>
              <a:t>number</a:t>
            </a:r>
          </a:p>
        </p:txBody>
      </p:sp>
      <p:sp>
        <p:nvSpPr>
          <p:cNvPr id="68" name="Line 40"/>
          <p:cNvSpPr>
            <a:spLocks noChangeShapeType="1"/>
          </p:cNvSpPr>
          <p:nvPr/>
        </p:nvSpPr>
        <p:spPr bwMode="auto">
          <a:xfrm flipH="1">
            <a:off x="3807793" y="4434265"/>
            <a:ext cx="730956" cy="3578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69" name="Text Box 47"/>
          <p:cNvSpPr txBox="1">
            <a:spLocks noChangeArrowheads="1"/>
          </p:cNvSpPr>
          <p:nvPr/>
        </p:nvSpPr>
        <p:spPr bwMode="auto">
          <a:xfrm>
            <a:off x="3361204" y="4755621"/>
            <a:ext cx="83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>
          <a:xfrm>
            <a:off x="4469254" y="4070918"/>
            <a:ext cx="11256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i="1" dirty="0">
                <a:latin typeface="Arial Rounded MT Bold" charset="0"/>
                <a:ea typeface="宋体" charset="0"/>
              </a:rPr>
              <a:t>subscript</a:t>
            </a:r>
            <a:endParaRPr lang="en-US" sz="1600" dirty="0"/>
          </a:p>
        </p:txBody>
      </p:sp>
      <p:sp>
        <p:nvSpPr>
          <p:cNvPr id="81" name="Text Box 23"/>
          <p:cNvSpPr txBox="1">
            <a:spLocks noChangeArrowheads="1"/>
          </p:cNvSpPr>
          <p:nvPr/>
        </p:nvSpPr>
        <p:spPr bwMode="auto">
          <a:xfrm>
            <a:off x="5843499" y="3333277"/>
            <a:ext cx="83502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assign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82" name="Text Box 13"/>
          <p:cNvSpPr txBox="1">
            <a:spLocks noChangeArrowheads="1"/>
          </p:cNvSpPr>
          <p:nvPr/>
        </p:nvSpPr>
        <p:spPr bwMode="auto">
          <a:xfrm>
            <a:off x="7078031" y="4087929"/>
            <a:ext cx="563563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add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690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Phases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78524" y="1371599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Lexical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8524" y="2305857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Syntax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78524" y="3128224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Semantics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78524" y="397753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Interm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.</a:t>
            </a: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86550" y="4900918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Opt.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78524" y="582430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Target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15" name="Straight Arrow Connector 14"/>
          <p:cNvCxnSpPr>
            <a:stCxn id="7" idx="2"/>
            <a:endCxn id="9" idx="0"/>
          </p:cNvCxnSpPr>
          <p:nvPr/>
        </p:nvCxnSpPr>
        <p:spPr>
          <a:xfrm>
            <a:off x="7592924" y="1828799"/>
            <a:ext cx="0" cy="47705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592924" y="2763057"/>
            <a:ext cx="0" cy="36516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592924" y="3585424"/>
            <a:ext cx="0" cy="392109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2"/>
            <a:endCxn id="12" idx="0"/>
          </p:cNvCxnSpPr>
          <p:nvPr/>
        </p:nvCxnSpPr>
        <p:spPr>
          <a:xfrm>
            <a:off x="7592924" y="4434733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2"/>
            <a:endCxn id="14" idx="0"/>
          </p:cNvCxnSpPr>
          <p:nvPr/>
        </p:nvCxnSpPr>
        <p:spPr>
          <a:xfrm flipH="1">
            <a:off x="7592924" y="5358118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16200000" flipH="1">
            <a:off x="7552463" y="5129518"/>
            <a:ext cx="457200" cy="12700"/>
          </a:xfrm>
          <a:prstGeom prst="curvedConnector5">
            <a:avLst>
              <a:gd name="adj1" fmla="val -50000"/>
              <a:gd name="adj2" fmla="val 8890906"/>
              <a:gd name="adj3" fmla="val 150000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9"/>
            <a:ext cx="5754395" cy="128803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Semantics</a:t>
            </a:r>
            <a:r>
              <a:rPr lang="zh-CN" altLang="en-US"/>
              <a:t> </a:t>
            </a:r>
            <a:r>
              <a:rPr lang="en-US" altLang="zh-CN" dirty="0"/>
              <a:t>Analysis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input: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syntax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tree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output: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annotated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syntax tree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&amp;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errors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2" name="Text Box 16"/>
          <p:cNvSpPr txBox="1">
            <a:spLocks noChangeArrowheads="1"/>
          </p:cNvSpPr>
          <p:nvPr/>
        </p:nvSpPr>
        <p:spPr bwMode="auto">
          <a:xfrm>
            <a:off x="2392744" y="4328362"/>
            <a:ext cx="1841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63" name="Line 38"/>
          <p:cNvSpPr>
            <a:spLocks noChangeShapeType="1"/>
          </p:cNvSpPr>
          <p:nvPr/>
        </p:nvSpPr>
        <p:spPr bwMode="auto">
          <a:xfrm flipH="1">
            <a:off x="3992431" y="4611425"/>
            <a:ext cx="520208" cy="3805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64" name="Line 39"/>
          <p:cNvSpPr>
            <a:spLocks noChangeShapeType="1"/>
          </p:cNvSpPr>
          <p:nvPr/>
        </p:nvSpPr>
        <p:spPr bwMode="auto">
          <a:xfrm>
            <a:off x="4018813" y="3736950"/>
            <a:ext cx="720606" cy="3425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65" name="Line 40"/>
          <p:cNvSpPr>
            <a:spLocks noChangeShapeType="1"/>
          </p:cNvSpPr>
          <p:nvPr/>
        </p:nvSpPr>
        <p:spPr bwMode="auto">
          <a:xfrm flipH="1">
            <a:off x="2571564" y="3710842"/>
            <a:ext cx="789440" cy="37261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66" name="Line 41"/>
          <p:cNvSpPr>
            <a:spLocks noChangeShapeType="1"/>
          </p:cNvSpPr>
          <p:nvPr/>
        </p:nvSpPr>
        <p:spPr bwMode="auto">
          <a:xfrm>
            <a:off x="2481644" y="468713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67" name="Text Box 47"/>
          <p:cNvSpPr txBox="1">
            <a:spLocks noChangeArrowheads="1"/>
          </p:cNvSpPr>
          <p:nvPr/>
        </p:nvSpPr>
        <p:spPr bwMode="auto">
          <a:xfrm>
            <a:off x="2062544" y="5005225"/>
            <a:ext cx="83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i</a:t>
            </a:r>
          </a:p>
        </p:txBody>
      </p:sp>
      <p:sp>
        <p:nvSpPr>
          <p:cNvPr id="68" name="Line 38"/>
          <p:cNvSpPr>
            <a:spLocks noChangeShapeType="1"/>
          </p:cNvSpPr>
          <p:nvPr/>
        </p:nvSpPr>
        <p:spPr bwMode="auto">
          <a:xfrm>
            <a:off x="5101895" y="4599139"/>
            <a:ext cx="525881" cy="3863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69" name="Text Box 50"/>
          <p:cNvSpPr txBox="1">
            <a:spLocks noChangeArrowheads="1"/>
          </p:cNvSpPr>
          <p:nvPr/>
        </p:nvSpPr>
        <p:spPr bwMode="auto">
          <a:xfrm>
            <a:off x="3798637" y="5010155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4</a:t>
            </a:r>
          </a:p>
        </p:txBody>
      </p:sp>
      <p:sp>
        <p:nvSpPr>
          <p:cNvPr id="70" name="Text Box 50"/>
          <p:cNvSpPr txBox="1">
            <a:spLocks noChangeArrowheads="1"/>
          </p:cNvSpPr>
          <p:nvPr/>
        </p:nvSpPr>
        <p:spPr bwMode="auto">
          <a:xfrm>
            <a:off x="5475376" y="5030892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2</a:t>
            </a:r>
          </a:p>
        </p:txBody>
      </p:sp>
      <p:sp>
        <p:nvSpPr>
          <p:cNvPr id="71" name="Line 40"/>
          <p:cNvSpPr>
            <a:spLocks noChangeShapeType="1"/>
          </p:cNvSpPr>
          <p:nvPr/>
        </p:nvSpPr>
        <p:spPr bwMode="auto">
          <a:xfrm flipH="1">
            <a:off x="1214763" y="4647334"/>
            <a:ext cx="730956" cy="3578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72" name="Text Box 47"/>
          <p:cNvSpPr txBox="1">
            <a:spLocks noChangeArrowheads="1"/>
          </p:cNvSpPr>
          <p:nvPr/>
        </p:nvSpPr>
        <p:spPr bwMode="auto">
          <a:xfrm>
            <a:off x="768174" y="4968690"/>
            <a:ext cx="83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a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876224" y="4088673"/>
            <a:ext cx="11256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i="1" dirty="0">
                <a:latin typeface="Arial Rounded MT Bold" charset="0"/>
                <a:ea typeface="宋体" charset="0"/>
              </a:rPr>
              <a:t>subscript</a:t>
            </a:r>
            <a:endParaRPr lang="en-US" sz="1600" dirty="0"/>
          </a:p>
        </p:txBody>
      </p:sp>
      <p:sp>
        <p:nvSpPr>
          <p:cNvPr id="74" name="Text Box 23"/>
          <p:cNvSpPr txBox="1">
            <a:spLocks noChangeArrowheads="1"/>
          </p:cNvSpPr>
          <p:nvPr/>
        </p:nvSpPr>
        <p:spPr bwMode="auto">
          <a:xfrm>
            <a:off x="3250469" y="3351032"/>
            <a:ext cx="83502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assign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75" name="Text Box 13"/>
          <p:cNvSpPr txBox="1">
            <a:spLocks noChangeArrowheads="1"/>
          </p:cNvSpPr>
          <p:nvPr/>
        </p:nvSpPr>
        <p:spPr bwMode="auto">
          <a:xfrm>
            <a:off x="4485001" y="4105684"/>
            <a:ext cx="563563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add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3576" y="5320824"/>
            <a:ext cx="1625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array of integer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058066" y="5336125"/>
            <a:ext cx="84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integer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525153" y="5349540"/>
            <a:ext cx="84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integer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189380" y="5349540"/>
            <a:ext cx="84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integer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049274" y="4289687"/>
            <a:ext cx="84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integer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379116" y="4300124"/>
            <a:ext cx="84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integer</a:t>
            </a:r>
          </a:p>
        </p:txBody>
      </p:sp>
      <p:sp>
        <p:nvSpPr>
          <p:cNvPr id="81" name="Rectangle 80"/>
          <p:cNvSpPr/>
          <p:nvPr/>
        </p:nvSpPr>
        <p:spPr>
          <a:xfrm>
            <a:off x="361419" y="3199608"/>
            <a:ext cx="203132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a[i] = 4 + 2</a:t>
            </a:r>
            <a:endParaRPr lang="en-US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266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Instructor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92150" y="1509708"/>
            <a:ext cx="7480300" cy="4929187"/>
          </a:xfrm>
        </p:spPr>
        <p:txBody>
          <a:bodyPr>
            <a:normAutofit lnSpcReduction="10000"/>
          </a:bodyPr>
          <a:lstStyle/>
          <a:p>
            <a:pPr marL="254706" lvl="1">
              <a:lnSpc>
                <a:spcPct val="110000"/>
              </a:lnSpc>
              <a:spcBef>
                <a:spcPts val="1114"/>
              </a:spcBef>
              <a:buClr>
                <a:schemeClr val="accent1">
                  <a:lumMod val="75000"/>
                </a:schemeClr>
              </a:buClr>
              <a:defRPr/>
            </a:pPr>
            <a:r>
              <a:rPr lang="en-US" altLang="zh-CN" sz="4500" dirty="0"/>
              <a:t> Rajiv Gupta   </a:t>
            </a:r>
            <a:r>
              <a:rPr lang="en-US" altLang="zh-CN" sz="3500" dirty="0"/>
              <a:t>Professor</a:t>
            </a:r>
            <a:r>
              <a:rPr lang="zh-CN" altLang="en-US" sz="3500" dirty="0"/>
              <a:t> </a:t>
            </a:r>
            <a:r>
              <a:rPr lang="en-US" altLang="zh-CN" sz="3500" dirty="0"/>
              <a:t>@CSE</a:t>
            </a:r>
          </a:p>
          <a:p>
            <a:pPr marL="0" indent="0">
              <a:buFont typeface="Wingdings" charset="0"/>
              <a:buNone/>
              <a:defRPr/>
            </a:pPr>
            <a:r>
              <a:rPr lang="zh-CN" alt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</a:t>
            </a:r>
            <a:r>
              <a:rPr lang="en-US" altLang="zh-CN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</a:t>
            </a:r>
            <a:r>
              <a:rPr lang="zh-CN" alt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Office hours: By Appointment</a:t>
            </a:r>
          </a:p>
          <a:p>
            <a:pPr marL="0" indent="0">
              <a:buFont typeface="Wingdings" charset="0"/>
              <a:buNone/>
              <a:defRPr/>
            </a:pPr>
            <a:r>
              <a:rPr lang="zh-CN" alt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</a:t>
            </a:r>
            <a:r>
              <a:rPr lang="en-US" altLang="zh-CN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</a:t>
            </a:r>
            <a:r>
              <a:rPr lang="zh-CN" alt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CN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</a:t>
            </a:r>
            <a:r>
              <a:rPr 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mail: </a:t>
            </a:r>
            <a:r>
              <a:rPr lang="en-US" sz="2700" u="sng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gupta@cs.ucr.edu</a:t>
            </a:r>
            <a:endParaRPr lang="en-US" sz="2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Font typeface="Wingdings" charset="0"/>
              <a:buNone/>
              <a:defRPr/>
            </a:pPr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54706" lvl="1">
              <a:lnSpc>
                <a:spcPct val="110000"/>
              </a:lnSpc>
              <a:spcBef>
                <a:spcPts val="1114"/>
              </a:spcBef>
              <a:buClr>
                <a:schemeClr val="accent1">
                  <a:lumMod val="75000"/>
                </a:schemeClr>
              </a:buClr>
              <a:defRPr/>
            </a:pPr>
            <a:r>
              <a:rPr lang="en-US" sz="4500" dirty="0"/>
              <a:t> </a:t>
            </a:r>
            <a:r>
              <a:rPr lang="en-US" sz="4500" dirty="0" err="1"/>
              <a:t>Mahbod</a:t>
            </a:r>
            <a:r>
              <a:rPr lang="en-US" sz="4500" dirty="0"/>
              <a:t> </a:t>
            </a:r>
            <a:r>
              <a:rPr lang="en-US" sz="4500" dirty="0" err="1"/>
              <a:t>Afarin</a:t>
            </a:r>
            <a:r>
              <a:rPr lang="en-US" sz="4500" dirty="0"/>
              <a:t> </a:t>
            </a:r>
          </a:p>
          <a:p>
            <a:pPr marL="26106" lvl="1" indent="0">
              <a:lnSpc>
                <a:spcPct val="110000"/>
              </a:lnSpc>
              <a:spcBef>
                <a:spcPts val="1114"/>
              </a:spcBef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en-US" sz="3500" dirty="0"/>
              <a:t>        TA (Lab Session)</a:t>
            </a:r>
          </a:p>
          <a:p>
            <a:pPr marL="30868" lvl="1" indent="0">
              <a:lnSpc>
                <a:spcPct val="110000"/>
              </a:lnSpc>
              <a:spcBef>
                <a:spcPts val="1114"/>
              </a:spcBef>
              <a:buClr>
                <a:schemeClr val="accent1">
                  <a:lumMod val="75000"/>
                </a:schemeClr>
              </a:buClr>
              <a:buFont typeface="Wingdings" charset="0"/>
              <a:buNone/>
              <a:defRPr/>
            </a:pPr>
            <a:r>
              <a:rPr lang="en-US" sz="3500" dirty="0"/>
              <a:t>       </a:t>
            </a:r>
            <a:r>
              <a:rPr lang="en-US" sz="2900" dirty="0"/>
              <a:t> Office hours:  By Appointment</a:t>
            </a:r>
          </a:p>
          <a:p>
            <a:pPr marL="30868" lvl="1" indent="0">
              <a:lnSpc>
                <a:spcPct val="110000"/>
              </a:lnSpc>
              <a:spcBef>
                <a:spcPts val="1114"/>
              </a:spcBef>
              <a:buClr>
                <a:schemeClr val="accent1">
                  <a:lumMod val="75000"/>
                </a:schemeClr>
              </a:buClr>
              <a:buFont typeface="Wingdings" charset="0"/>
              <a:buNone/>
              <a:defRPr/>
            </a:pPr>
            <a:r>
              <a:rPr lang="en-US" sz="2900" dirty="0"/>
              <a:t>          Email: </a:t>
            </a:r>
            <a:r>
              <a:rPr lang="en-US" sz="2900" u="sng" dirty="0">
                <a:solidFill>
                  <a:srgbClr val="0070C0"/>
                </a:solidFill>
              </a:rPr>
              <a:t>mafar001</a:t>
            </a:r>
            <a:r>
              <a:rPr lang="en-US" sz="2900" u="sng" dirty="0">
                <a:solidFill>
                  <a:schemeClr val="tx1">
                    <a:lumMod val="85000"/>
                    <a:lumOff val="15000"/>
                  </a:schemeClr>
                </a:solidFill>
                <a:hlinkClick r:id="rId4"/>
              </a:rPr>
              <a:t>@ucr.edu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7866157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Phases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78524" y="1371599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Lexical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8524" y="2305857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Syntax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78524" y="3128224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Semantics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78524" y="397753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Interm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.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86550" y="4900918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Opt.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78524" y="582430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Target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15" name="Straight Arrow Connector 14"/>
          <p:cNvCxnSpPr>
            <a:stCxn id="7" idx="2"/>
            <a:endCxn id="9" idx="0"/>
          </p:cNvCxnSpPr>
          <p:nvPr/>
        </p:nvCxnSpPr>
        <p:spPr>
          <a:xfrm>
            <a:off x="7592924" y="1828799"/>
            <a:ext cx="0" cy="47705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592924" y="2763057"/>
            <a:ext cx="0" cy="36516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592924" y="3585424"/>
            <a:ext cx="0" cy="392109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2"/>
            <a:endCxn id="12" idx="0"/>
          </p:cNvCxnSpPr>
          <p:nvPr/>
        </p:nvCxnSpPr>
        <p:spPr>
          <a:xfrm>
            <a:off x="7592924" y="4434733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2"/>
            <a:endCxn id="14" idx="0"/>
          </p:cNvCxnSpPr>
          <p:nvPr/>
        </p:nvCxnSpPr>
        <p:spPr>
          <a:xfrm flipH="1">
            <a:off x="7592924" y="5358118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16200000" flipH="1">
            <a:off x="7552463" y="5129518"/>
            <a:ext cx="457200" cy="12700"/>
          </a:xfrm>
          <a:prstGeom prst="curvedConnector5">
            <a:avLst>
              <a:gd name="adj1" fmla="val -50000"/>
              <a:gd name="adj2" fmla="val 8890906"/>
              <a:gd name="adj3" fmla="val 150000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9"/>
            <a:ext cx="5754395" cy="128803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Intermediate Code (IR) Gen.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input: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annotated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syntax</a:t>
            </a:r>
            <a:r>
              <a:rPr lang="zh-CN" altLang="en-US" u="sng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tree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output: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IR (three-address code)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490183" y="5900829"/>
            <a:ext cx="2031325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= 4 + 2</a:t>
            </a:r>
          </a:p>
          <a:p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a[i] =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</a:t>
            </a:r>
            <a:endParaRPr lang="en-US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2392744" y="4328362"/>
            <a:ext cx="1841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34" name="Line 38"/>
          <p:cNvSpPr>
            <a:spLocks noChangeShapeType="1"/>
          </p:cNvSpPr>
          <p:nvPr/>
        </p:nvSpPr>
        <p:spPr bwMode="auto">
          <a:xfrm flipH="1">
            <a:off x="3992431" y="4611425"/>
            <a:ext cx="520208" cy="3805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35" name="Line 39"/>
          <p:cNvSpPr>
            <a:spLocks noChangeShapeType="1"/>
          </p:cNvSpPr>
          <p:nvPr/>
        </p:nvSpPr>
        <p:spPr bwMode="auto">
          <a:xfrm>
            <a:off x="4018813" y="3736950"/>
            <a:ext cx="720606" cy="3425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36" name="Line 40"/>
          <p:cNvSpPr>
            <a:spLocks noChangeShapeType="1"/>
          </p:cNvSpPr>
          <p:nvPr/>
        </p:nvSpPr>
        <p:spPr bwMode="auto">
          <a:xfrm flipH="1">
            <a:off x="2571564" y="3710842"/>
            <a:ext cx="789440" cy="37261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37" name="Line 41"/>
          <p:cNvSpPr>
            <a:spLocks noChangeShapeType="1"/>
          </p:cNvSpPr>
          <p:nvPr/>
        </p:nvSpPr>
        <p:spPr bwMode="auto">
          <a:xfrm>
            <a:off x="2481644" y="468713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38" name="Text Box 47"/>
          <p:cNvSpPr txBox="1">
            <a:spLocks noChangeArrowheads="1"/>
          </p:cNvSpPr>
          <p:nvPr/>
        </p:nvSpPr>
        <p:spPr bwMode="auto">
          <a:xfrm>
            <a:off x="2062544" y="5005225"/>
            <a:ext cx="83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i</a:t>
            </a:r>
          </a:p>
        </p:txBody>
      </p:sp>
      <p:sp>
        <p:nvSpPr>
          <p:cNvPr id="39" name="Line 38"/>
          <p:cNvSpPr>
            <a:spLocks noChangeShapeType="1"/>
          </p:cNvSpPr>
          <p:nvPr/>
        </p:nvSpPr>
        <p:spPr bwMode="auto">
          <a:xfrm>
            <a:off x="5101895" y="4599139"/>
            <a:ext cx="525881" cy="3863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40" name="Text Box 50"/>
          <p:cNvSpPr txBox="1">
            <a:spLocks noChangeArrowheads="1"/>
          </p:cNvSpPr>
          <p:nvPr/>
        </p:nvSpPr>
        <p:spPr bwMode="auto">
          <a:xfrm>
            <a:off x="3798637" y="5010155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4</a:t>
            </a:r>
          </a:p>
        </p:txBody>
      </p:sp>
      <p:sp>
        <p:nvSpPr>
          <p:cNvPr id="41" name="Text Box 50"/>
          <p:cNvSpPr txBox="1">
            <a:spLocks noChangeArrowheads="1"/>
          </p:cNvSpPr>
          <p:nvPr/>
        </p:nvSpPr>
        <p:spPr bwMode="auto">
          <a:xfrm>
            <a:off x="5475376" y="5030892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2</a:t>
            </a:r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 flipH="1">
            <a:off x="1214763" y="4647334"/>
            <a:ext cx="730956" cy="3578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0"/>
            </a:endParaRPr>
          </a:p>
        </p:txBody>
      </p:sp>
      <p:sp>
        <p:nvSpPr>
          <p:cNvPr id="43" name="Text Box 47"/>
          <p:cNvSpPr txBox="1">
            <a:spLocks noChangeArrowheads="1"/>
          </p:cNvSpPr>
          <p:nvPr/>
        </p:nvSpPr>
        <p:spPr bwMode="auto">
          <a:xfrm>
            <a:off x="768174" y="4968690"/>
            <a:ext cx="83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000" dirty="0">
                <a:solidFill>
                  <a:srgbClr val="0432FF"/>
                </a:solidFill>
                <a:latin typeface="Arial Rounded MT Bold" charset="0"/>
                <a:ea typeface="宋体" charset="0"/>
              </a:rPr>
              <a:t>a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876224" y="4088673"/>
            <a:ext cx="11256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i="1" dirty="0">
                <a:latin typeface="Arial Rounded MT Bold" charset="0"/>
                <a:ea typeface="宋体" charset="0"/>
              </a:rPr>
              <a:t>subscript</a:t>
            </a:r>
            <a:endParaRPr lang="en-US" sz="1600" dirty="0"/>
          </a:p>
        </p:txBody>
      </p:sp>
      <p:sp>
        <p:nvSpPr>
          <p:cNvPr id="45" name="Text Box 23"/>
          <p:cNvSpPr txBox="1">
            <a:spLocks noChangeArrowheads="1"/>
          </p:cNvSpPr>
          <p:nvPr/>
        </p:nvSpPr>
        <p:spPr bwMode="auto">
          <a:xfrm>
            <a:off x="3250469" y="3351032"/>
            <a:ext cx="83502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assign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46" name="Text Box 13"/>
          <p:cNvSpPr txBox="1">
            <a:spLocks noChangeArrowheads="1"/>
          </p:cNvSpPr>
          <p:nvPr/>
        </p:nvSpPr>
        <p:spPr bwMode="auto">
          <a:xfrm>
            <a:off x="4485001" y="4105684"/>
            <a:ext cx="563563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i="1" dirty="0">
                <a:latin typeface="Arial Rounded MT Bold" charset="0"/>
                <a:ea typeface="宋体" charset="0"/>
              </a:rPr>
              <a:t>add</a:t>
            </a:r>
            <a:endParaRPr lang="en-US" altLang="zh-CN" sz="1600" dirty="0">
              <a:latin typeface="Arial Rounded MT Bold" charset="0"/>
              <a:ea typeface="宋体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43576" y="5320824"/>
            <a:ext cx="1625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array of integer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058066" y="5336125"/>
            <a:ext cx="84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integer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525153" y="5349540"/>
            <a:ext cx="84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integer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189380" y="5349540"/>
            <a:ext cx="84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integer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049274" y="4289687"/>
            <a:ext cx="84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integer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379116" y="4300124"/>
            <a:ext cx="84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integer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61419" y="3199608"/>
            <a:ext cx="203132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a[i] = 4 + 2</a:t>
            </a:r>
            <a:endParaRPr lang="en-US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21168" y="5898822"/>
            <a:ext cx="1117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temp. var.</a:t>
            </a:r>
          </a:p>
        </p:txBody>
      </p:sp>
    </p:spTree>
    <p:extLst>
      <p:ext uri="{BB962C8B-B14F-4D97-AF65-F5344CB8AC3E}">
        <p14:creationId xmlns:p14="http://schemas.microsoft.com/office/powerpoint/2010/main" val="932581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Phases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78524" y="1371599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Lexical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8524" y="2305857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Syntax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78524" y="3128224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Semantics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78524" y="397753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Interm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.</a:t>
            </a: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86550" y="4900918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Opt.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78524" y="582430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Target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15" name="Straight Arrow Connector 14"/>
          <p:cNvCxnSpPr>
            <a:stCxn id="7" idx="2"/>
            <a:endCxn id="9" idx="0"/>
          </p:cNvCxnSpPr>
          <p:nvPr/>
        </p:nvCxnSpPr>
        <p:spPr>
          <a:xfrm>
            <a:off x="7592924" y="1828799"/>
            <a:ext cx="0" cy="47705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592924" y="2763057"/>
            <a:ext cx="0" cy="36516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592924" y="3585424"/>
            <a:ext cx="0" cy="392109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2"/>
            <a:endCxn id="12" idx="0"/>
          </p:cNvCxnSpPr>
          <p:nvPr/>
        </p:nvCxnSpPr>
        <p:spPr>
          <a:xfrm>
            <a:off x="7592924" y="4434733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2"/>
            <a:endCxn id="14" idx="0"/>
          </p:cNvCxnSpPr>
          <p:nvPr/>
        </p:nvCxnSpPr>
        <p:spPr>
          <a:xfrm flipH="1">
            <a:off x="7592924" y="5358118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16200000" flipH="1">
            <a:off x="7552463" y="5129518"/>
            <a:ext cx="457200" cy="12700"/>
          </a:xfrm>
          <a:prstGeom prst="curvedConnector5">
            <a:avLst>
              <a:gd name="adj1" fmla="val -50000"/>
              <a:gd name="adj2" fmla="val 8890906"/>
              <a:gd name="adj3" fmla="val 150000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9"/>
            <a:ext cx="5754395" cy="128803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Code Optimizations (many times)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input: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IR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output: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optimized IR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742113" y="3425670"/>
            <a:ext cx="3770674" cy="2336197"/>
            <a:chOff x="2742113" y="3425670"/>
            <a:chExt cx="3770674" cy="2336197"/>
          </a:xfrm>
        </p:grpSpPr>
        <p:sp>
          <p:nvSpPr>
            <p:cNvPr id="62" name="Text Box 16"/>
            <p:cNvSpPr txBox="1">
              <a:spLocks noChangeArrowheads="1"/>
            </p:cNvSpPr>
            <p:nvPr/>
          </p:nvSpPr>
          <p:spPr bwMode="auto">
            <a:xfrm>
              <a:off x="4102838" y="4403000"/>
              <a:ext cx="184150" cy="338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endParaRPr lang="en-US" altLang="zh-CN" sz="1600" dirty="0">
                <a:latin typeface="Arial Rounded MT Bold" charset="0"/>
                <a:ea typeface="宋体" charset="0"/>
              </a:endParaRPr>
            </a:p>
          </p:txBody>
        </p:sp>
        <p:sp>
          <p:nvSpPr>
            <p:cNvPr id="64" name="Line 39"/>
            <p:cNvSpPr>
              <a:spLocks noChangeShapeType="1"/>
            </p:cNvSpPr>
            <p:nvPr/>
          </p:nvSpPr>
          <p:spPr bwMode="auto">
            <a:xfrm>
              <a:off x="5728907" y="3811588"/>
              <a:ext cx="360303" cy="324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charset="0"/>
              </a:endParaRPr>
            </a:p>
          </p:txBody>
        </p:sp>
        <p:sp>
          <p:nvSpPr>
            <p:cNvPr id="65" name="Line 40"/>
            <p:cNvSpPr>
              <a:spLocks noChangeShapeType="1"/>
            </p:cNvSpPr>
            <p:nvPr/>
          </p:nvSpPr>
          <p:spPr bwMode="auto">
            <a:xfrm flipH="1">
              <a:off x="4711946" y="3785480"/>
              <a:ext cx="359151" cy="350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charset="0"/>
              </a:endParaRPr>
            </a:p>
          </p:txBody>
        </p:sp>
        <p:sp>
          <p:nvSpPr>
            <p:cNvPr id="66" name="Line 41"/>
            <p:cNvSpPr>
              <a:spLocks noChangeShapeType="1"/>
            </p:cNvSpPr>
            <p:nvPr/>
          </p:nvSpPr>
          <p:spPr bwMode="auto">
            <a:xfrm>
              <a:off x="4460751" y="4741138"/>
              <a:ext cx="503891" cy="307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charset="0"/>
              </a:endParaRPr>
            </a:p>
          </p:txBody>
        </p:sp>
        <p:sp>
          <p:nvSpPr>
            <p:cNvPr id="67" name="Text Box 47"/>
            <p:cNvSpPr txBox="1">
              <a:spLocks noChangeArrowheads="1"/>
            </p:cNvSpPr>
            <p:nvPr/>
          </p:nvSpPr>
          <p:spPr bwMode="auto">
            <a:xfrm>
              <a:off x="4545542" y="5061635"/>
              <a:ext cx="8382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zh-CN" sz="2000" dirty="0">
                  <a:solidFill>
                    <a:srgbClr val="0432FF"/>
                  </a:solidFill>
                  <a:latin typeface="Arial Rounded MT Bold" charset="0"/>
                  <a:ea typeface="宋体" charset="0"/>
                </a:rPr>
                <a:t>i</a:t>
              </a:r>
            </a:p>
          </p:txBody>
        </p:sp>
        <p:sp>
          <p:nvSpPr>
            <p:cNvPr id="69" name="Text Box 50"/>
            <p:cNvSpPr txBox="1">
              <a:spLocks noChangeArrowheads="1"/>
            </p:cNvSpPr>
            <p:nvPr/>
          </p:nvSpPr>
          <p:spPr bwMode="auto">
            <a:xfrm>
              <a:off x="5897807" y="4158746"/>
              <a:ext cx="3048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zh-CN" sz="2000" dirty="0">
                  <a:solidFill>
                    <a:srgbClr val="0432FF"/>
                  </a:solidFill>
                  <a:latin typeface="Arial Rounded MT Bold" charset="0"/>
                  <a:ea typeface="宋体" charset="0"/>
                </a:rPr>
                <a:t>6</a:t>
              </a:r>
            </a:p>
          </p:txBody>
        </p:sp>
        <p:sp>
          <p:nvSpPr>
            <p:cNvPr id="71" name="Line 40"/>
            <p:cNvSpPr>
              <a:spLocks noChangeShapeType="1"/>
            </p:cNvSpPr>
            <p:nvPr/>
          </p:nvSpPr>
          <p:spPr bwMode="auto">
            <a:xfrm flipH="1">
              <a:off x="3585288" y="4733657"/>
              <a:ext cx="412125" cy="327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charset="0"/>
              </a:endParaRPr>
            </a:p>
          </p:txBody>
        </p:sp>
        <p:sp>
          <p:nvSpPr>
            <p:cNvPr id="72" name="Text Box 47"/>
            <p:cNvSpPr txBox="1">
              <a:spLocks noChangeArrowheads="1"/>
            </p:cNvSpPr>
            <p:nvPr/>
          </p:nvSpPr>
          <p:spPr bwMode="auto">
            <a:xfrm>
              <a:off x="3166711" y="5012334"/>
              <a:ext cx="8382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zh-CN" sz="2000" dirty="0">
                  <a:solidFill>
                    <a:srgbClr val="0432FF"/>
                  </a:solidFill>
                  <a:latin typeface="Arial Rounded MT Bold" charset="0"/>
                  <a:ea typeface="宋体" charset="0"/>
                </a:rPr>
                <a:t>a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586318" y="4163311"/>
              <a:ext cx="112562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i="1" dirty="0">
                  <a:latin typeface="Arial Rounded MT Bold" charset="0"/>
                  <a:ea typeface="宋体" charset="0"/>
                </a:rPr>
                <a:t>subscript</a:t>
              </a:r>
              <a:endParaRPr lang="en-US" sz="1600" dirty="0"/>
            </a:p>
          </p:txBody>
        </p:sp>
        <p:sp>
          <p:nvSpPr>
            <p:cNvPr id="74" name="Text Box 23"/>
            <p:cNvSpPr txBox="1">
              <a:spLocks noChangeArrowheads="1"/>
            </p:cNvSpPr>
            <p:nvPr/>
          </p:nvSpPr>
          <p:spPr bwMode="auto">
            <a:xfrm>
              <a:off x="4960563" y="3425670"/>
              <a:ext cx="835025" cy="338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altLang="zh-CN" sz="1600" i="1" dirty="0">
                  <a:latin typeface="Arial Rounded MT Bold" charset="0"/>
                  <a:ea typeface="宋体" charset="0"/>
                </a:rPr>
                <a:t>assign</a:t>
              </a:r>
              <a:endParaRPr lang="en-US" altLang="zh-CN" sz="1600" dirty="0">
                <a:latin typeface="Arial Rounded MT Bold" charset="0"/>
                <a:ea typeface="宋体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742113" y="5364468"/>
              <a:ext cx="16251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array of integer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541064" y="5392535"/>
              <a:ext cx="847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integer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759368" y="4364325"/>
              <a:ext cx="847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integer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665632" y="4381527"/>
              <a:ext cx="847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integer</a:t>
              </a:r>
            </a:p>
          </p:txBody>
        </p:sp>
      </p:grpSp>
      <p:sp>
        <p:nvSpPr>
          <p:cNvPr id="44" name="Rectangle 43"/>
          <p:cNvSpPr/>
          <p:nvPr/>
        </p:nvSpPr>
        <p:spPr>
          <a:xfrm>
            <a:off x="693010" y="3499564"/>
            <a:ext cx="2031325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= 4 + 2</a:t>
            </a:r>
          </a:p>
          <a:p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a[i] =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</a:t>
            </a:r>
            <a:endParaRPr lang="en-US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93009" y="4572251"/>
            <a:ext cx="2031325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= 6</a:t>
            </a:r>
          </a:p>
          <a:p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a[i] =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</a:t>
            </a:r>
            <a:endParaRPr lang="en-US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93008" y="5624248"/>
            <a:ext cx="203132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a[i] =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6</a:t>
            </a:r>
            <a:endParaRPr lang="en-US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7" name="Down Arrow 46"/>
          <p:cNvSpPr/>
          <p:nvPr/>
        </p:nvSpPr>
        <p:spPr>
          <a:xfrm>
            <a:off x="1448784" y="4244315"/>
            <a:ext cx="519771" cy="29107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Down Arrow 47"/>
          <p:cNvSpPr/>
          <p:nvPr/>
        </p:nvSpPr>
        <p:spPr>
          <a:xfrm>
            <a:off x="1448783" y="5317002"/>
            <a:ext cx="519771" cy="29107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559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Phases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78524" y="1371599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Lexical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8524" y="2305857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Syntax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78524" y="3128224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Semantics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78524" y="397753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Interm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.</a:t>
            </a: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86550" y="4900918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Opt.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78524" y="582430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Target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15" name="Straight Arrow Connector 14"/>
          <p:cNvCxnSpPr>
            <a:stCxn id="7" idx="2"/>
            <a:endCxn id="9" idx="0"/>
          </p:cNvCxnSpPr>
          <p:nvPr/>
        </p:nvCxnSpPr>
        <p:spPr>
          <a:xfrm>
            <a:off x="7592924" y="1828799"/>
            <a:ext cx="0" cy="47705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592924" y="2763057"/>
            <a:ext cx="0" cy="36516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592924" y="3585424"/>
            <a:ext cx="0" cy="392109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2"/>
            <a:endCxn id="12" idx="0"/>
          </p:cNvCxnSpPr>
          <p:nvPr/>
        </p:nvCxnSpPr>
        <p:spPr>
          <a:xfrm>
            <a:off x="7592924" y="4434733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2"/>
            <a:endCxn id="14" idx="0"/>
          </p:cNvCxnSpPr>
          <p:nvPr/>
        </p:nvCxnSpPr>
        <p:spPr>
          <a:xfrm flipH="1">
            <a:off x="7592924" y="5358118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16200000" flipH="1">
            <a:off x="7552463" y="5129518"/>
            <a:ext cx="457200" cy="12700"/>
          </a:xfrm>
          <a:prstGeom prst="curvedConnector5">
            <a:avLst>
              <a:gd name="adj1" fmla="val -50000"/>
              <a:gd name="adj2" fmla="val 8890906"/>
              <a:gd name="adj3" fmla="val 150000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5010150" cy="128803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Target Code</a:t>
            </a:r>
            <a:r>
              <a:rPr lang="zh-CN" altLang="en-US"/>
              <a:t> </a:t>
            </a:r>
            <a:r>
              <a:rPr lang="en-US" altLang="zh-CN" dirty="0"/>
              <a:t>Gen.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input: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IR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output: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assembly/machine code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923828" y="3289421"/>
            <a:ext cx="203132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a[i] =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6</a:t>
            </a:r>
            <a:endParaRPr lang="en-US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923828" y="4259951"/>
            <a:ext cx="5201765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00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mov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R0, i 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value of i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R0</a:t>
            </a:r>
          </a:p>
          <a:p>
            <a:r>
              <a:rPr lang="en-US" altLang="zh-CN" sz="200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R0, 4 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multiply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R0 by 4</a:t>
            </a:r>
            <a:endParaRPr lang="en-US" sz="2000" b="1" dirty="0">
              <a:solidFill>
                <a:schemeClr val="bg1">
                  <a:lumMod val="50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altLang="zh-CN" sz="200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mov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R1, &amp;a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</a:t>
            </a:r>
            <a:r>
              <a:rPr lang="en-US" altLang="zh-CN" sz="200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addr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 of a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R1</a:t>
            </a:r>
            <a:endParaRPr lang="en-US" sz="2000" b="1" dirty="0">
              <a:solidFill>
                <a:schemeClr val="bg1">
                  <a:lumMod val="50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 R1, R0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add R0 to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R1</a:t>
            </a:r>
            <a:endParaRPr lang="en-US" sz="2000" b="1" dirty="0">
              <a:solidFill>
                <a:schemeClr val="bg1">
                  <a:lumMod val="50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altLang="zh-CN" sz="200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mov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*R1, 6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6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addr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in R1</a:t>
            </a:r>
            <a:endParaRPr lang="en-US" sz="2000" b="1" dirty="0">
              <a:solidFill>
                <a:schemeClr val="bg1">
                  <a:lumMod val="50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3" name="Down Arrow 62"/>
          <p:cNvSpPr/>
          <p:nvPr/>
        </p:nvSpPr>
        <p:spPr>
          <a:xfrm>
            <a:off x="1599704" y="3821764"/>
            <a:ext cx="519771" cy="29107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530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Phases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78524" y="1371599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Lexical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8524" y="2305857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Syntax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78524" y="3128224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Semantics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78524" y="397753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Interm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.</a:t>
            </a: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86550" y="4900918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Opt.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78524" y="582430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Target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15" name="Straight Arrow Connector 14"/>
          <p:cNvCxnSpPr>
            <a:stCxn id="7" idx="2"/>
            <a:endCxn id="9" idx="0"/>
          </p:cNvCxnSpPr>
          <p:nvPr/>
        </p:nvCxnSpPr>
        <p:spPr>
          <a:xfrm>
            <a:off x="7592924" y="1828799"/>
            <a:ext cx="0" cy="47705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592924" y="2763057"/>
            <a:ext cx="0" cy="36516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592924" y="3585424"/>
            <a:ext cx="0" cy="392109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2"/>
            <a:endCxn id="12" idx="0"/>
          </p:cNvCxnSpPr>
          <p:nvPr/>
        </p:nvCxnSpPr>
        <p:spPr>
          <a:xfrm>
            <a:off x="7592924" y="4434733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2"/>
            <a:endCxn id="14" idx="0"/>
          </p:cNvCxnSpPr>
          <p:nvPr/>
        </p:nvCxnSpPr>
        <p:spPr>
          <a:xfrm flipH="1">
            <a:off x="7592924" y="5358118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16200000" flipH="1">
            <a:off x="7552463" y="5129518"/>
            <a:ext cx="457200" cy="12700"/>
          </a:xfrm>
          <a:prstGeom prst="curvedConnector5">
            <a:avLst>
              <a:gd name="adj1" fmla="val -50000"/>
              <a:gd name="adj2" fmla="val 8890906"/>
              <a:gd name="adj3" fmla="val 150000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5010150" cy="128803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Target Code</a:t>
            </a:r>
            <a:r>
              <a:rPr lang="zh-CN" altLang="en-US"/>
              <a:t> </a:t>
            </a:r>
            <a:r>
              <a:rPr lang="en-US" altLang="zh-CN" dirty="0"/>
              <a:t>Gen.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input: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IR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output:</a:t>
            </a:r>
            <a:r>
              <a:rPr lang="zh-CN" altLang="en-US"/>
              <a:t> </a:t>
            </a:r>
            <a:r>
              <a:rPr lang="en-US" altLang="zh-CN" u="sng" dirty="0">
                <a:solidFill>
                  <a:schemeClr val="accent1">
                    <a:lumMod val="75000"/>
                  </a:schemeClr>
                </a:solidFill>
              </a:rPr>
              <a:t>assembly/machine code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91558" y="3161925"/>
            <a:ext cx="5201765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00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mov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R0, i 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value of i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R0</a:t>
            </a:r>
          </a:p>
          <a:p>
            <a:r>
              <a:rPr lang="en-US" altLang="zh-CN" sz="200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R0, 4 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multiply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R0 by 4</a:t>
            </a:r>
            <a:endParaRPr lang="en-US" sz="2000" b="1" dirty="0">
              <a:solidFill>
                <a:schemeClr val="bg1">
                  <a:lumMod val="50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altLang="zh-CN" sz="200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mov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R1, &amp;a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</a:t>
            </a:r>
            <a:r>
              <a:rPr lang="en-US" altLang="zh-CN" sz="200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addr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 of a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R1</a:t>
            </a:r>
            <a:endParaRPr lang="en-US" sz="2000" b="1" dirty="0">
              <a:solidFill>
                <a:schemeClr val="bg1">
                  <a:lumMod val="50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 R1, R0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add R0 to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R1</a:t>
            </a:r>
            <a:endParaRPr lang="en-US" sz="2000" b="1" dirty="0">
              <a:solidFill>
                <a:schemeClr val="bg1">
                  <a:lumMod val="50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altLang="zh-CN" sz="200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mov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*R1, 6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6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addr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in R1</a:t>
            </a:r>
            <a:endParaRPr lang="en-US" sz="2000" b="1" dirty="0">
              <a:solidFill>
                <a:schemeClr val="bg1">
                  <a:lumMod val="50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91558" y="5265840"/>
            <a:ext cx="5721229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00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mov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R0, i 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value of i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R0</a:t>
            </a:r>
          </a:p>
          <a:p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shl R0, 2 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shift left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2 bits</a:t>
            </a:r>
            <a:endParaRPr lang="en-US" sz="2000" b="1" dirty="0">
              <a:solidFill>
                <a:schemeClr val="bg1">
                  <a:lumMod val="50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mov &amp;a[R0], 6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;; 6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addr in R1</a:t>
            </a:r>
            <a:endParaRPr lang="en-US" sz="2000" b="1" dirty="0">
              <a:solidFill>
                <a:schemeClr val="bg1">
                  <a:lumMod val="50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0" name="Down Arrow 19"/>
          <p:cNvSpPr/>
          <p:nvPr/>
        </p:nvSpPr>
        <p:spPr>
          <a:xfrm>
            <a:off x="1573071" y="4874295"/>
            <a:ext cx="519771" cy="29107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6825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Compilation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Phases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78524" y="1371599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Lexical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8524" y="2305857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Syntax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78524" y="3128224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Semantics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78524" y="397753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Interm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.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86550" y="4900918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Opt.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78524" y="582430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Target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15" name="Straight Arrow Connector 14"/>
          <p:cNvCxnSpPr>
            <a:stCxn id="7" idx="2"/>
            <a:endCxn id="9" idx="0"/>
          </p:cNvCxnSpPr>
          <p:nvPr/>
        </p:nvCxnSpPr>
        <p:spPr>
          <a:xfrm>
            <a:off x="7592924" y="1828799"/>
            <a:ext cx="0" cy="47705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592924" y="2763057"/>
            <a:ext cx="0" cy="36516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592924" y="3585424"/>
            <a:ext cx="0" cy="392109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2"/>
            <a:endCxn id="12" idx="0"/>
          </p:cNvCxnSpPr>
          <p:nvPr/>
        </p:nvCxnSpPr>
        <p:spPr>
          <a:xfrm>
            <a:off x="7592924" y="4434733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2"/>
            <a:endCxn id="14" idx="0"/>
          </p:cNvCxnSpPr>
          <p:nvPr/>
        </p:nvCxnSpPr>
        <p:spPr>
          <a:xfrm flipH="1">
            <a:off x="7592924" y="5358118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/>
          <p:nvPr/>
        </p:nvCxnSpPr>
        <p:spPr>
          <a:xfrm rot="16200000" flipH="1">
            <a:off x="7552463" y="5129518"/>
            <a:ext cx="457200" cy="12700"/>
          </a:xfrm>
          <a:prstGeom prst="curvedConnector5">
            <a:avLst>
              <a:gd name="adj1" fmla="val -50000"/>
              <a:gd name="adj2" fmla="val 8890906"/>
              <a:gd name="adj3" fmla="val 150000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4009611" cy="321023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Example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/>
              <a:t>“Journey”</a:t>
            </a:r>
            <a:r>
              <a:rPr lang="zh-CN" altLang="en-US"/>
              <a:t> </a:t>
            </a:r>
            <a:r>
              <a:rPr lang="en-US" altLang="zh-CN" dirty="0"/>
              <a:t>of</a:t>
            </a:r>
            <a:r>
              <a:rPr lang="zh-CN" altLang="en-US"/>
              <a:t> </a:t>
            </a:r>
            <a:r>
              <a:rPr lang="en-US" altLang="zh-CN" dirty="0"/>
              <a:t>a</a:t>
            </a:r>
            <a:r>
              <a:rPr lang="zh-CN" altLang="en-US"/>
              <a:t> </a:t>
            </a:r>
            <a:r>
              <a:rPr lang="en-US" altLang="zh-CN" dirty="0"/>
              <a:t>statement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835364" y="2986170"/>
            <a:ext cx="2223686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a[i] = 4 + 2</a:t>
            </a:r>
            <a:endParaRPr lang="en-US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4" name="Curved Connector 3"/>
          <p:cNvCxnSpPr>
            <a:stCxn id="28" idx="3"/>
            <a:endCxn id="7" idx="0"/>
          </p:cNvCxnSpPr>
          <p:nvPr/>
        </p:nvCxnSpPr>
        <p:spPr>
          <a:xfrm flipV="1">
            <a:off x="4059050" y="1371599"/>
            <a:ext cx="3533874" cy="1830015"/>
          </a:xfrm>
          <a:prstGeom prst="curvedConnector4">
            <a:avLst>
              <a:gd name="adj1" fmla="val 26446"/>
              <a:gd name="adj2" fmla="val 126585"/>
            </a:avLst>
          </a:prstGeom>
          <a:ln>
            <a:prstDash val="dash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859152" y="4900918"/>
            <a:ext cx="2393604" cy="11079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mov R0, i  </a:t>
            </a:r>
          </a:p>
          <a:p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shl R0, 2</a:t>
            </a:r>
            <a:endParaRPr lang="en-US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mov &amp;a[R0], 6</a:t>
            </a:r>
            <a:endParaRPr lang="en-US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33" name="Curved Connector 32"/>
          <p:cNvCxnSpPr>
            <a:stCxn id="14" idx="2"/>
            <a:endCxn id="32" idx="3"/>
          </p:cNvCxnSpPr>
          <p:nvPr/>
        </p:nvCxnSpPr>
        <p:spPr>
          <a:xfrm rot="5400000" flipH="1">
            <a:off x="5509546" y="4198126"/>
            <a:ext cx="826587" cy="3340168"/>
          </a:xfrm>
          <a:prstGeom prst="curvedConnector4">
            <a:avLst>
              <a:gd name="adj1" fmla="val -27656"/>
              <a:gd name="adj2" fmla="val 63688"/>
            </a:avLst>
          </a:prstGeom>
          <a:ln>
            <a:prstDash val="dash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6184732" y="1600199"/>
            <a:ext cx="493792" cy="1087588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184732" y="2534457"/>
            <a:ext cx="493792" cy="15333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184732" y="2687787"/>
            <a:ext cx="493792" cy="669037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184731" y="3356824"/>
            <a:ext cx="493793" cy="15932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184731" y="3516149"/>
            <a:ext cx="493793" cy="68998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184731" y="3516149"/>
            <a:ext cx="501819" cy="1613369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5162911" y="3217765"/>
            <a:ext cx="1021820" cy="59676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Symbol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endParaRPr lang="en-US" altLang="zh-CN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Table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162912" y="2389403"/>
            <a:ext cx="1021820" cy="59676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Error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endParaRPr lang="en-US" altLang="zh-CN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Handling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6184731" y="3516149"/>
            <a:ext cx="493793" cy="253675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6184731" y="1600199"/>
            <a:ext cx="493793" cy="191595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494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Administrivia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92150" y="1619772"/>
            <a:ext cx="8214783" cy="4421187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Materials: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lectures, syllabus and schedule, policies</a:t>
            </a:r>
            <a:endParaRPr lang="en-US" dirty="0"/>
          </a:p>
          <a:p>
            <a:pPr lvl="1">
              <a:buFontTx/>
              <a:buChar char="-"/>
              <a:defRPr/>
            </a:pPr>
            <a:r>
              <a:rPr lang="en-US" dirty="0"/>
              <a:t>My website: </a:t>
            </a:r>
          </a:p>
          <a:p>
            <a:pPr lvl="1">
              <a:buFontTx/>
              <a:buChar char="-"/>
              <a:defRPr/>
            </a:pPr>
            <a:r>
              <a:rPr lang="en-US" dirty="0">
                <a:solidFill>
                  <a:schemeClr val="bg2"/>
                </a:solidFill>
                <a:hlinkClick r:id="rId3"/>
              </a:rPr>
              <a:t>https://www.cs.ucr.edu/~gupta/teaching/152-21s/</a:t>
            </a:r>
            <a:endParaRPr lang="en-US" dirty="0">
              <a:solidFill>
                <a:schemeClr val="bg2"/>
              </a:solidFill>
            </a:endParaRPr>
          </a:p>
          <a:p>
            <a:pPr lvl="1">
              <a:buFontTx/>
              <a:buChar char="-"/>
              <a:defRPr/>
            </a:pPr>
            <a:endParaRPr lang="en-US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US" dirty="0" err="1"/>
              <a:t>iLearn</a:t>
            </a: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>
              <a:buFont typeface=".AppleSystemUIFont" charset="-120"/>
              <a:buChar char="-"/>
              <a:defRPr/>
            </a:pPr>
            <a:r>
              <a:rPr lang="en-US" altLang="zh-CN" sz="2200" dirty="0"/>
              <a:t>Grading</a:t>
            </a:r>
          </a:p>
          <a:p>
            <a:pPr lvl="1">
              <a:buFont typeface=".AppleSystemUIFont" charset="-120"/>
              <a:buChar char="-"/>
              <a:defRPr/>
            </a:pPr>
            <a:r>
              <a:rPr lang="en-US" altLang="zh-CN" sz="2200" dirty="0"/>
              <a:t>Announcements</a:t>
            </a:r>
            <a:endParaRPr lang="en-US" sz="2200" dirty="0"/>
          </a:p>
          <a:p>
            <a:pPr>
              <a:lnSpc>
                <a:spcPct val="160000"/>
              </a:lnSpc>
              <a:defRPr/>
            </a:pP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questions</a:t>
            </a:r>
            <a:endParaRPr lang="en-US" dirty="0"/>
          </a:p>
          <a:p>
            <a:pPr lvl="1">
              <a:buFont typeface=".AppleSystemUIFont" charset="-120"/>
              <a:buChar char="-"/>
              <a:defRPr/>
            </a:pPr>
            <a:r>
              <a:rPr lang="en-US" altLang="zh-CN" dirty="0"/>
              <a:t>Email, appointments via zoom</a:t>
            </a:r>
          </a:p>
          <a:p>
            <a:pPr lvl="1">
              <a:buFont typeface=".AppleSystemUIFont" charset="-120"/>
              <a:buChar char="-"/>
              <a:defRPr/>
            </a:pPr>
            <a:r>
              <a:rPr lang="en-US" altLang="zh-CN" dirty="0"/>
              <a:t>about</a:t>
            </a:r>
            <a:r>
              <a:rPr lang="zh-CN" altLang="en-US" dirty="0"/>
              <a:t> </a:t>
            </a:r>
            <a:r>
              <a:rPr lang="en-US" altLang="zh-CN" dirty="0"/>
              <a:t>lectures</a:t>
            </a:r>
            <a:r>
              <a:rPr lang="zh-CN" altLang="en-US" dirty="0"/>
              <a:t> </a:t>
            </a:r>
            <a:r>
              <a:rPr lang="zh-CN" altLang="en-US" dirty="0">
                <a:sym typeface="Wingdings"/>
              </a:rPr>
              <a:t> </a:t>
            </a:r>
            <a:r>
              <a:rPr lang="en-US" altLang="zh-CN" dirty="0">
                <a:sym typeface="Wingdings"/>
              </a:rPr>
              <a:t>Contact Me</a:t>
            </a:r>
            <a:endParaRPr lang="en-US" dirty="0"/>
          </a:p>
          <a:p>
            <a:pPr lvl="1">
              <a:buFont typeface=".AppleSystemUIFont" charset="-120"/>
              <a:buChar char="-"/>
              <a:defRPr/>
            </a:pPr>
            <a:r>
              <a:rPr lang="en-US" altLang="zh-CN" dirty="0"/>
              <a:t>about</a:t>
            </a:r>
            <a:r>
              <a:rPr lang="zh-CN" altLang="en-US" dirty="0"/>
              <a:t> </a:t>
            </a:r>
            <a:r>
              <a:rPr lang="en-US" altLang="zh-CN" dirty="0"/>
              <a:t>project</a:t>
            </a:r>
            <a:r>
              <a:rPr lang="zh-CN" altLang="en-US" dirty="0"/>
              <a:t> </a:t>
            </a:r>
            <a:r>
              <a:rPr lang="zh-CN" altLang="en-US" dirty="0">
                <a:sym typeface="Wingdings"/>
              </a:rPr>
              <a:t> </a:t>
            </a:r>
            <a:r>
              <a:rPr lang="en-US" altLang="zh-CN" dirty="0">
                <a:sym typeface="Wingdings"/>
              </a:rPr>
              <a:t>Contact 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464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Textbook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(primary)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26477" y="2054744"/>
            <a:ext cx="448887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altLang="zh-CN" sz="2400" dirty="0"/>
              <a:t>Compiler</a:t>
            </a:r>
            <a:r>
              <a:rPr lang="zh-CN" altLang="en-US" sz="2400"/>
              <a:t> </a:t>
            </a:r>
            <a:r>
              <a:rPr lang="en-US" altLang="zh-CN" sz="2400" dirty="0"/>
              <a:t>Construction</a:t>
            </a:r>
            <a:r>
              <a:rPr lang="zh-CN" altLang="en-US" sz="2400"/>
              <a:t> </a:t>
            </a:r>
            <a:r>
              <a:rPr lang="mr-IN" altLang="zh-CN" sz="2400" dirty="0"/>
              <a:t>–</a:t>
            </a:r>
            <a:r>
              <a:rPr lang="zh-CN" altLang="en-US" sz="2400"/>
              <a:t> </a:t>
            </a:r>
            <a:r>
              <a:rPr lang="en-US" altLang="zh-CN" sz="2400" dirty="0"/>
              <a:t>Principles</a:t>
            </a:r>
            <a:r>
              <a:rPr lang="zh-CN" altLang="en-US" sz="2400"/>
              <a:t> </a:t>
            </a:r>
            <a:r>
              <a:rPr lang="en-US" altLang="zh-CN" sz="2400" dirty="0"/>
              <a:t>and</a:t>
            </a:r>
            <a:r>
              <a:rPr lang="zh-CN" altLang="en-US" sz="2400"/>
              <a:t> </a:t>
            </a:r>
            <a:r>
              <a:rPr lang="en-US" altLang="zh-CN" sz="2400" dirty="0"/>
              <a:t>Practice</a:t>
            </a:r>
            <a:r>
              <a:rPr lang="zh-CN" altLang="en-US" sz="2400"/>
              <a:t> </a:t>
            </a:r>
            <a:r>
              <a:rPr lang="en-US" altLang="zh-CN" sz="2400" dirty="0"/>
              <a:t>1997</a:t>
            </a:r>
            <a:r>
              <a:rPr lang="en-US" sz="2400" dirty="0"/>
              <a:t> </a:t>
            </a:r>
          </a:p>
          <a:p>
            <a:r>
              <a:rPr lang="en-US" sz="2000" i="1" dirty="0"/>
              <a:t>     </a:t>
            </a:r>
            <a:r>
              <a:rPr lang="zh-CN" altLang="en-US" sz="2000" i="1"/>
              <a:t>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by </a:t>
            </a:r>
            <a:r>
              <a:rPr lang="en-US" altLang="zh-CN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Kenneth</a:t>
            </a:r>
            <a:r>
              <a:rPr lang="zh-CN" altLang="en-US" sz="20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zh-CN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Louden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26477" y="3688210"/>
            <a:ext cx="4580433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strike="sngStrike" dirty="0"/>
              <a:t>1 copy to on reserve in library</a:t>
            </a:r>
            <a:endParaRPr lang="en-US" sz="2400" strike="sngStrike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buFont typeface="Arial" charset="0"/>
              <a:buChar char="•"/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2400" strike="sngStrike" dirty="0"/>
              <a:t>TAs have copies also</a:t>
            </a:r>
          </a:p>
        </p:txBody>
      </p:sp>
      <p:pic>
        <p:nvPicPr>
          <p:cNvPr id="1026" name="Picture 2" descr="https://images-na.ssl-images-amazon.com/images/I/51GW8tjsF%2BL._SX397_BO1,204,203,2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152" y="1881490"/>
            <a:ext cx="2746075" cy="3434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7530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Textbook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(references)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 descr="ompilers: Principles, Techniques, and Tools (2nd Edition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529" y="1540040"/>
            <a:ext cx="3282214" cy="4968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ngineering: A Compil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622" y="1948043"/>
            <a:ext cx="3209925" cy="415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1009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Project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Lab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92150" y="1751007"/>
            <a:ext cx="7080250" cy="432805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en-US" altLang="zh-CN" dirty="0"/>
              <a:t>Three</a:t>
            </a:r>
            <a:r>
              <a:rPr lang="zh-CN" altLang="en-US" dirty="0"/>
              <a:t> </a:t>
            </a:r>
            <a:r>
              <a:rPr lang="en-US" altLang="zh-CN" dirty="0"/>
              <a:t>phases (4/2; 4/16; 5/14—6/4)</a:t>
            </a:r>
            <a:endParaRPr lang="en-US" dirty="0"/>
          </a:p>
          <a:p>
            <a:pPr lvl="1">
              <a:buFont typeface=".AppleSystemUIFont" charset="-120"/>
              <a:buChar char="-"/>
              <a:defRPr/>
            </a:pPr>
            <a:r>
              <a:rPr lang="en-US" altLang="zh-CN" dirty="0"/>
              <a:t>Roughly three weeks each</a:t>
            </a:r>
          </a:p>
          <a:p>
            <a:pPr lvl="1">
              <a:buFont typeface=".AppleSystemUIFont" charset="-120"/>
              <a:buChar char="-"/>
              <a:defRPr/>
            </a:pPr>
            <a:r>
              <a:rPr lang="en-US" altLang="zh-CN" dirty="0"/>
              <a:t>10% +</a:t>
            </a:r>
            <a:r>
              <a:rPr lang="zh-CN" altLang="en-US" dirty="0"/>
              <a:t> </a:t>
            </a:r>
            <a:r>
              <a:rPr lang="en-US" altLang="zh-CN" dirty="0"/>
              <a:t>12% +</a:t>
            </a:r>
            <a:r>
              <a:rPr lang="zh-CN" altLang="en-US" dirty="0"/>
              <a:t> </a:t>
            </a:r>
            <a:r>
              <a:rPr lang="en-US" altLang="zh-CN" dirty="0"/>
              <a:t>13% = 35%</a:t>
            </a:r>
          </a:p>
          <a:p>
            <a:pPr lvl="1">
              <a:buFont typeface=".AppleSystemUIFont" charset="-120"/>
              <a:buChar char="-"/>
              <a:defRPr/>
            </a:pPr>
            <a:endParaRPr lang="en-US" sz="2200" dirty="0"/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en-US" altLang="zh-CN" dirty="0"/>
              <a:t>Build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compiler</a:t>
            </a:r>
            <a:r>
              <a:rPr lang="zh-CN" altLang="en-US" dirty="0"/>
              <a:t> </a:t>
            </a:r>
            <a:r>
              <a:rPr lang="en-US" altLang="zh-CN" dirty="0"/>
              <a:t>frontend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US" altLang="zh-CN" dirty="0"/>
              <a:t>tools</a:t>
            </a:r>
          </a:p>
          <a:p>
            <a:pPr lvl="1">
              <a:buFont typeface=".AppleSystemUIFont" charset="-120"/>
              <a:buChar char="-"/>
              <a:defRPr/>
            </a:pPr>
            <a:r>
              <a:rPr lang="en-US" altLang="zh-CN" dirty="0"/>
              <a:t>introduced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r>
              <a:rPr lang="en-US" altLang="zh-CN" dirty="0"/>
              <a:t>TAs in Lab Sessions</a:t>
            </a:r>
          </a:p>
          <a:p>
            <a:pPr lvl="1">
              <a:buFont typeface=".AppleSystemUIFont" charset="-120"/>
              <a:buChar char="-"/>
              <a:defRPr/>
            </a:pPr>
            <a:endParaRPr lang="en-US" altLang="zh-CN" dirty="0"/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en-US" altLang="zh-CN" dirty="0"/>
              <a:t>Team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two</a:t>
            </a:r>
            <a:r>
              <a:rPr lang="zh-CN" altLang="en-US" dirty="0"/>
              <a:t> </a:t>
            </a:r>
            <a:r>
              <a:rPr lang="en-US" altLang="zh-CN" dirty="0"/>
              <a:t>/</a:t>
            </a:r>
            <a:r>
              <a:rPr lang="zh-CN" altLang="en-US" dirty="0"/>
              <a:t> </a:t>
            </a:r>
            <a:r>
              <a:rPr lang="en-US" altLang="zh-CN" dirty="0"/>
              <a:t>individual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Font typeface="Wingdings" charset="0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002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Grading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92150" y="1916113"/>
            <a:ext cx="8113183" cy="3951287"/>
          </a:xfrm>
        </p:spPr>
        <p:txBody>
          <a:bodyPr>
            <a:normAutofit/>
          </a:bodyPr>
          <a:lstStyle/>
          <a:p>
            <a:pPr>
              <a:buClr>
                <a:schemeClr val="accent5">
                  <a:lumMod val="75000"/>
                </a:schemeClr>
              </a:buClr>
              <a:defRPr/>
            </a:pPr>
            <a:r>
              <a:rPr lang="en-US" altLang="zh-CN" dirty="0"/>
              <a:t>Three parts</a:t>
            </a:r>
            <a:endParaRPr lang="en-US" dirty="0"/>
          </a:p>
          <a:p>
            <a:pPr lvl="1"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  <a:defRPr/>
            </a:pPr>
            <a:r>
              <a:rPr lang="en-US" altLang="zh-CN" dirty="0"/>
              <a:t>35%</a:t>
            </a:r>
            <a:r>
              <a:rPr lang="zh-CN" altLang="en-US" dirty="0"/>
              <a:t> </a:t>
            </a:r>
            <a:r>
              <a:rPr lang="en-US" altLang="zh-CN" dirty="0"/>
              <a:t>:</a:t>
            </a:r>
            <a:r>
              <a:rPr lang="zh-CN" altLang="en-US" dirty="0"/>
              <a:t> </a:t>
            </a:r>
            <a:r>
              <a:rPr lang="en-US" altLang="zh-CN" dirty="0"/>
              <a:t>Project</a:t>
            </a:r>
            <a:r>
              <a:rPr lang="zh-CN" altLang="en-US" dirty="0"/>
              <a:t> </a:t>
            </a:r>
            <a:endParaRPr lang="en-US" altLang="zh-CN" dirty="0"/>
          </a:p>
          <a:p>
            <a:pPr lvl="1"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  <a:defRPr/>
            </a:pPr>
            <a:r>
              <a:rPr lang="en-US" altLang="zh-CN" dirty="0"/>
              <a:t>30%</a:t>
            </a:r>
            <a:r>
              <a:rPr lang="zh-CN" altLang="en-US" dirty="0"/>
              <a:t> </a:t>
            </a:r>
            <a:r>
              <a:rPr lang="en-US" altLang="zh-CN" dirty="0"/>
              <a:t>:</a:t>
            </a:r>
            <a:r>
              <a:rPr lang="zh-CN" altLang="en-US" dirty="0"/>
              <a:t> </a:t>
            </a:r>
            <a:r>
              <a:rPr lang="en-US" altLang="zh-CN" dirty="0"/>
              <a:t>Exam I</a:t>
            </a:r>
            <a:r>
              <a:rPr lang="zh-CN" altLang="en-US" dirty="0"/>
              <a:t> </a:t>
            </a:r>
            <a:r>
              <a:rPr lang="en-US" altLang="zh-CN" dirty="0"/>
              <a:t>    4/30/2021, 3:00-3:50pm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  <a:defRPr/>
            </a:pPr>
            <a:r>
              <a:rPr lang="en-US" altLang="zh-CN" dirty="0"/>
              <a:t>35%</a:t>
            </a:r>
            <a:r>
              <a:rPr lang="zh-CN" altLang="en-US" dirty="0"/>
              <a:t> </a:t>
            </a:r>
            <a:r>
              <a:rPr lang="en-US" altLang="zh-CN" dirty="0"/>
              <a:t>:</a:t>
            </a:r>
            <a:r>
              <a:rPr lang="zh-CN" altLang="en-US" dirty="0"/>
              <a:t> </a:t>
            </a:r>
            <a:r>
              <a:rPr lang="en-US" altLang="zh-CN" dirty="0"/>
              <a:t>Exam II</a:t>
            </a:r>
            <a:r>
              <a:rPr lang="zh-CN" altLang="en-US" dirty="0"/>
              <a:t> </a:t>
            </a:r>
            <a:r>
              <a:rPr lang="en-US" altLang="zh-CN" dirty="0"/>
              <a:t>   6/08/2021, 7:00-10:00pm</a:t>
            </a:r>
          </a:p>
          <a:p>
            <a:pPr lvl="1">
              <a:buFont typeface=".AppleSystemUIFont" charset="-120"/>
              <a:buChar char="-"/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432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Academic integrity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732971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5">
                  <a:lumMod val="75000"/>
                </a:schemeClr>
              </a:buClr>
              <a:buSzPct val="75000"/>
            </a:pPr>
            <a:r>
              <a:rPr lang="en-US" altLang="zh-CN" sz="2800" dirty="0"/>
              <a:t>What constitutes academic dishonesty?</a:t>
            </a:r>
          </a:p>
          <a:p>
            <a:pPr lvl="1">
              <a:spcAft>
                <a:spcPts val="500"/>
              </a:spcAft>
              <a:buClr>
                <a:schemeClr val="accent1">
                  <a:lumMod val="75000"/>
                </a:schemeClr>
              </a:buClr>
              <a:buSzPct val="100000"/>
              <a:buFont typeface=".AppleSystemUIFont" charset="-120"/>
              <a:buChar char="-"/>
              <a:defRPr/>
            </a:pPr>
            <a:r>
              <a:rPr lang="en-US" altLang="zh-CN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Cheating, fabrication, plagiarism, unauthorized collaboration (or facilitating any of these)</a:t>
            </a:r>
          </a:p>
          <a:p>
            <a:pPr marL="228600" lvl="1">
              <a:spcBef>
                <a:spcPts val="1000"/>
              </a:spcBef>
              <a:spcAft>
                <a:spcPts val="500"/>
              </a:spcAft>
              <a:buClr>
                <a:schemeClr val="accent5">
                  <a:lumMod val="75000"/>
                </a:schemeClr>
              </a:buClr>
              <a:buSzPct val="75000"/>
              <a:defRPr/>
            </a:pPr>
            <a:r>
              <a:rPr lang="en-US" altLang="zh-CN" sz="2800" dirty="0"/>
              <a:t>What are the penalties and sanctions?</a:t>
            </a:r>
          </a:p>
          <a:p>
            <a:pPr lvl="1">
              <a:spcAft>
                <a:spcPts val="500"/>
              </a:spcAft>
              <a:buClr>
                <a:schemeClr val="accent1">
                  <a:lumMod val="75000"/>
                </a:schemeClr>
              </a:buClr>
              <a:buSzPct val="100000"/>
              <a:buFont typeface=".AppleSystemUIFont" charset="-120"/>
              <a:buChar char="-"/>
              <a:defRPr/>
            </a:pPr>
            <a:r>
              <a:rPr lang="en-US" altLang="zh-CN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receiving an F for the class and filing a report of the incident</a:t>
            </a:r>
            <a:endParaRPr lang="en-US" altLang="zh-CN" sz="2800" dirty="0"/>
          </a:p>
          <a:p>
            <a:pPr lvl="1">
              <a:spcAft>
                <a:spcPts val="500"/>
              </a:spcAft>
              <a:buClr>
                <a:schemeClr val="accent1">
                  <a:lumMod val="75000"/>
                </a:schemeClr>
              </a:buClr>
              <a:buSzPct val="100000"/>
              <a:buFont typeface=".AppleSystemUIFont" charset="-120"/>
              <a:buChar char="-"/>
              <a:defRPr/>
            </a:pPr>
            <a:r>
              <a:rPr lang="en-US" altLang="zh-CN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Ignorance is no excuse</a:t>
            </a:r>
          </a:p>
          <a:p>
            <a:pPr lvl="1">
              <a:spcAft>
                <a:spcPts val="500"/>
              </a:spcAft>
              <a:buClr>
                <a:schemeClr val="accent1">
                  <a:lumMod val="75000"/>
                </a:schemeClr>
              </a:buClr>
              <a:buSzPct val="75000"/>
              <a:buFont typeface=".AppleSystemUIFont" charset="-120"/>
              <a:buChar char="-"/>
              <a:defRPr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19307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566" y="2766218"/>
            <a:ext cx="6367346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Chapter 1</a:t>
            </a:r>
            <a:b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What is a Compiler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660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6378</TotalTime>
  <Words>1188</Words>
  <Application>Microsoft Macintosh PowerPoint</Application>
  <PresentationFormat>On-screen Show (4:3)</PresentationFormat>
  <Paragraphs>365</Paragraphs>
  <Slides>24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.AppleSystemUIFont</vt:lpstr>
      <vt:lpstr>Arial</vt:lpstr>
      <vt:lpstr>Arial Narrow</vt:lpstr>
      <vt:lpstr>Arial Rounded MT Bold</vt:lpstr>
      <vt:lpstr>Calibri</vt:lpstr>
      <vt:lpstr>Calibri Light</vt:lpstr>
      <vt:lpstr>Courier</vt:lpstr>
      <vt:lpstr>Gill Sans</vt:lpstr>
      <vt:lpstr>Wingdings</vt:lpstr>
      <vt:lpstr>Office Theme</vt:lpstr>
      <vt:lpstr>CS152 Compiler Design</vt:lpstr>
      <vt:lpstr>Instructor and TA</vt:lpstr>
      <vt:lpstr>Administrivia</vt:lpstr>
      <vt:lpstr>Textbook (primary)</vt:lpstr>
      <vt:lpstr>Textbook (references)</vt:lpstr>
      <vt:lpstr>Project and Lab</vt:lpstr>
      <vt:lpstr>Grading</vt:lpstr>
      <vt:lpstr>Academic integrity</vt:lpstr>
      <vt:lpstr>Chapter 1 What is a Compiler</vt:lpstr>
      <vt:lpstr>What is a Compiler?</vt:lpstr>
      <vt:lpstr>Language vs. Compiler</vt:lpstr>
      <vt:lpstr>Compilation vs. Interpretation</vt:lpstr>
      <vt:lpstr>Compilation Phases</vt:lpstr>
      <vt:lpstr>Compilation Phases</vt:lpstr>
      <vt:lpstr>Compilation Phases</vt:lpstr>
      <vt:lpstr>Compilation Phases</vt:lpstr>
      <vt:lpstr>Compilation Phases</vt:lpstr>
      <vt:lpstr>Compilation Phases</vt:lpstr>
      <vt:lpstr>Compilation Phases</vt:lpstr>
      <vt:lpstr>Compilation Phases</vt:lpstr>
      <vt:lpstr>Compilation Phases</vt:lpstr>
      <vt:lpstr>Compilation Phases</vt:lpstr>
      <vt:lpstr>Compilation Phases</vt:lpstr>
      <vt:lpstr>Compilation Phases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CS152 Compiler Design</dc:title>
  <dc:creator>Zhijia Zhao</dc:creator>
  <cp:lastModifiedBy>Rajiv Gupta</cp:lastModifiedBy>
  <cp:revision>132</cp:revision>
  <dcterms:created xsi:type="dcterms:W3CDTF">2019-03-30T23:00:37Z</dcterms:created>
  <dcterms:modified xsi:type="dcterms:W3CDTF">2021-03-13T19:53:05Z</dcterms:modified>
</cp:coreProperties>
</file>