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401" r:id="rId25"/>
    <p:sldId id="398" r:id="rId26"/>
    <p:sldId id="399" r:id="rId27"/>
    <p:sldId id="400" r:id="rId28"/>
    <p:sldId id="404" r:id="rId29"/>
    <p:sldId id="402" r:id="rId30"/>
    <p:sldId id="406" r:id="rId31"/>
    <p:sldId id="415" r:id="rId32"/>
    <p:sldId id="405" r:id="rId33"/>
    <p:sldId id="403" r:id="rId34"/>
    <p:sldId id="410" r:id="rId35"/>
    <p:sldId id="407" r:id="rId36"/>
    <p:sldId id="411" r:id="rId37"/>
    <p:sldId id="408" r:id="rId38"/>
    <p:sldId id="412" r:id="rId39"/>
    <p:sldId id="413" r:id="rId40"/>
    <p:sldId id="414" r:id="rId41"/>
  </p:sldIdLst>
  <p:sldSz cx="10058400" cy="7772400"/>
  <p:notesSz cx="68580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6">
          <p15:clr>
            <a:srgbClr val="A4A3A4"/>
          </p15:clr>
        </p15:guide>
        <p15:guide id="2" orient="horz" pos="4090">
          <p15:clr>
            <a:srgbClr val="A4A3A4"/>
          </p15:clr>
        </p15:guide>
        <p15:guide id="3" orient="horz">
          <p15:clr>
            <a:srgbClr val="A4A3A4"/>
          </p15:clr>
        </p15:guide>
        <p15:guide id="4" pos="3172">
          <p15:clr>
            <a:srgbClr val="A4A3A4"/>
          </p15:clr>
        </p15:guide>
        <p15:guide id="5" pos="6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11"/>
    <p:restoredTop sz="93876"/>
  </p:normalViewPr>
  <p:slideViewPr>
    <p:cSldViewPr snapToGrid="0" snapToObjects="1">
      <p:cViewPr varScale="1">
        <p:scale>
          <a:sx n="69" d="100"/>
          <a:sy n="69" d="100"/>
        </p:scale>
        <p:origin x="512" y="200"/>
      </p:cViewPr>
      <p:guideLst>
        <p:guide orient="horz" pos="4866"/>
        <p:guide orient="horz" pos="4090"/>
        <p:guide orient="horz"/>
        <p:guide pos="3172"/>
        <p:guide pos="6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8"/>
    </p:cViewPr>
  </p:sorterViewPr>
  <p:notesViewPr>
    <p:cSldViewPr snapToGrid="0" snapToObjects="1">
      <p:cViewPr varScale="1">
        <p:scale>
          <a:sx n="57" d="100"/>
          <a:sy n="57" d="100"/>
        </p:scale>
        <p:origin x="-1710" y="-78"/>
      </p:cViewPr>
      <p:guideLst>
        <p:guide orient="horz" pos="290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0F65CFD-C33E-2747-AC61-E9D289DB5F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79913"/>
            <a:ext cx="5038725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21" tIns="44565" rIns="90721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61CCD24-6124-984C-B238-B8A027AB64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476750" cy="3459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11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22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273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22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1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920875"/>
            <a:ext cx="4178300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050" y="1920875"/>
            <a:ext cx="417988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7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32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62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7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2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1BE550F-60DD-BE46-8775-CF33B3984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920875"/>
            <a:ext cx="85105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88" tIns="50794" rIns="101588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40">
            <a:extLst>
              <a:ext uri="{FF2B5EF4-FFF2-40B4-BE49-F238E27FC236}">
                <a16:creationId xmlns:a16="http://schemas.microsoft.com/office/drawing/2014/main" id="{8EAA6527-C7C9-7F4B-BD8B-FE13046FB2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35423A11-DABA-594E-B9FB-B7185C7305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850" y="7386638"/>
            <a:ext cx="1628775" cy="300037"/>
          </a:xfrm>
          <a:prstGeom prst="rect">
            <a:avLst/>
          </a:prstGeom>
          <a:noFill/>
          <a:ln>
            <a:noFill/>
          </a:ln>
        </p:spPr>
        <p:txBody>
          <a:bodyPr wrap="none" lIns="101588" tIns="50794" rIns="101588" bIns="50794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charset="0"/>
              <a:buNone/>
              <a:defRPr/>
            </a:pPr>
            <a:r>
              <a:rPr lang="en-US" sz="1400"/>
              <a:t>CSE Department</a:t>
            </a:r>
          </a:p>
        </p:txBody>
      </p:sp>
      <p:sp>
        <p:nvSpPr>
          <p:cNvPr id="1029" name="Rectangle 45">
            <a:extLst>
              <a:ext uri="{FF2B5EF4-FFF2-40B4-BE49-F238E27FC236}">
                <a16:creationId xmlns:a16="http://schemas.microsoft.com/office/drawing/2014/main" id="{84A67A07-8A2C-1043-B8A9-939EA7843C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pic>
        <p:nvPicPr>
          <p:cNvPr id="1030" name="Picture 41" descr="small_logo_inside">
            <a:extLst>
              <a:ext uri="{FF2B5EF4-FFF2-40B4-BE49-F238E27FC236}">
                <a16:creationId xmlns:a16="http://schemas.microsoft.com/office/drawing/2014/main" id="{CF817CD6-B32F-7541-8235-D4B77996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6pPr>
      <a:lvl7pPr marL="9144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7pPr>
      <a:lvl8pPr marL="13716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8pPr>
      <a:lvl9pPr marL="18288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9pPr>
    </p:titleStyle>
    <p:bodyStyle>
      <a:lvl1pPr marL="290513" indent="-290513" algn="l" defTabSz="10064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8650" indent="-223838" algn="l" defTabSz="100647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o"/>
        <a:defRPr sz="20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968375" indent="-225425" algn="l" defTabSz="10064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306513" indent="-223838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m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16462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1034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06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178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750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>
            <a:extLst>
              <a:ext uri="{FF2B5EF4-FFF2-40B4-BE49-F238E27FC236}">
                <a16:creationId xmlns:a16="http://schemas.microsoft.com/office/drawing/2014/main" id="{34051876-7BAB-3C4D-B486-2D1F84AC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5850"/>
            <a:ext cx="7924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>
            <a:extLst>
              <a:ext uri="{FF2B5EF4-FFF2-40B4-BE49-F238E27FC236}">
                <a16:creationId xmlns:a16="http://schemas.microsoft.com/office/drawing/2014/main" id="{952D7353-06AD-E742-B258-8C8664A9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5250"/>
            <a:ext cx="8369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3">
            <a:extLst>
              <a:ext uri="{FF2B5EF4-FFF2-40B4-BE49-F238E27FC236}">
                <a16:creationId xmlns:a16="http://schemas.microsoft.com/office/drawing/2014/main" id="{3DC8F46E-F55C-6F42-9BFB-F98505B4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625850"/>
            <a:ext cx="65913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B5B7E347-EE1B-5349-AC48-45D70D8F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150"/>
            <a:ext cx="8178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A2AB670-3291-1F44-B53E-D9FD3446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806450"/>
            <a:ext cx="7810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9A69B13E-89F5-A849-A526-4B259352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050"/>
            <a:ext cx="7696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17B361E2-5312-0248-9A79-C41CD4C3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35100"/>
            <a:ext cx="74549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568118CB-7182-1945-9E02-C02D78D7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61950"/>
            <a:ext cx="76327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>
            <a:extLst>
              <a:ext uri="{FF2B5EF4-FFF2-40B4-BE49-F238E27FC236}">
                <a16:creationId xmlns:a16="http://schemas.microsoft.com/office/drawing/2014/main" id="{79432235-B74B-3046-AF55-45154EFAE7D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50850"/>
            <a:ext cx="7620000" cy="6692900"/>
            <a:chOff x="1219200" y="450850"/>
            <a:chExt cx="7620000" cy="6692900"/>
          </a:xfrm>
        </p:grpSpPr>
        <p:pic>
          <p:nvPicPr>
            <p:cNvPr id="19458" name="Picture 2">
              <a:extLst>
                <a:ext uri="{FF2B5EF4-FFF2-40B4-BE49-F238E27FC236}">
                  <a16:creationId xmlns:a16="http://schemas.microsoft.com/office/drawing/2014/main" id="{F6328E8A-D145-4B4F-83B7-96C78F98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50850"/>
              <a:ext cx="7620000" cy="669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1">
              <a:extLst>
                <a:ext uri="{FF2B5EF4-FFF2-40B4-BE49-F238E27FC236}">
                  <a16:creationId xmlns:a16="http://schemas.microsoft.com/office/drawing/2014/main" id="{00BBD58A-F73E-2E4E-B85F-6C629C6DC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900" y="5245100"/>
              <a:ext cx="419100" cy="374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_</a:t>
              </a:r>
            </a:p>
          </p:txBody>
        </p:sp>
        <p:grpSp>
          <p:nvGrpSpPr>
            <p:cNvPr id="19460" name="Group 5">
              <a:extLst>
                <a:ext uri="{FF2B5EF4-FFF2-40B4-BE49-F238E27FC236}">
                  <a16:creationId xmlns:a16="http://schemas.microsoft.com/office/drawing/2014/main" id="{0BBBE78B-9958-6B45-B4E3-959917CA0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6375400"/>
              <a:ext cx="706651" cy="387161"/>
              <a:chOff x="3276600" y="6375400"/>
              <a:chExt cx="706651" cy="387161"/>
            </a:xfrm>
          </p:grpSpPr>
          <p:sp>
            <p:nvSpPr>
              <p:cNvPr id="19461" name="TextBox 2">
                <a:extLst>
                  <a:ext uri="{FF2B5EF4-FFF2-40B4-BE49-F238E27FC236}">
                    <a16:creationId xmlns:a16="http://schemas.microsoft.com/office/drawing/2014/main" id="{56585307-20ED-FA4F-8901-012C9EC74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6375400"/>
                <a:ext cx="287258" cy="2898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_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38A397-5FD2-EA48-A08E-DC0B6A7F7E77}"/>
                  </a:ext>
                </a:extLst>
              </p:cNvPr>
              <p:cNvSpPr txBox="1"/>
              <p:nvPr/>
            </p:nvSpPr>
            <p:spPr>
              <a:xfrm>
                <a:off x="3513138" y="6388100"/>
                <a:ext cx="469900" cy="37465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charset="0"/>
                  <a:buNone/>
                  <a:defRPr/>
                </a:pPr>
                <a:r>
                  <a:rPr lang="en-US" i="1" dirty="0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charset="0"/>
                  </a:rPr>
                  <a:t>lo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EA8BEC-2147-2C4C-A0B2-45F9D1136A9B}"/>
              </a:ext>
            </a:extLst>
          </p:cNvPr>
          <p:cNvGrpSpPr/>
          <p:nvPr/>
        </p:nvGrpSpPr>
        <p:grpSpPr>
          <a:xfrm>
            <a:off x="1193800" y="666750"/>
            <a:ext cx="7670800" cy="5016500"/>
            <a:chOff x="1193800" y="666750"/>
            <a:chExt cx="7670800" cy="5016500"/>
          </a:xfrm>
        </p:grpSpPr>
        <p:pic>
          <p:nvPicPr>
            <p:cNvPr id="20481" name="Picture 2">
              <a:extLst>
                <a:ext uri="{FF2B5EF4-FFF2-40B4-BE49-F238E27FC236}">
                  <a16:creationId xmlns:a16="http://schemas.microsoft.com/office/drawing/2014/main" id="{59DAC966-6CE1-B14B-BAFA-D9C4E6693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666750"/>
              <a:ext cx="7670800" cy="501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C4BF66-1FB4-D348-8A90-41559946C643}"/>
                </a:ext>
              </a:extLst>
            </p:cNvPr>
            <p:cNvSpPr txBox="1"/>
            <p:nvPr/>
          </p:nvSpPr>
          <p:spPr>
            <a:xfrm>
              <a:off x="5029200" y="1571053"/>
              <a:ext cx="921588" cy="40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struct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9F0142-9B7B-2647-8066-5A8F6D44C6C7}"/>
              </a:ext>
            </a:extLst>
          </p:cNvPr>
          <p:cNvSpPr txBox="1"/>
          <p:nvPr/>
        </p:nvSpPr>
        <p:spPr>
          <a:xfrm>
            <a:off x="1782306" y="2114354"/>
            <a:ext cx="7531746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size of array element can be greater than 1 say </a:t>
            </a:r>
            <a:r>
              <a:rPr lang="en-US" sz="22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5EFC568E-FC82-9D43-9206-601D7744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022350"/>
            <a:ext cx="79756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4BA7F239-0302-A244-9853-0A0F2FB5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49250"/>
            <a:ext cx="77343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>
            <a:extLst>
              <a:ext uri="{FF2B5EF4-FFF2-40B4-BE49-F238E27FC236}">
                <a16:creationId xmlns:a16="http://schemas.microsoft.com/office/drawing/2014/main" id="{2F88B2B6-AB4B-3141-8A25-3B143A6B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69900"/>
            <a:ext cx="8089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07D3CDF3-71BD-2545-9A24-C3153857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655"/>
            <a:ext cx="6680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2429C8-3D31-BB46-A115-F9420AE1C6F4}"/>
              </a:ext>
            </a:extLst>
          </p:cNvPr>
          <p:cNvGrpSpPr/>
          <p:nvPr/>
        </p:nvGrpSpPr>
        <p:grpSpPr>
          <a:xfrm>
            <a:off x="6278992" y="1798415"/>
            <a:ext cx="3472425" cy="2339102"/>
            <a:chOff x="6278992" y="1619999"/>
            <a:chExt cx="3472425" cy="23391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80E783-4260-904F-940C-C5B1FB590ED6}"/>
                </a:ext>
              </a:extLst>
            </p:cNvPr>
            <p:cNvSpPr txBox="1"/>
            <p:nvPr/>
          </p:nvSpPr>
          <p:spPr>
            <a:xfrm>
              <a:off x="6345898" y="2020109"/>
              <a:ext cx="3212995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L1: </a:t>
              </a:r>
              <a:r>
                <a:rPr lang="en-US" b="0" dirty="0">
                  <a:solidFill>
                    <a:schemeClr val="bg1">
                      <a:lumMod val="50000"/>
                    </a:schemeClr>
                  </a:solidFill>
                </a:rPr>
                <a:t>Code for E</a:t>
              </a:r>
            </a:p>
            <a:p>
              <a:r>
                <a:rPr lang="en-US" b="0" dirty="0"/>
                <a:t>       if E == FALSE goto L3</a:t>
              </a:r>
            </a:p>
            <a:p>
              <a:r>
                <a:rPr lang="en-US" b="0" dirty="0">
                  <a:solidFill>
                    <a:schemeClr val="bg1">
                      <a:lumMod val="50000"/>
                    </a:schemeClr>
                  </a:solidFill>
                </a:rPr>
                <a:t>       Code for S1</a:t>
              </a:r>
            </a:p>
            <a:p>
              <a:r>
                <a:rPr lang="en-US" b="0" dirty="0"/>
                <a:t>       goto L2</a:t>
              </a:r>
            </a:p>
            <a:p>
              <a:r>
                <a:rPr lang="en-US" b="0" dirty="0"/>
                <a:t>L3:  </a:t>
              </a:r>
              <a:r>
                <a:rPr lang="en-US" b="0" dirty="0">
                  <a:solidFill>
                    <a:schemeClr val="bg1">
                      <a:lumMod val="50000"/>
                    </a:schemeClr>
                  </a:solidFill>
                </a:rPr>
                <a:t>Code for S2</a:t>
              </a:r>
            </a:p>
            <a:p>
              <a:r>
                <a:rPr lang="en-US" b="0" dirty="0"/>
                <a:t>L2: …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CBBA6F-14CB-9440-9AF6-F720D9D12490}"/>
                </a:ext>
              </a:extLst>
            </p:cNvPr>
            <p:cNvSpPr txBox="1"/>
            <p:nvPr/>
          </p:nvSpPr>
          <p:spPr>
            <a:xfrm>
              <a:off x="6278992" y="1619999"/>
              <a:ext cx="3472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Structure of Generated Code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B61278-172F-2C47-9773-EC2994AA7D1C}"/>
              </a:ext>
            </a:extLst>
          </p:cNvPr>
          <p:cNvGrpSpPr/>
          <p:nvPr/>
        </p:nvGrpSpPr>
        <p:grpSpPr>
          <a:xfrm>
            <a:off x="1536700" y="190500"/>
            <a:ext cx="6985000" cy="7023100"/>
            <a:chOff x="1536700" y="190500"/>
            <a:chExt cx="6985000" cy="7023100"/>
          </a:xfrm>
        </p:grpSpPr>
        <p:pic>
          <p:nvPicPr>
            <p:cNvPr id="24577" name="Picture 2">
              <a:extLst>
                <a:ext uri="{FF2B5EF4-FFF2-40B4-BE49-F238E27FC236}">
                  <a16:creationId xmlns:a16="http://schemas.microsoft.com/office/drawing/2014/main" id="{230B9C1F-36A0-A44B-B4B4-6E9AD458E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700" y="190500"/>
              <a:ext cx="6985000" cy="702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02CAC4-819F-6945-AB20-F336FE6A165E}"/>
                </a:ext>
              </a:extLst>
            </p:cNvPr>
            <p:cNvSpPr txBox="1"/>
            <p:nvPr/>
          </p:nvSpPr>
          <p:spPr>
            <a:xfrm>
              <a:off x="3478776" y="1996751"/>
              <a:ext cx="15504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2"/>
                  </a:solidFill>
                </a:rPr>
                <a:t>Code for E 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CE472CEB-6558-2247-94C9-19A68C06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136650"/>
            <a:ext cx="7112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4DA32E32-61DC-634C-9B4E-1632F6D6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65150"/>
            <a:ext cx="7683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506106D3-006E-AC4A-BA82-11EAD947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82600"/>
            <a:ext cx="5257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1EF97135-00A3-2747-BAF1-3FE9AEA4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219200"/>
            <a:ext cx="76596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>
            <a:extLst>
              <a:ext uri="{FF2B5EF4-FFF2-40B4-BE49-F238E27FC236}">
                <a16:creationId xmlns:a16="http://schemas.microsoft.com/office/drawing/2014/main" id="{56DB8A0A-A63C-D544-AF2F-93AC29AF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50850"/>
            <a:ext cx="6383337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2E790-EA0F-8E48-A88D-9220F35D45F8}"/>
              </a:ext>
            </a:extLst>
          </p:cNvPr>
          <p:cNvSpPr txBox="1"/>
          <p:nvPr/>
        </p:nvSpPr>
        <p:spPr>
          <a:xfrm>
            <a:off x="1514475" y="917575"/>
            <a:ext cx="53197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true</a:t>
            </a:r>
          </a:p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{</a:t>
            </a:r>
          </a:p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     </a:t>
            </a: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E.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truelist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=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makelist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(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nextquad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);</a:t>
            </a:r>
          </a:p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    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generate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(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goto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__ )</a:t>
            </a:r>
          </a:p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}</a:t>
            </a: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7377C-D8C8-2F4D-B4C2-15E16F4790BF}"/>
              </a:ext>
            </a:extLst>
          </p:cNvPr>
          <p:cNvSpPr txBox="1"/>
          <p:nvPr/>
        </p:nvSpPr>
        <p:spPr>
          <a:xfrm>
            <a:off x="1504950" y="3246438"/>
            <a:ext cx="5403850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false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{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     </a:t>
            </a: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E.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falselist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=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makelist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(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nextquad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);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    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generate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( 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goto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__ )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       }</a:t>
            </a: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9F36F39F-AA62-B141-9946-3FDAFCC2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5600"/>
            <a:ext cx="7670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8893DF8F-3671-8C49-9A0B-86C3FFEC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68663"/>
            <a:ext cx="3429000" cy="2328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100: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  if a &lt; b go to 10</a:t>
            </a:r>
            <a:r>
              <a:rPr lang="en-US" altLang="en-US" sz="2000" b="0" i="1"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101:  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go to 106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102:  </a:t>
            </a:r>
            <a:r>
              <a:rPr lang="en-US" altLang="en-US" sz="2000" b="0" i="1">
                <a:latin typeface="Arial" panose="020B0604020202020204" pitchFamily="34" charset="0"/>
              </a:rPr>
              <a:t>if x &lt; y go to 104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103:  </a:t>
            </a:r>
            <a:r>
              <a:rPr lang="en-US" altLang="en-US" sz="2000" b="0" i="1">
                <a:latin typeface="Arial" panose="020B0604020202020204" pitchFamily="34" charset="0"/>
              </a:rPr>
              <a:t>go to 105 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104:  </a:t>
            </a:r>
            <a:r>
              <a:rPr lang="en-US" altLang="en-US" sz="2000" b="0" i="1">
                <a:latin typeface="Arial" panose="020B0604020202020204" pitchFamily="34" charset="0"/>
              </a:rPr>
              <a:t>S.code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105:  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go to 100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106:</a:t>
            </a:r>
          </a:p>
        </p:txBody>
      </p:sp>
      <p:cxnSp>
        <p:nvCxnSpPr>
          <p:cNvPr id="31747" name="Straight Connector 2">
            <a:extLst>
              <a:ext uri="{FF2B5EF4-FFF2-40B4-BE49-F238E27FC236}">
                <a16:creationId xmlns:a16="http://schemas.microsoft.com/office/drawing/2014/main" id="{67BD8E39-5964-7B42-9887-DDF9343DB3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54338" y="4273550"/>
            <a:ext cx="496887" cy="2333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TextBox 4">
            <a:extLst>
              <a:ext uri="{FF2B5EF4-FFF2-40B4-BE49-F238E27FC236}">
                <a16:creationId xmlns:a16="http://schemas.microsoft.com/office/drawing/2014/main" id="{93E487FF-9A67-504A-AC5D-F3B623D5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965325"/>
            <a:ext cx="375285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i="1">
                <a:solidFill>
                  <a:schemeClr val="accent2"/>
                </a:solidFill>
              </a:rPr>
              <a:t>while</a:t>
            </a:r>
            <a:r>
              <a:rPr lang="en-US" altLang="en-US" b="0">
                <a:solidFill>
                  <a:schemeClr val="accent2"/>
                </a:solidFill>
              </a:rPr>
              <a:t>  a&lt;b  </a:t>
            </a:r>
            <a:r>
              <a:rPr lang="en-US" altLang="en-US" b="0" i="1">
                <a:solidFill>
                  <a:schemeClr val="accent2"/>
                </a:solidFill>
              </a:rPr>
              <a:t>do</a:t>
            </a:r>
          </a:p>
          <a:p>
            <a:r>
              <a:rPr lang="en-US" altLang="en-US" b="0">
                <a:solidFill>
                  <a:schemeClr val="tx1"/>
                </a:solidFill>
              </a:rPr>
              <a:t>	</a:t>
            </a:r>
            <a:r>
              <a:rPr lang="en-US" altLang="en-US" b="0" i="1">
                <a:solidFill>
                  <a:schemeClr val="tx1"/>
                </a:solidFill>
              </a:rPr>
              <a:t>if</a:t>
            </a:r>
            <a:r>
              <a:rPr lang="en-US" altLang="en-US" b="0">
                <a:solidFill>
                  <a:schemeClr val="tx1"/>
                </a:solidFill>
              </a:rPr>
              <a:t>  x&lt;y  </a:t>
            </a:r>
            <a:r>
              <a:rPr lang="en-US" altLang="en-US" b="0" i="1">
                <a:solidFill>
                  <a:schemeClr val="tx1"/>
                </a:solidFill>
              </a:rPr>
              <a:t>then   </a:t>
            </a:r>
            <a:r>
              <a:rPr lang="en-US" altLang="en-US" b="0">
                <a:solidFill>
                  <a:schemeClr val="tx1"/>
                </a:solidFill>
              </a:rPr>
              <a:t>S  </a:t>
            </a:r>
            <a:r>
              <a:rPr lang="en-US" altLang="en-US" b="0" i="1">
                <a:solidFill>
                  <a:schemeClr val="tx1"/>
                </a:solidFill>
              </a:rPr>
              <a:t>endif</a:t>
            </a:r>
          </a:p>
          <a:p>
            <a:r>
              <a:rPr lang="en-US" altLang="en-US" b="0" i="1">
                <a:solidFill>
                  <a:schemeClr val="accent2"/>
                </a:solidFill>
              </a:rPr>
              <a:t>endwhile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AB4B3121-96E6-E34F-995C-9FC4A46A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7025"/>
            <a:ext cx="83439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>
            <a:extLst>
              <a:ext uri="{FF2B5EF4-FFF2-40B4-BE49-F238E27FC236}">
                <a16:creationId xmlns:a16="http://schemas.microsoft.com/office/drawing/2014/main" id="{3FD3A5D1-95DA-9A4C-9A65-8942B406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647700"/>
            <a:ext cx="7708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3E5F0582-33C1-6E4F-A0BB-BC0D1795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36550"/>
            <a:ext cx="4889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1">
            <a:extLst>
              <a:ext uri="{FF2B5EF4-FFF2-40B4-BE49-F238E27FC236}">
                <a16:creationId xmlns:a16="http://schemas.microsoft.com/office/drawing/2014/main" id="{BE4A15F9-A66B-2A45-909A-B40BA602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828800"/>
            <a:ext cx="4198938" cy="3254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88" tIns="50794" rIns="101588" bIns="50794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</a:pPr>
            <a:endParaRPr lang="en-US" altLang="en-US"/>
          </a:p>
        </p:txBody>
      </p:sp>
      <p:sp>
        <p:nvSpPr>
          <p:cNvPr id="33795" name="TextBox 2">
            <a:extLst>
              <a:ext uri="{FF2B5EF4-FFF2-40B4-BE49-F238E27FC236}">
                <a16:creationId xmlns:a16="http://schemas.microsoft.com/office/drawing/2014/main" id="{73BC5823-4995-6C42-851A-BFF8643A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1620838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Optimization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takes place here</a:t>
            </a:r>
          </a:p>
        </p:txBody>
      </p:sp>
      <p:cxnSp>
        <p:nvCxnSpPr>
          <p:cNvPr id="33796" name="Curved Connector 4">
            <a:extLst>
              <a:ext uri="{FF2B5EF4-FFF2-40B4-BE49-F238E27FC236}">
                <a16:creationId xmlns:a16="http://schemas.microsoft.com/office/drawing/2014/main" id="{B581E12F-BD72-B343-928B-236C04EE518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180013" y="1909763"/>
            <a:ext cx="546100" cy="163512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>
            <a:extLst>
              <a:ext uri="{FF2B5EF4-FFF2-40B4-BE49-F238E27FC236}">
                <a16:creationId xmlns:a16="http://schemas.microsoft.com/office/drawing/2014/main" id="{907652FA-68A7-6D4C-97D0-2E9AD7A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3298825"/>
            <a:ext cx="3429000" cy="2660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100: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  if a &lt; b go to 102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101:  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go to 107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102:  </a:t>
            </a:r>
            <a:r>
              <a:rPr lang="en-US" altLang="en-US" sz="2000" b="0" i="1">
                <a:latin typeface="Arial" panose="020B0604020202020204" pitchFamily="34" charset="0"/>
              </a:rPr>
              <a:t>if x &lt; y go to 104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103:  </a:t>
            </a:r>
            <a:r>
              <a:rPr lang="en-US" altLang="en-US" sz="2000" b="0" i="1">
                <a:latin typeface="Arial" panose="020B0604020202020204" pitchFamily="34" charset="0"/>
              </a:rPr>
              <a:t>go to 106 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104:  </a:t>
            </a:r>
            <a:r>
              <a:rPr lang="en-US" altLang="en-US" sz="2000" b="0" i="1">
                <a:latin typeface="Arial" panose="020B0604020202020204" pitchFamily="34" charset="0"/>
              </a:rPr>
              <a:t>S.code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105:  </a:t>
            </a:r>
            <a:r>
              <a:rPr lang="en-US" altLang="en-US" sz="2000" b="0" i="1">
                <a:latin typeface="Arial" panose="020B0604020202020204" pitchFamily="34" charset="0"/>
              </a:rPr>
              <a:t>go to 102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106:  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go to 100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</a:rPr>
              <a:t>107:</a:t>
            </a:r>
            <a:r>
              <a:rPr lang="en-US" altLang="en-US" sz="2000" b="0" i="1">
                <a:solidFill>
                  <a:schemeClr val="accent2"/>
                </a:solidFill>
                <a:latin typeface="Arial" panose="020B0604020202020204" pitchFamily="34" charset="0"/>
              </a:rPr>
              <a:t>  ….</a:t>
            </a:r>
          </a:p>
        </p:txBody>
      </p:sp>
      <p:cxnSp>
        <p:nvCxnSpPr>
          <p:cNvPr id="34818" name="Straight Connector 2">
            <a:extLst>
              <a:ext uri="{FF2B5EF4-FFF2-40B4-BE49-F238E27FC236}">
                <a16:creationId xmlns:a16="http://schemas.microsoft.com/office/drawing/2014/main" id="{3F9C6161-F57C-CF4C-B2C1-FC16F2FCBF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83163" y="4295775"/>
            <a:ext cx="496887" cy="2333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9" name="TextBox 1">
            <a:extLst>
              <a:ext uri="{FF2B5EF4-FFF2-40B4-BE49-F238E27FC236}">
                <a16:creationId xmlns:a16="http://schemas.microsoft.com/office/drawing/2014/main" id="{09708A61-83A0-8144-AF37-BE58BCFC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239838"/>
            <a:ext cx="2668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i="1">
                <a:solidFill>
                  <a:schemeClr val="accent2"/>
                </a:solidFill>
              </a:rPr>
              <a:t>while</a:t>
            </a:r>
            <a:r>
              <a:rPr lang="en-US" altLang="en-US" b="0">
                <a:solidFill>
                  <a:schemeClr val="accent2"/>
                </a:solidFill>
              </a:rPr>
              <a:t>  a&lt;b  </a:t>
            </a:r>
            <a:r>
              <a:rPr lang="en-US" altLang="en-US" b="0" i="1">
                <a:solidFill>
                  <a:schemeClr val="accent2"/>
                </a:solidFill>
              </a:rPr>
              <a:t>do</a:t>
            </a:r>
          </a:p>
          <a:p>
            <a:r>
              <a:rPr lang="en-US" altLang="en-US" b="0">
                <a:solidFill>
                  <a:schemeClr val="tx1"/>
                </a:solidFill>
              </a:rPr>
              <a:t>	</a:t>
            </a:r>
            <a:r>
              <a:rPr lang="en-US" altLang="en-US" b="0" i="1">
                <a:solidFill>
                  <a:schemeClr val="tx1"/>
                </a:solidFill>
              </a:rPr>
              <a:t>while</a:t>
            </a:r>
            <a:r>
              <a:rPr lang="en-US" altLang="en-US" b="0">
                <a:solidFill>
                  <a:schemeClr val="tx1"/>
                </a:solidFill>
              </a:rPr>
              <a:t>  x&lt;y  </a:t>
            </a:r>
            <a:r>
              <a:rPr lang="en-US" altLang="en-US" b="0" i="1">
                <a:solidFill>
                  <a:schemeClr val="tx1"/>
                </a:solidFill>
              </a:rPr>
              <a:t>do</a:t>
            </a:r>
          </a:p>
          <a:p>
            <a:r>
              <a:rPr lang="en-US" altLang="en-US" b="0">
                <a:solidFill>
                  <a:schemeClr val="tx1"/>
                </a:solidFill>
              </a:rPr>
              <a:t>		S</a:t>
            </a:r>
          </a:p>
          <a:p>
            <a:r>
              <a:rPr lang="en-US" altLang="en-US" b="0">
                <a:solidFill>
                  <a:schemeClr val="tx1"/>
                </a:solidFill>
              </a:rPr>
              <a:t>	</a:t>
            </a:r>
            <a:r>
              <a:rPr lang="en-US" altLang="en-US" b="0" i="1">
                <a:solidFill>
                  <a:schemeClr val="tx1"/>
                </a:solidFill>
              </a:rPr>
              <a:t>endwhile</a:t>
            </a:r>
          </a:p>
          <a:p>
            <a:r>
              <a:rPr lang="en-US" altLang="en-US" b="0" i="1">
                <a:solidFill>
                  <a:schemeClr val="accent2"/>
                </a:solidFill>
              </a:rPr>
              <a:t>endwhile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BAD5BF1B-27DF-A64F-B496-57666F32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08050"/>
            <a:ext cx="7861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>
            <a:extLst>
              <a:ext uri="{FF2B5EF4-FFF2-40B4-BE49-F238E27FC236}">
                <a16:creationId xmlns:a16="http://schemas.microsoft.com/office/drawing/2014/main" id="{B663BECE-ECB0-9446-BDF9-961B39A5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6000"/>
            <a:ext cx="80772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625F0900-CC9B-DA41-B12C-45C82615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4000"/>
            <a:ext cx="78359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DFF8FF79-FE62-C541-ADE2-8B7BC010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673100"/>
            <a:ext cx="80645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9B63A8BA-E3B0-5F40-84C1-72B2AAFF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25500"/>
            <a:ext cx="77851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>
            <a:extLst>
              <a:ext uri="{FF2B5EF4-FFF2-40B4-BE49-F238E27FC236}">
                <a16:creationId xmlns:a16="http://schemas.microsoft.com/office/drawing/2014/main" id="{72DC9ADE-87C0-C84B-BA14-3938A4D6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2600"/>
            <a:ext cx="78867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>
            <a:extLst>
              <a:ext uri="{FF2B5EF4-FFF2-40B4-BE49-F238E27FC236}">
                <a16:creationId xmlns:a16="http://schemas.microsoft.com/office/drawing/2014/main" id="{FCD77106-6F9B-CD40-9621-F95D31D6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206500"/>
            <a:ext cx="7835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55757631-3215-0E4D-878B-E6149A02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054100"/>
            <a:ext cx="6311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>
            <a:extLst>
              <a:ext uri="{FF2B5EF4-FFF2-40B4-BE49-F238E27FC236}">
                <a16:creationId xmlns:a16="http://schemas.microsoft.com/office/drawing/2014/main" id="{46AA6A77-24A1-3D49-9F8F-2F385D38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085850"/>
            <a:ext cx="8039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93A4AF4F-A3B9-7245-B1C6-65B2884C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36600"/>
            <a:ext cx="7861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>
            <a:extLst>
              <a:ext uri="{FF2B5EF4-FFF2-40B4-BE49-F238E27FC236}">
                <a16:creationId xmlns:a16="http://schemas.microsoft.com/office/drawing/2014/main" id="{47031B16-9157-014F-946A-6C75E725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271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>
            <a:extLst>
              <a:ext uri="{FF2B5EF4-FFF2-40B4-BE49-F238E27FC236}">
                <a16:creationId xmlns:a16="http://schemas.microsoft.com/office/drawing/2014/main" id="{B4E02045-A589-B047-B3ED-BF74F02C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74650"/>
            <a:ext cx="77470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E2D2FE8D-B296-2E42-8A46-C0A6F41C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882650"/>
            <a:ext cx="7073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>
            <a:extLst>
              <a:ext uri="{FF2B5EF4-FFF2-40B4-BE49-F238E27FC236}">
                <a16:creationId xmlns:a16="http://schemas.microsoft.com/office/drawing/2014/main" id="{D61ACB97-2A85-384B-B499-D181CC84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0300"/>
            <a:ext cx="7416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E5AD567C-432E-C849-85E6-66623799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160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2161XX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66FF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5CE7"/>
      </a:accent6>
      <a:hlink>
        <a:srgbClr val="EF9100"/>
      </a:hlink>
      <a:folHlink>
        <a:srgbClr val="FFFF66"/>
      </a:folHlink>
    </a:clrScheme>
    <a:fontScheme name="22161XXX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22161XX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161XX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Data\Microsoft\Templates\UA.pot</Template>
  <TotalTime>21040</TotalTime>
  <Pages>2</Pages>
  <Words>219</Words>
  <Application>Microsoft Macintosh PowerPoint</Application>
  <PresentationFormat>Custom</PresentationFormat>
  <Paragraphs>48</Paragraphs>
  <Slides>40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Monotype Sorts</vt:lpstr>
      <vt:lpstr>Times</vt:lpstr>
      <vt:lpstr>Times New Roman</vt:lpstr>
      <vt:lpstr>Wingdings</vt:lpstr>
      <vt:lpstr>22161XXX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Value Locality</dc:title>
  <dc:subject>Project Review - 2</dc:subject>
  <dc:creator>Rajiv Gupta</dc:creator>
  <cp:keywords/>
  <dc:description/>
  <cp:lastModifiedBy>Rajiv Gupta</cp:lastModifiedBy>
  <cp:revision>662</cp:revision>
  <cp:lastPrinted>2010-01-04T22:53:01Z</cp:lastPrinted>
  <dcterms:created xsi:type="dcterms:W3CDTF">1999-08-31T14:04:04Z</dcterms:created>
  <dcterms:modified xsi:type="dcterms:W3CDTF">2021-05-10T21:20:28Z</dcterms:modified>
</cp:coreProperties>
</file>