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88" r:id="rId10"/>
    <p:sldId id="287" r:id="rId11"/>
    <p:sldId id="264" r:id="rId12"/>
    <p:sldId id="268" r:id="rId13"/>
    <p:sldId id="270" r:id="rId14"/>
    <p:sldId id="271" r:id="rId15"/>
    <p:sldId id="269" r:id="rId16"/>
    <p:sldId id="265" r:id="rId17"/>
    <p:sldId id="266" r:id="rId18"/>
    <p:sldId id="267" r:id="rId19"/>
    <p:sldId id="272" r:id="rId20"/>
    <p:sldId id="283" r:id="rId21"/>
    <p:sldId id="284" r:id="rId22"/>
    <p:sldId id="286" r:id="rId23"/>
    <p:sldId id="285" r:id="rId24"/>
    <p:sldId id="289" r:id="rId25"/>
    <p:sldId id="290" r:id="rId26"/>
    <p:sldId id="291" r:id="rId27"/>
    <p:sldId id="292" r:id="rId28"/>
    <p:sldId id="28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53" autoAdjust="0"/>
    <p:restoredTop sz="78596" autoAdjust="0"/>
  </p:normalViewPr>
  <p:slideViewPr>
    <p:cSldViewPr snapToGrid="0">
      <p:cViewPr varScale="1">
        <p:scale>
          <a:sx n="58" d="100"/>
          <a:sy n="58" d="100"/>
        </p:scale>
        <p:origin x="99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Farzad\Dropbox\Illovator\plots\warp_exec_eff\warp_exec_eff_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Farzad\Dropbox\Illovator\plots\multi_gpu_break_down\break_down_multi_gpu.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Farzad\Dropbox\Illovator\plots\multi_gpu_break_down\break_down_multi_gpu.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Sheet2!$B$1</c:f>
              <c:strCache>
                <c:ptCount val="1"/>
                <c:pt idx="0">
                  <c:v>VWC-2</c:v>
                </c:pt>
              </c:strCache>
            </c:strRef>
          </c:tx>
          <c:spPr>
            <a:solidFill>
              <a:srgbClr val="F8CBAD"/>
            </a:solidFill>
            <a:ln w="3175">
              <a:solidFill>
                <a:schemeClr val="tx1"/>
              </a:solidFill>
            </a:ln>
            <a:effectLst/>
          </c:spPr>
          <c:invertIfNegative val="0"/>
          <c:cat>
            <c:strRef>
              <c:f>Sheet2!$A$2:$A$13</c:f>
              <c:strCache>
                <c:ptCount val="12"/>
                <c:pt idx="0">
                  <c:v>RM33V335E</c:v>
                </c:pt>
                <c:pt idx="1">
                  <c:v>ComOrkut</c:v>
                </c:pt>
                <c:pt idx="2">
                  <c:v>ER25V201E</c:v>
                </c:pt>
                <c:pt idx="3">
                  <c:v>RM25V201E</c:v>
                </c:pt>
                <c:pt idx="4">
                  <c:v>RM16V201E</c:v>
                </c:pt>
                <c:pt idx="5">
                  <c:v>RM16V134E</c:v>
                </c:pt>
                <c:pt idx="6">
                  <c:v>LiveJournal</c:v>
                </c:pt>
                <c:pt idx="7">
                  <c:v>SocPokec</c:v>
                </c:pt>
                <c:pt idx="8">
                  <c:v>HiggsTwitter</c:v>
                </c:pt>
                <c:pt idx="9">
                  <c:v>RoadNetCA</c:v>
                </c:pt>
                <c:pt idx="10">
                  <c:v>WebGoogle</c:v>
                </c:pt>
                <c:pt idx="11">
                  <c:v>Amazon0312</c:v>
                </c:pt>
              </c:strCache>
            </c:strRef>
          </c:cat>
          <c:val>
            <c:numRef>
              <c:f>Sheet2!$B$2:$B$13</c:f>
              <c:numCache>
                <c:formatCode>General</c:formatCode>
                <c:ptCount val="12"/>
                <c:pt idx="0">
                  <c:v>31.2</c:v>
                </c:pt>
                <c:pt idx="1">
                  <c:v>23.3</c:v>
                </c:pt>
                <c:pt idx="2">
                  <c:v>42.7</c:v>
                </c:pt>
                <c:pt idx="3">
                  <c:v>29</c:v>
                </c:pt>
                <c:pt idx="4">
                  <c:v>30.7</c:v>
                </c:pt>
                <c:pt idx="5">
                  <c:v>31.8</c:v>
                </c:pt>
                <c:pt idx="6">
                  <c:v>24.35</c:v>
                </c:pt>
                <c:pt idx="7">
                  <c:v>24.6</c:v>
                </c:pt>
                <c:pt idx="8">
                  <c:v>8.3000000000000007</c:v>
                </c:pt>
                <c:pt idx="9">
                  <c:v>62.75</c:v>
                </c:pt>
                <c:pt idx="10">
                  <c:v>14.55</c:v>
                </c:pt>
                <c:pt idx="11">
                  <c:v>27.55</c:v>
                </c:pt>
              </c:numCache>
            </c:numRef>
          </c:val>
        </c:ser>
        <c:ser>
          <c:idx val="1"/>
          <c:order val="1"/>
          <c:tx>
            <c:strRef>
              <c:f>Sheet2!$C$1</c:f>
              <c:strCache>
                <c:ptCount val="1"/>
                <c:pt idx="0">
                  <c:v>VWC-4</c:v>
                </c:pt>
              </c:strCache>
            </c:strRef>
          </c:tx>
          <c:spPr>
            <a:solidFill>
              <a:srgbClr val="F4B183"/>
            </a:solidFill>
            <a:ln w="3175">
              <a:solidFill>
                <a:srgbClr val="000000"/>
              </a:solidFill>
            </a:ln>
            <a:effectLst/>
          </c:spPr>
          <c:invertIfNegative val="0"/>
          <c:cat>
            <c:strRef>
              <c:f>Sheet2!$A$2:$A$13</c:f>
              <c:strCache>
                <c:ptCount val="12"/>
                <c:pt idx="0">
                  <c:v>RM33V335E</c:v>
                </c:pt>
                <c:pt idx="1">
                  <c:v>ComOrkut</c:v>
                </c:pt>
                <c:pt idx="2">
                  <c:v>ER25V201E</c:v>
                </c:pt>
                <c:pt idx="3">
                  <c:v>RM25V201E</c:v>
                </c:pt>
                <c:pt idx="4">
                  <c:v>RM16V201E</c:v>
                </c:pt>
                <c:pt idx="5">
                  <c:v>RM16V134E</c:v>
                </c:pt>
                <c:pt idx="6">
                  <c:v>LiveJournal</c:v>
                </c:pt>
                <c:pt idx="7">
                  <c:v>SocPokec</c:v>
                </c:pt>
                <c:pt idx="8">
                  <c:v>HiggsTwitter</c:v>
                </c:pt>
                <c:pt idx="9">
                  <c:v>RoadNetCA</c:v>
                </c:pt>
                <c:pt idx="10">
                  <c:v>WebGoogle</c:v>
                </c:pt>
                <c:pt idx="11">
                  <c:v>Amazon0312</c:v>
                </c:pt>
              </c:strCache>
            </c:strRef>
          </c:cat>
          <c:val>
            <c:numRef>
              <c:f>Sheet2!$C$2:$C$13</c:f>
              <c:numCache>
                <c:formatCode>General</c:formatCode>
                <c:ptCount val="12"/>
                <c:pt idx="0">
                  <c:v>35.6</c:v>
                </c:pt>
                <c:pt idx="1">
                  <c:v>25.3</c:v>
                </c:pt>
                <c:pt idx="2">
                  <c:v>40.799999999999997</c:v>
                </c:pt>
                <c:pt idx="3">
                  <c:v>33.299999999999997</c:v>
                </c:pt>
                <c:pt idx="4">
                  <c:v>35.1</c:v>
                </c:pt>
                <c:pt idx="5">
                  <c:v>36.15</c:v>
                </c:pt>
                <c:pt idx="6">
                  <c:v>27.8</c:v>
                </c:pt>
                <c:pt idx="7">
                  <c:v>27</c:v>
                </c:pt>
                <c:pt idx="8">
                  <c:v>12.4</c:v>
                </c:pt>
                <c:pt idx="9">
                  <c:v>56.8</c:v>
                </c:pt>
                <c:pt idx="10">
                  <c:v>20.7</c:v>
                </c:pt>
                <c:pt idx="11">
                  <c:v>31.85</c:v>
                </c:pt>
              </c:numCache>
            </c:numRef>
          </c:val>
        </c:ser>
        <c:ser>
          <c:idx val="2"/>
          <c:order val="2"/>
          <c:tx>
            <c:strRef>
              <c:f>Sheet2!$D$1</c:f>
              <c:strCache>
                <c:ptCount val="1"/>
                <c:pt idx="0">
                  <c:v>VWC-8</c:v>
                </c:pt>
              </c:strCache>
            </c:strRef>
          </c:tx>
          <c:spPr>
            <a:solidFill>
              <a:srgbClr val="ED7D31"/>
            </a:solidFill>
            <a:ln w="3175">
              <a:solidFill>
                <a:srgbClr val="000000"/>
              </a:solidFill>
            </a:ln>
            <a:effectLst/>
          </c:spPr>
          <c:invertIfNegative val="0"/>
          <c:cat>
            <c:strRef>
              <c:f>Sheet2!$A$2:$A$13</c:f>
              <c:strCache>
                <c:ptCount val="12"/>
                <c:pt idx="0">
                  <c:v>RM33V335E</c:v>
                </c:pt>
                <c:pt idx="1">
                  <c:v>ComOrkut</c:v>
                </c:pt>
                <c:pt idx="2">
                  <c:v>ER25V201E</c:v>
                </c:pt>
                <c:pt idx="3">
                  <c:v>RM25V201E</c:v>
                </c:pt>
                <c:pt idx="4">
                  <c:v>RM16V201E</c:v>
                </c:pt>
                <c:pt idx="5">
                  <c:v>RM16V134E</c:v>
                </c:pt>
                <c:pt idx="6">
                  <c:v>LiveJournal</c:v>
                </c:pt>
                <c:pt idx="7">
                  <c:v>SocPokec</c:v>
                </c:pt>
                <c:pt idx="8">
                  <c:v>HiggsTwitter</c:v>
                </c:pt>
                <c:pt idx="9">
                  <c:v>RoadNetCA</c:v>
                </c:pt>
                <c:pt idx="10">
                  <c:v>WebGoogle</c:v>
                </c:pt>
                <c:pt idx="11">
                  <c:v>Amazon0312</c:v>
                </c:pt>
              </c:strCache>
            </c:strRef>
          </c:cat>
          <c:val>
            <c:numRef>
              <c:f>Sheet2!$D$2:$D$13</c:f>
              <c:numCache>
                <c:formatCode>General</c:formatCode>
                <c:ptCount val="12"/>
                <c:pt idx="0">
                  <c:v>39.6</c:v>
                </c:pt>
                <c:pt idx="1">
                  <c:v>29.4</c:v>
                </c:pt>
                <c:pt idx="2">
                  <c:v>39.6</c:v>
                </c:pt>
                <c:pt idx="3">
                  <c:v>37.1</c:v>
                </c:pt>
                <c:pt idx="4">
                  <c:v>39.4</c:v>
                </c:pt>
                <c:pt idx="5">
                  <c:v>39.799999999999997</c:v>
                </c:pt>
                <c:pt idx="6">
                  <c:v>32.4</c:v>
                </c:pt>
                <c:pt idx="7">
                  <c:v>31.3</c:v>
                </c:pt>
                <c:pt idx="8">
                  <c:v>19.399999999999999</c:v>
                </c:pt>
                <c:pt idx="9">
                  <c:v>42.8</c:v>
                </c:pt>
                <c:pt idx="10">
                  <c:v>28.55</c:v>
                </c:pt>
                <c:pt idx="11">
                  <c:v>36.15</c:v>
                </c:pt>
              </c:numCache>
            </c:numRef>
          </c:val>
        </c:ser>
        <c:ser>
          <c:idx val="3"/>
          <c:order val="3"/>
          <c:tx>
            <c:strRef>
              <c:f>Sheet2!$E$1</c:f>
              <c:strCache>
                <c:ptCount val="1"/>
                <c:pt idx="0">
                  <c:v>VWC-16</c:v>
                </c:pt>
              </c:strCache>
            </c:strRef>
          </c:tx>
          <c:spPr>
            <a:solidFill>
              <a:srgbClr val="C55A11"/>
            </a:solidFill>
            <a:ln w="3175">
              <a:solidFill>
                <a:srgbClr val="000000"/>
              </a:solidFill>
            </a:ln>
            <a:effectLst/>
          </c:spPr>
          <c:invertIfNegative val="0"/>
          <c:cat>
            <c:strRef>
              <c:f>Sheet2!$A$2:$A$13</c:f>
              <c:strCache>
                <c:ptCount val="12"/>
                <c:pt idx="0">
                  <c:v>RM33V335E</c:v>
                </c:pt>
                <c:pt idx="1">
                  <c:v>ComOrkut</c:v>
                </c:pt>
                <c:pt idx="2">
                  <c:v>ER25V201E</c:v>
                </c:pt>
                <c:pt idx="3">
                  <c:v>RM25V201E</c:v>
                </c:pt>
                <c:pt idx="4">
                  <c:v>RM16V201E</c:v>
                </c:pt>
                <c:pt idx="5">
                  <c:v>RM16V134E</c:v>
                </c:pt>
                <c:pt idx="6">
                  <c:v>LiveJournal</c:v>
                </c:pt>
                <c:pt idx="7">
                  <c:v>SocPokec</c:v>
                </c:pt>
                <c:pt idx="8">
                  <c:v>HiggsTwitter</c:v>
                </c:pt>
                <c:pt idx="9">
                  <c:v>RoadNetCA</c:v>
                </c:pt>
                <c:pt idx="10">
                  <c:v>WebGoogle</c:v>
                </c:pt>
                <c:pt idx="11">
                  <c:v>Amazon0312</c:v>
                </c:pt>
              </c:strCache>
            </c:strRef>
          </c:cat>
          <c:val>
            <c:numRef>
              <c:f>Sheet2!$E$2:$E$13</c:f>
              <c:numCache>
                <c:formatCode>General</c:formatCode>
                <c:ptCount val="12"/>
                <c:pt idx="0">
                  <c:v>40.700000000000003</c:v>
                </c:pt>
                <c:pt idx="1">
                  <c:v>36.4</c:v>
                </c:pt>
                <c:pt idx="2">
                  <c:v>41</c:v>
                </c:pt>
                <c:pt idx="3">
                  <c:v>39.5</c:v>
                </c:pt>
                <c:pt idx="4">
                  <c:v>40.799999999999997</c:v>
                </c:pt>
                <c:pt idx="5">
                  <c:v>40.700000000000003</c:v>
                </c:pt>
                <c:pt idx="6">
                  <c:v>36.4</c:v>
                </c:pt>
                <c:pt idx="7">
                  <c:v>36.6</c:v>
                </c:pt>
                <c:pt idx="8">
                  <c:v>30.3</c:v>
                </c:pt>
                <c:pt idx="9">
                  <c:v>33.799999999999997</c:v>
                </c:pt>
                <c:pt idx="10">
                  <c:v>33.299999999999997</c:v>
                </c:pt>
                <c:pt idx="11">
                  <c:v>37.450000000000003</c:v>
                </c:pt>
              </c:numCache>
            </c:numRef>
          </c:val>
        </c:ser>
        <c:ser>
          <c:idx val="4"/>
          <c:order val="4"/>
          <c:tx>
            <c:strRef>
              <c:f>Sheet2!$F$1</c:f>
              <c:strCache>
                <c:ptCount val="1"/>
                <c:pt idx="0">
                  <c:v>VWC-32</c:v>
                </c:pt>
              </c:strCache>
            </c:strRef>
          </c:tx>
          <c:spPr>
            <a:solidFill>
              <a:srgbClr val="843C0C"/>
            </a:solidFill>
            <a:ln w="3175">
              <a:solidFill>
                <a:srgbClr val="000000"/>
              </a:solidFill>
            </a:ln>
            <a:effectLst/>
          </c:spPr>
          <c:invertIfNegative val="0"/>
          <c:cat>
            <c:strRef>
              <c:f>Sheet2!$A$2:$A$13</c:f>
              <c:strCache>
                <c:ptCount val="12"/>
                <c:pt idx="0">
                  <c:v>RM33V335E</c:v>
                </c:pt>
                <c:pt idx="1">
                  <c:v>ComOrkut</c:v>
                </c:pt>
                <c:pt idx="2">
                  <c:v>ER25V201E</c:v>
                </c:pt>
                <c:pt idx="3">
                  <c:v>RM25V201E</c:v>
                </c:pt>
                <c:pt idx="4">
                  <c:v>RM16V201E</c:v>
                </c:pt>
                <c:pt idx="5">
                  <c:v>RM16V134E</c:v>
                </c:pt>
                <c:pt idx="6">
                  <c:v>LiveJournal</c:v>
                </c:pt>
                <c:pt idx="7">
                  <c:v>SocPokec</c:v>
                </c:pt>
                <c:pt idx="8">
                  <c:v>HiggsTwitter</c:v>
                </c:pt>
                <c:pt idx="9">
                  <c:v>RoadNetCA</c:v>
                </c:pt>
                <c:pt idx="10">
                  <c:v>WebGoogle</c:v>
                </c:pt>
                <c:pt idx="11">
                  <c:v>Amazon0312</c:v>
                </c:pt>
              </c:strCache>
            </c:strRef>
          </c:cat>
          <c:val>
            <c:numRef>
              <c:f>Sheet2!$F$2:$F$13</c:f>
              <c:numCache>
                <c:formatCode>General</c:formatCode>
                <c:ptCount val="12"/>
                <c:pt idx="0">
                  <c:v>39.6</c:v>
                </c:pt>
                <c:pt idx="1">
                  <c:v>44.6</c:v>
                </c:pt>
                <c:pt idx="2">
                  <c:v>33</c:v>
                </c:pt>
                <c:pt idx="3">
                  <c:v>40</c:v>
                </c:pt>
                <c:pt idx="4">
                  <c:v>39.4</c:v>
                </c:pt>
                <c:pt idx="5">
                  <c:v>39.4</c:v>
                </c:pt>
                <c:pt idx="6">
                  <c:v>36.299999999999997</c:v>
                </c:pt>
                <c:pt idx="7">
                  <c:v>38.4</c:v>
                </c:pt>
                <c:pt idx="8">
                  <c:v>40.799999999999997</c:v>
                </c:pt>
                <c:pt idx="9">
                  <c:v>28.65</c:v>
                </c:pt>
                <c:pt idx="10">
                  <c:v>34.700000000000003</c:v>
                </c:pt>
                <c:pt idx="11">
                  <c:v>32.85</c:v>
                </c:pt>
              </c:numCache>
            </c:numRef>
          </c:val>
        </c:ser>
        <c:ser>
          <c:idx val="5"/>
          <c:order val="5"/>
          <c:tx>
            <c:strRef>
              <c:f>Sheet2!$G$1</c:f>
              <c:strCache>
                <c:ptCount val="1"/>
                <c:pt idx="0">
                  <c:v>Warp Seg.</c:v>
                </c:pt>
              </c:strCache>
            </c:strRef>
          </c:tx>
          <c:spPr>
            <a:solidFill>
              <a:schemeClr val="accent6"/>
            </a:solidFill>
            <a:ln w="3175">
              <a:solidFill>
                <a:srgbClr val="000000"/>
              </a:solidFill>
            </a:ln>
            <a:effectLst/>
          </c:spPr>
          <c:invertIfNegative val="0"/>
          <c:cat>
            <c:strRef>
              <c:f>Sheet2!$A$2:$A$13</c:f>
              <c:strCache>
                <c:ptCount val="12"/>
                <c:pt idx="0">
                  <c:v>RM33V335E</c:v>
                </c:pt>
                <c:pt idx="1">
                  <c:v>ComOrkut</c:v>
                </c:pt>
                <c:pt idx="2">
                  <c:v>ER25V201E</c:v>
                </c:pt>
                <c:pt idx="3">
                  <c:v>RM25V201E</c:v>
                </c:pt>
                <c:pt idx="4">
                  <c:v>RM16V201E</c:v>
                </c:pt>
                <c:pt idx="5">
                  <c:v>RM16V134E</c:v>
                </c:pt>
                <c:pt idx="6">
                  <c:v>LiveJournal</c:v>
                </c:pt>
                <c:pt idx="7">
                  <c:v>SocPokec</c:v>
                </c:pt>
                <c:pt idx="8">
                  <c:v>HiggsTwitter</c:v>
                </c:pt>
                <c:pt idx="9">
                  <c:v>RoadNetCA</c:v>
                </c:pt>
                <c:pt idx="10">
                  <c:v>WebGoogle</c:v>
                </c:pt>
                <c:pt idx="11">
                  <c:v>Amazon0312</c:v>
                </c:pt>
              </c:strCache>
            </c:strRef>
          </c:cat>
          <c:val>
            <c:numRef>
              <c:f>Sheet2!$G$2:$G$13</c:f>
              <c:numCache>
                <c:formatCode>General</c:formatCode>
                <c:ptCount val="12"/>
                <c:pt idx="0">
                  <c:v>72.099999999999994</c:v>
                </c:pt>
                <c:pt idx="1">
                  <c:v>73.8</c:v>
                </c:pt>
                <c:pt idx="2">
                  <c:v>71.099999999999994</c:v>
                </c:pt>
                <c:pt idx="3">
                  <c:v>70.900000000000006</c:v>
                </c:pt>
                <c:pt idx="4">
                  <c:v>72.3</c:v>
                </c:pt>
                <c:pt idx="5">
                  <c:v>71.2</c:v>
                </c:pt>
                <c:pt idx="6">
                  <c:v>71.7</c:v>
                </c:pt>
                <c:pt idx="7">
                  <c:v>71.8</c:v>
                </c:pt>
                <c:pt idx="8">
                  <c:v>73.599999999999994</c:v>
                </c:pt>
                <c:pt idx="9">
                  <c:v>73.349999999999994</c:v>
                </c:pt>
                <c:pt idx="10">
                  <c:v>69.099999999999994</c:v>
                </c:pt>
                <c:pt idx="11">
                  <c:v>70.75</c:v>
                </c:pt>
              </c:numCache>
            </c:numRef>
          </c:val>
        </c:ser>
        <c:dLbls>
          <c:showLegendKey val="0"/>
          <c:showVal val="0"/>
          <c:showCatName val="0"/>
          <c:showSerName val="0"/>
          <c:showPercent val="0"/>
          <c:showBubbleSize val="0"/>
        </c:dLbls>
        <c:gapWidth val="220"/>
        <c:axId val="-1650765216"/>
        <c:axId val="-1650761408"/>
      </c:barChart>
      <c:catAx>
        <c:axId val="-1650765216"/>
        <c:scaling>
          <c:orientation val="minMax"/>
        </c:scaling>
        <c:delete val="0"/>
        <c:axPos val="b"/>
        <c:numFmt formatCode="General" sourceLinked="1"/>
        <c:majorTickMark val="out"/>
        <c:minorTickMark val="none"/>
        <c:tickLblPos val="nextTo"/>
        <c:spPr>
          <a:noFill/>
          <a:ln w="6350" cap="flat" cmpd="sng" algn="ctr">
            <a:solidFill>
              <a:schemeClr val="tx1">
                <a:lumMod val="65000"/>
                <a:lumOff val="3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j-lt"/>
                <a:ea typeface="+mn-ea"/>
                <a:cs typeface="+mn-cs"/>
              </a:defRPr>
            </a:pPr>
            <a:endParaRPr lang="en-US"/>
          </a:p>
        </c:txPr>
        <c:crossAx val="-1650761408"/>
        <c:crosses val="autoZero"/>
        <c:auto val="1"/>
        <c:lblAlgn val="ctr"/>
        <c:lblOffset val="100"/>
        <c:noMultiLvlLbl val="0"/>
      </c:catAx>
      <c:valAx>
        <c:axId val="-1650761408"/>
        <c:scaling>
          <c:orientation val="minMax"/>
        </c:scaling>
        <c:delete val="0"/>
        <c:axPos val="l"/>
        <c:majorGridlines>
          <c:spPr>
            <a:ln w="6350" cap="flat" cmpd="sng" algn="ctr">
              <a:solidFill>
                <a:schemeClr val="tx1">
                  <a:lumMod val="50000"/>
                  <a:lumOff val="50000"/>
                </a:schemeClr>
              </a:solidFill>
              <a:round/>
            </a:ln>
            <a:effectLst/>
          </c:spPr>
        </c:majorGridlines>
        <c:minorGridlines>
          <c:spPr>
            <a:ln w="6350" cap="flat" cmpd="sng" algn="ctr">
              <a:solidFill>
                <a:schemeClr val="bg1">
                  <a:lumMod val="65000"/>
                </a:schemeClr>
              </a:solidFill>
              <a:round/>
            </a:ln>
            <a:effectLst/>
          </c:spPr>
        </c:minorGridlines>
        <c:title>
          <c:tx>
            <c:rich>
              <a:bodyPr rot="-5400000" spcFirstLastPara="1" vertOverflow="ellipsis" vert="horz" wrap="square" anchor="ctr" anchorCtr="1"/>
              <a:lstStyle/>
              <a:p>
                <a:pPr>
                  <a:defRPr sz="1200" b="0" i="0" u="none" strike="noStrike" kern="1200" baseline="0">
                    <a:solidFill>
                      <a:schemeClr val="tx1"/>
                    </a:solidFill>
                    <a:latin typeface="+mj-lt"/>
                    <a:ea typeface="+mn-ea"/>
                    <a:cs typeface="+mn-cs"/>
                  </a:defRPr>
                </a:pPr>
                <a:r>
                  <a:rPr lang="en-US"/>
                  <a:t>Warp Execution Efficiency (%)</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j-lt"/>
                  <a:ea typeface="+mn-ea"/>
                  <a:cs typeface="+mn-cs"/>
                </a:defRPr>
              </a:pPr>
              <a:endParaRPr lang="en-US"/>
            </a:p>
          </c:txPr>
        </c:title>
        <c:numFmt formatCode="General" sourceLinked="1"/>
        <c:majorTickMark val="none"/>
        <c:minorTickMark val="none"/>
        <c:tickLblPos val="nextTo"/>
        <c:spPr>
          <a:noFill/>
          <a:ln w="6350">
            <a:solidFill>
              <a:schemeClr val="tx1">
                <a:lumMod val="65000"/>
                <a:lumOff val="35000"/>
              </a:schemeClr>
            </a:solidFill>
          </a:ln>
          <a:effectLst/>
        </c:spPr>
        <c:txPr>
          <a:bodyPr rot="-60000000" spcFirstLastPara="1" vertOverflow="ellipsis" vert="horz" wrap="square" anchor="ctr" anchorCtr="1"/>
          <a:lstStyle/>
          <a:p>
            <a:pPr>
              <a:defRPr sz="1200" b="0" i="0" u="none" strike="noStrike" kern="1200" baseline="0">
                <a:solidFill>
                  <a:schemeClr val="tx1"/>
                </a:solidFill>
                <a:latin typeface="+mj-lt"/>
                <a:ea typeface="+mn-ea"/>
                <a:cs typeface="+mn-cs"/>
              </a:defRPr>
            </a:pPr>
            <a:endParaRPr lang="en-US"/>
          </a:p>
        </c:txPr>
        <c:crossAx val="-1650765216"/>
        <c:crosses val="autoZero"/>
        <c:crossBetween val="between"/>
        <c:majorUnit val="20"/>
        <c:minorUnit val="10"/>
      </c:valAx>
      <c:spPr>
        <a:noFill/>
        <a:ln w="6350">
          <a:solidFill>
            <a:schemeClr val="tx1">
              <a:lumMod val="65000"/>
              <a:lumOff val="35000"/>
            </a:schemeClr>
          </a:solidFill>
        </a:ln>
        <a:effectLst/>
      </c:spPr>
    </c:plotArea>
    <c:legend>
      <c:legendPos val="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j-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latin typeface="+mj-l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Sheet2!$M$3</c:f>
              <c:strCache>
                <c:ptCount val="1"/>
                <c:pt idx="0">
                  <c:v>Aggregated Computation Duration</c:v>
                </c:pt>
              </c:strCache>
            </c:strRef>
          </c:tx>
          <c:spPr>
            <a:solidFill>
              <a:schemeClr val="accent1"/>
            </a:solidFill>
            <a:ln w="3175">
              <a:solidFill>
                <a:srgbClr val="000000"/>
              </a:solidFill>
            </a:ln>
            <a:effectLst/>
          </c:spPr>
          <c:invertIfNegative val="0"/>
          <c:cat>
            <c:multiLvlStrRef>
              <c:f>Sheet2!$K$4:$L$27</c:f>
              <c:multiLvlStrCache>
                <c:ptCount val="24"/>
                <c:lvl>
                  <c:pt idx="0">
                    <c:v>ALL</c:v>
                  </c:pt>
                  <c:pt idx="1">
                    <c:v>MS</c:v>
                  </c:pt>
                  <c:pt idx="2">
                    <c:v>VR</c:v>
                  </c:pt>
                  <c:pt idx="3">
                    <c:v>ALL</c:v>
                  </c:pt>
                  <c:pt idx="4">
                    <c:v>MS</c:v>
                  </c:pt>
                  <c:pt idx="5">
                    <c:v>VR</c:v>
                  </c:pt>
                  <c:pt idx="6">
                    <c:v>ALL</c:v>
                  </c:pt>
                  <c:pt idx="7">
                    <c:v>MS</c:v>
                  </c:pt>
                  <c:pt idx="8">
                    <c:v>VR</c:v>
                  </c:pt>
                  <c:pt idx="9">
                    <c:v>ALL</c:v>
                  </c:pt>
                  <c:pt idx="10">
                    <c:v>MS</c:v>
                  </c:pt>
                  <c:pt idx="11">
                    <c:v>VR</c:v>
                  </c:pt>
                  <c:pt idx="12">
                    <c:v>ALL</c:v>
                  </c:pt>
                  <c:pt idx="13">
                    <c:v>MS</c:v>
                  </c:pt>
                  <c:pt idx="14">
                    <c:v>VR</c:v>
                  </c:pt>
                  <c:pt idx="15">
                    <c:v>ALL</c:v>
                  </c:pt>
                  <c:pt idx="16">
                    <c:v>MS</c:v>
                  </c:pt>
                  <c:pt idx="17">
                    <c:v>VR</c:v>
                  </c:pt>
                  <c:pt idx="18">
                    <c:v>ALL</c:v>
                  </c:pt>
                  <c:pt idx="19">
                    <c:v>MS</c:v>
                  </c:pt>
                  <c:pt idx="20">
                    <c:v>VR</c:v>
                  </c:pt>
                  <c:pt idx="21">
                    <c:v>ALL</c:v>
                  </c:pt>
                  <c:pt idx="22">
                    <c:v>MS</c:v>
                  </c:pt>
                  <c:pt idx="23">
                    <c:v>VR</c:v>
                  </c:pt>
                </c:lvl>
                <c:lvl>
                  <c:pt idx="0">
                    <c:v>BFS</c:v>
                  </c:pt>
                  <c:pt idx="3">
                    <c:v>CC</c:v>
                  </c:pt>
                  <c:pt idx="6">
                    <c:v>CS</c:v>
                  </c:pt>
                  <c:pt idx="9">
                    <c:v>HS</c:v>
                  </c:pt>
                  <c:pt idx="12">
                    <c:v>NN</c:v>
                  </c:pt>
                  <c:pt idx="15">
                    <c:v>PR</c:v>
                  </c:pt>
                  <c:pt idx="18">
                    <c:v>SSSP</c:v>
                  </c:pt>
                  <c:pt idx="21">
                    <c:v>SSWP</c:v>
                  </c:pt>
                </c:lvl>
              </c:multiLvlStrCache>
            </c:multiLvlStrRef>
          </c:cat>
          <c:val>
            <c:numRef>
              <c:f>Sheet2!$M$4:$M$27</c:f>
              <c:numCache>
                <c:formatCode>General</c:formatCode>
                <c:ptCount val="24"/>
                <c:pt idx="0">
                  <c:v>0.80578445717228098</c:v>
                </c:pt>
                <c:pt idx="1">
                  <c:v>0.80405840300101361</c:v>
                </c:pt>
                <c:pt idx="2">
                  <c:v>0.80809794994805528</c:v>
                </c:pt>
                <c:pt idx="3">
                  <c:v>0.80524206109192642</c:v>
                </c:pt>
                <c:pt idx="4">
                  <c:v>0.80524206109192642</c:v>
                </c:pt>
                <c:pt idx="5">
                  <c:v>0.81021568392162291</c:v>
                </c:pt>
                <c:pt idx="6">
                  <c:v>0.77015422967109748</c:v>
                </c:pt>
                <c:pt idx="7">
                  <c:v>0.77041947365243124</c:v>
                </c:pt>
                <c:pt idx="8">
                  <c:v>0.77563378216352841</c:v>
                </c:pt>
                <c:pt idx="9">
                  <c:v>0.84798011952927643</c:v>
                </c:pt>
                <c:pt idx="10">
                  <c:v>0.84810176576622121</c:v>
                </c:pt>
                <c:pt idx="11">
                  <c:v>0.85519200357671543</c:v>
                </c:pt>
                <c:pt idx="12">
                  <c:v>0.81287171827241034</c:v>
                </c:pt>
                <c:pt idx="13">
                  <c:v>0.8126690184505766</c:v>
                </c:pt>
                <c:pt idx="14">
                  <c:v>0.813479817737912</c:v>
                </c:pt>
                <c:pt idx="15">
                  <c:v>0.87892702350041685</c:v>
                </c:pt>
                <c:pt idx="16">
                  <c:v>0.87913120013770929</c:v>
                </c:pt>
                <c:pt idx="17">
                  <c:v>0.88732025388265434</c:v>
                </c:pt>
                <c:pt idx="18">
                  <c:v>0.81328913017456506</c:v>
                </c:pt>
                <c:pt idx="19">
                  <c:v>0.81340579984635974</c:v>
                </c:pt>
                <c:pt idx="20">
                  <c:v>0.82020597500238646</c:v>
                </c:pt>
                <c:pt idx="21">
                  <c:v>0.81316020323121729</c:v>
                </c:pt>
                <c:pt idx="22">
                  <c:v>0.81312774336581217</c:v>
                </c:pt>
                <c:pt idx="23">
                  <c:v>0.81863780551833942</c:v>
                </c:pt>
              </c:numCache>
            </c:numRef>
          </c:val>
        </c:ser>
        <c:ser>
          <c:idx val="1"/>
          <c:order val="1"/>
          <c:tx>
            <c:strRef>
              <c:f>Sheet2!$N$3</c:f>
              <c:strCache>
                <c:ptCount val="1"/>
                <c:pt idx="0">
                  <c:v>Aggregated Communication Duration</c:v>
                </c:pt>
              </c:strCache>
            </c:strRef>
          </c:tx>
          <c:spPr>
            <a:solidFill>
              <a:schemeClr val="accent4">
                <a:lumMod val="60000"/>
                <a:lumOff val="40000"/>
              </a:schemeClr>
            </a:solidFill>
            <a:ln w="3175">
              <a:solidFill>
                <a:srgbClr val="000000"/>
              </a:solidFill>
            </a:ln>
            <a:effectLst/>
          </c:spPr>
          <c:invertIfNegative val="0"/>
          <c:cat>
            <c:multiLvlStrRef>
              <c:f>Sheet2!$K$4:$L$27</c:f>
              <c:multiLvlStrCache>
                <c:ptCount val="24"/>
                <c:lvl>
                  <c:pt idx="0">
                    <c:v>ALL</c:v>
                  </c:pt>
                  <c:pt idx="1">
                    <c:v>MS</c:v>
                  </c:pt>
                  <c:pt idx="2">
                    <c:v>VR</c:v>
                  </c:pt>
                  <c:pt idx="3">
                    <c:v>ALL</c:v>
                  </c:pt>
                  <c:pt idx="4">
                    <c:v>MS</c:v>
                  </c:pt>
                  <c:pt idx="5">
                    <c:v>VR</c:v>
                  </c:pt>
                  <c:pt idx="6">
                    <c:v>ALL</c:v>
                  </c:pt>
                  <c:pt idx="7">
                    <c:v>MS</c:v>
                  </c:pt>
                  <c:pt idx="8">
                    <c:v>VR</c:v>
                  </c:pt>
                  <c:pt idx="9">
                    <c:v>ALL</c:v>
                  </c:pt>
                  <c:pt idx="10">
                    <c:v>MS</c:v>
                  </c:pt>
                  <c:pt idx="11">
                    <c:v>VR</c:v>
                  </c:pt>
                  <c:pt idx="12">
                    <c:v>ALL</c:v>
                  </c:pt>
                  <c:pt idx="13">
                    <c:v>MS</c:v>
                  </c:pt>
                  <c:pt idx="14">
                    <c:v>VR</c:v>
                  </c:pt>
                  <c:pt idx="15">
                    <c:v>ALL</c:v>
                  </c:pt>
                  <c:pt idx="16">
                    <c:v>MS</c:v>
                  </c:pt>
                  <c:pt idx="17">
                    <c:v>VR</c:v>
                  </c:pt>
                  <c:pt idx="18">
                    <c:v>ALL</c:v>
                  </c:pt>
                  <c:pt idx="19">
                    <c:v>MS</c:v>
                  </c:pt>
                  <c:pt idx="20">
                    <c:v>VR</c:v>
                  </c:pt>
                  <c:pt idx="21">
                    <c:v>ALL</c:v>
                  </c:pt>
                  <c:pt idx="22">
                    <c:v>MS</c:v>
                  </c:pt>
                  <c:pt idx="23">
                    <c:v>VR</c:v>
                  </c:pt>
                </c:lvl>
                <c:lvl>
                  <c:pt idx="0">
                    <c:v>BFS</c:v>
                  </c:pt>
                  <c:pt idx="3">
                    <c:v>CC</c:v>
                  </c:pt>
                  <c:pt idx="6">
                    <c:v>CS</c:v>
                  </c:pt>
                  <c:pt idx="9">
                    <c:v>HS</c:v>
                  </c:pt>
                  <c:pt idx="12">
                    <c:v>NN</c:v>
                  </c:pt>
                  <c:pt idx="15">
                    <c:v>PR</c:v>
                  </c:pt>
                  <c:pt idx="18">
                    <c:v>SSSP</c:v>
                  </c:pt>
                  <c:pt idx="21">
                    <c:v>SSWP</c:v>
                  </c:pt>
                </c:lvl>
              </c:multiLvlStrCache>
            </c:multiLvlStrRef>
          </c:cat>
          <c:val>
            <c:numRef>
              <c:f>Sheet2!$N$4:$N$27</c:f>
              <c:numCache>
                <c:formatCode>General</c:formatCode>
                <c:ptCount val="24"/>
                <c:pt idx="0">
                  <c:v>0.19421554282771916</c:v>
                </c:pt>
                <c:pt idx="1">
                  <c:v>0.18422400992118534</c:v>
                </c:pt>
                <c:pt idx="2">
                  <c:v>4.6877963256077904E-2</c:v>
                </c:pt>
                <c:pt idx="3">
                  <c:v>0.19475793890807364</c:v>
                </c:pt>
                <c:pt idx="4">
                  <c:v>0.18515088743410757</c:v>
                </c:pt>
                <c:pt idx="5">
                  <c:v>4.100875252569941E-2</c:v>
                </c:pt>
                <c:pt idx="6">
                  <c:v>0.22984577032890252</c:v>
                </c:pt>
                <c:pt idx="7">
                  <c:v>0.21335341711880343</c:v>
                </c:pt>
                <c:pt idx="8">
                  <c:v>2.6435983472927863E-2</c:v>
                </c:pt>
                <c:pt idx="9">
                  <c:v>0.15201988047072354</c:v>
                </c:pt>
                <c:pt idx="10">
                  <c:v>0.14207048214565005</c:v>
                </c:pt>
                <c:pt idx="11">
                  <c:v>6.5776332065790075E-2</c:v>
                </c:pt>
                <c:pt idx="12">
                  <c:v>0.18712828172758961</c:v>
                </c:pt>
                <c:pt idx="13">
                  <c:v>0.1774829155503615</c:v>
                </c:pt>
                <c:pt idx="14">
                  <c:v>6.3018326160788493E-2</c:v>
                </c:pt>
                <c:pt idx="15">
                  <c:v>0.12107297649958317</c:v>
                </c:pt>
                <c:pt idx="16">
                  <c:v>9.9058808525662484E-2</c:v>
                </c:pt>
                <c:pt idx="17">
                  <c:v>2.4906031629159942E-2</c:v>
                </c:pt>
                <c:pt idx="18">
                  <c:v>0.18671086982543489</c:v>
                </c:pt>
                <c:pt idx="19">
                  <c:v>0.17716850282507277</c:v>
                </c:pt>
                <c:pt idx="20">
                  <c:v>6.3085412806087426E-2</c:v>
                </c:pt>
                <c:pt idx="21">
                  <c:v>0.18683979676878268</c:v>
                </c:pt>
                <c:pt idx="22">
                  <c:v>0.17734066060695081</c:v>
                </c:pt>
                <c:pt idx="23">
                  <c:v>2.102490402023548E-2</c:v>
                </c:pt>
              </c:numCache>
            </c:numRef>
          </c:val>
        </c:ser>
        <c:dLbls>
          <c:showLegendKey val="0"/>
          <c:showVal val="0"/>
          <c:showCatName val="0"/>
          <c:showSerName val="0"/>
          <c:showPercent val="0"/>
          <c:showBubbleSize val="0"/>
        </c:dLbls>
        <c:gapWidth val="150"/>
        <c:overlap val="100"/>
        <c:axId val="-1406487120"/>
        <c:axId val="-1406488752"/>
      </c:barChart>
      <c:catAx>
        <c:axId val="-1406487120"/>
        <c:scaling>
          <c:orientation val="minMax"/>
        </c:scaling>
        <c:delete val="0"/>
        <c:axPos val="b"/>
        <c:numFmt formatCode="General" sourceLinked="1"/>
        <c:majorTickMark val="out"/>
        <c:minorTickMark val="none"/>
        <c:tickLblPos val="nextTo"/>
        <c:spPr>
          <a:noFill/>
          <a:ln w="6350" cap="flat" cmpd="sng" algn="ctr">
            <a:solidFill>
              <a:schemeClr val="tx1">
                <a:lumMod val="65000"/>
                <a:lumOff val="3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crossAx val="-1406488752"/>
        <c:crosses val="autoZero"/>
        <c:auto val="1"/>
        <c:lblAlgn val="ctr"/>
        <c:lblOffset val="100"/>
        <c:noMultiLvlLbl val="0"/>
      </c:catAx>
      <c:valAx>
        <c:axId val="-1406488752"/>
        <c:scaling>
          <c:orientation val="minMax"/>
          <c:max val="1"/>
        </c:scaling>
        <c:delete val="0"/>
        <c:axPos val="l"/>
        <c:majorGridlines>
          <c:spPr>
            <a:ln w="6350" cap="flat" cmpd="sng" algn="ctr">
              <a:solidFill>
                <a:schemeClr val="bg1">
                  <a:lumMod val="65000"/>
                </a:schemeClr>
              </a:solidFill>
              <a:round/>
            </a:ln>
            <a:effectLst/>
          </c:spPr>
        </c:majorGridlines>
        <c:minorGridlines>
          <c:spPr>
            <a:ln w="6350" cap="flat" cmpd="sng" algn="ctr">
              <a:solidFill>
                <a:schemeClr val="bg1">
                  <a:lumMod val="6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solidFill>
                    <a:latin typeface="+mj-lt"/>
                    <a:ea typeface="+mn-ea"/>
                    <a:cs typeface="+mn-cs"/>
                  </a:defRPr>
                </a:pPr>
                <a:r>
                  <a:rPr lang="en-US"/>
                  <a:t>Normalized Aggregated Processing Time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en-US"/>
            </a:p>
          </c:txPr>
        </c:title>
        <c:numFmt formatCode="General" sourceLinked="1"/>
        <c:majorTickMark val="none"/>
        <c:minorTickMark val="none"/>
        <c:tickLblPos val="nextTo"/>
        <c:spPr>
          <a:noFill/>
          <a:ln w="6350">
            <a:solidFill>
              <a:schemeClr val="tx1">
                <a:lumMod val="65000"/>
                <a:lumOff val="3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crossAx val="-1406487120"/>
        <c:crosses val="autoZero"/>
        <c:crossBetween val="between"/>
        <c:majorUnit val="0.2"/>
        <c:minorUnit val="0.1"/>
      </c:valAx>
      <c:spPr>
        <a:noFill/>
        <a:ln w="6350">
          <a:solidFill>
            <a:schemeClr val="tx1">
              <a:lumMod val="65000"/>
              <a:lumOff val="35000"/>
            </a:schemeClr>
          </a:solid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latin typeface="+mj-lt"/>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Sheet2!$M$33</c:f>
              <c:strCache>
                <c:ptCount val="1"/>
                <c:pt idx="0">
                  <c:v>Aggregated Computation Duration</c:v>
                </c:pt>
              </c:strCache>
            </c:strRef>
          </c:tx>
          <c:spPr>
            <a:solidFill>
              <a:schemeClr val="accent1"/>
            </a:solidFill>
            <a:ln w="3175">
              <a:solidFill>
                <a:schemeClr val="tx1"/>
              </a:solidFill>
            </a:ln>
            <a:effectLst/>
          </c:spPr>
          <c:invertIfNegative val="0"/>
          <c:cat>
            <c:multiLvlStrRef>
              <c:f>Sheet2!$K$34:$L$57</c:f>
              <c:multiLvlStrCache>
                <c:ptCount val="24"/>
                <c:lvl>
                  <c:pt idx="0">
                    <c:v>ALL</c:v>
                  </c:pt>
                  <c:pt idx="1">
                    <c:v>MS</c:v>
                  </c:pt>
                  <c:pt idx="2">
                    <c:v>VR</c:v>
                  </c:pt>
                  <c:pt idx="3">
                    <c:v>ALL</c:v>
                  </c:pt>
                  <c:pt idx="4">
                    <c:v>MS</c:v>
                  </c:pt>
                  <c:pt idx="5">
                    <c:v>VR</c:v>
                  </c:pt>
                  <c:pt idx="6">
                    <c:v>ALL</c:v>
                  </c:pt>
                  <c:pt idx="7">
                    <c:v>MS</c:v>
                  </c:pt>
                  <c:pt idx="8">
                    <c:v>VR</c:v>
                  </c:pt>
                  <c:pt idx="9">
                    <c:v>ALL</c:v>
                  </c:pt>
                  <c:pt idx="10">
                    <c:v>MS</c:v>
                  </c:pt>
                  <c:pt idx="11">
                    <c:v>VR</c:v>
                  </c:pt>
                  <c:pt idx="12">
                    <c:v>ALL</c:v>
                  </c:pt>
                  <c:pt idx="13">
                    <c:v>MS</c:v>
                  </c:pt>
                  <c:pt idx="14">
                    <c:v>VR</c:v>
                  </c:pt>
                  <c:pt idx="15">
                    <c:v>ALL</c:v>
                  </c:pt>
                  <c:pt idx="16">
                    <c:v>MS</c:v>
                  </c:pt>
                  <c:pt idx="17">
                    <c:v>VR</c:v>
                  </c:pt>
                  <c:pt idx="18">
                    <c:v>ALL</c:v>
                  </c:pt>
                  <c:pt idx="19">
                    <c:v>MS</c:v>
                  </c:pt>
                  <c:pt idx="20">
                    <c:v>VR</c:v>
                  </c:pt>
                  <c:pt idx="21">
                    <c:v>ALL</c:v>
                  </c:pt>
                  <c:pt idx="22">
                    <c:v>MS</c:v>
                  </c:pt>
                  <c:pt idx="23">
                    <c:v>VR</c:v>
                  </c:pt>
                </c:lvl>
                <c:lvl>
                  <c:pt idx="0">
                    <c:v>BFS</c:v>
                  </c:pt>
                  <c:pt idx="3">
                    <c:v>CC</c:v>
                  </c:pt>
                  <c:pt idx="6">
                    <c:v>CS</c:v>
                  </c:pt>
                  <c:pt idx="9">
                    <c:v>HS</c:v>
                  </c:pt>
                  <c:pt idx="12">
                    <c:v>NN</c:v>
                  </c:pt>
                  <c:pt idx="15">
                    <c:v>PR</c:v>
                  </c:pt>
                  <c:pt idx="18">
                    <c:v>SSSP</c:v>
                  </c:pt>
                  <c:pt idx="21">
                    <c:v>SSWP</c:v>
                  </c:pt>
                </c:lvl>
              </c:multiLvlStrCache>
            </c:multiLvlStrRef>
          </c:cat>
          <c:val>
            <c:numRef>
              <c:f>Sheet2!$M$34:$M$57</c:f>
              <c:numCache>
                <c:formatCode>General</c:formatCode>
                <c:ptCount val="24"/>
                <c:pt idx="0">
                  <c:v>0.68812641758881532</c:v>
                </c:pt>
                <c:pt idx="1">
                  <c:v>0.68735621960143756</c:v>
                </c:pt>
                <c:pt idx="2">
                  <c:v>0.69384933229292589</c:v>
                </c:pt>
                <c:pt idx="3">
                  <c:v>0.6888397980969776</c:v>
                </c:pt>
                <c:pt idx="4">
                  <c:v>0.68545088795369558</c:v>
                </c:pt>
                <c:pt idx="5">
                  <c:v>0.68991101951153277</c:v>
                </c:pt>
                <c:pt idx="6">
                  <c:v>0.63267139776290193</c:v>
                </c:pt>
                <c:pt idx="7">
                  <c:v>0.63263290674285699</c:v>
                </c:pt>
                <c:pt idx="8">
                  <c:v>0.63307390385823004</c:v>
                </c:pt>
                <c:pt idx="9">
                  <c:v>0.71131196364760652</c:v>
                </c:pt>
                <c:pt idx="10">
                  <c:v>0.71101521618218633</c:v>
                </c:pt>
                <c:pt idx="11">
                  <c:v>0.71726349102670472</c:v>
                </c:pt>
                <c:pt idx="12">
                  <c:v>0.69874316415619298</c:v>
                </c:pt>
                <c:pt idx="13">
                  <c:v>0.69855128082126061</c:v>
                </c:pt>
                <c:pt idx="14">
                  <c:v>0.70192881911471294</c:v>
                </c:pt>
                <c:pt idx="15">
                  <c:v>0.83671484506501548</c:v>
                </c:pt>
                <c:pt idx="16">
                  <c:v>0.8356967450555054</c:v>
                </c:pt>
                <c:pt idx="17">
                  <c:v>0.84889412168307976</c:v>
                </c:pt>
                <c:pt idx="18">
                  <c:v>0.69892304520886051</c:v>
                </c:pt>
                <c:pt idx="19">
                  <c:v>0.69863810705556217</c:v>
                </c:pt>
                <c:pt idx="20">
                  <c:v>0.70463772660741331</c:v>
                </c:pt>
                <c:pt idx="21">
                  <c:v>0.69840225934434574</c:v>
                </c:pt>
                <c:pt idx="22">
                  <c:v>0.69754658284919657</c:v>
                </c:pt>
                <c:pt idx="23">
                  <c:v>0.70738462255258594</c:v>
                </c:pt>
              </c:numCache>
            </c:numRef>
          </c:val>
        </c:ser>
        <c:ser>
          <c:idx val="1"/>
          <c:order val="1"/>
          <c:tx>
            <c:strRef>
              <c:f>Sheet2!$N$33</c:f>
              <c:strCache>
                <c:ptCount val="1"/>
                <c:pt idx="0">
                  <c:v>Aggregated Communication Duration</c:v>
                </c:pt>
              </c:strCache>
            </c:strRef>
          </c:tx>
          <c:spPr>
            <a:solidFill>
              <a:schemeClr val="accent4">
                <a:lumMod val="60000"/>
                <a:lumOff val="40000"/>
              </a:schemeClr>
            </a:solidFill>
            <a:ln w="3175">
              <a:solidFill>
                <a:schemeClr val="tx1"/>
              </a:solidFill>
            </a:ln>
            <a:effectLst/>
          </c:spPr>
          <c:invertIfNegative val="0"/>
          <c:cat>
            <c:multiLvlStrRef>
              <c:f>Sheet2!$K$34:$L$57</c:f>
              <c:multiLvlStrCache>
                <c:ptCount val="24"/>
                <c:lvl>
                  <c:pt idx="0">
                    <c:v>ALL</c:v>
                  </c:pt>
                  <c:pt idx="1">
                    <c:v>MS</c:v>
                  </c:pt>
                  <c:pt idx="2">
                    <c:v>VR</c:v>
                  </c:pt>
                  <c:pt idx="3">
                    <c:v>ALL</c:v>
                  </c:pt>
                  <c:pt idx="4">
                    <c:v>MS</c:v>
                  </c:pt>
                  <c:pt idx="5">
                    <c:v>VR</c:v>
                  </c:pt>
                  <c:pt idx="6">
                    <c:v>ALL</c:v>
                  </c:pt>
                  <c:pt idx="7">
                    <c:v>MS</c:v>
                  </c:pt>
                  <c:pt idx="8">
                    <c:v>VR</c:v>
                  </c:pt>
                  <c:pt idx="9">
                    <c:v>ALL</c:v>
                  </c:pt>
                  <c:pt idx="10">
                    <c:v>MS</c:v>
                  </c:pt>
                  <c:pt idx="11">
                    <c:v>VR</c:v>
                  </c:pt>
                  <c:pt idx="12">
                    <c:v>ALL</c:v>
                  </c:pt>
                  <c:pt idx="13">
                    <c:v>MS</c:v>
                  </c:pt>
                  <c:pt idx="14">
                    <c:v>VR</c:v>
                  </c:pt>
                  <c:pt idx="15">
                    <c:v>ALL</c:v>
                  </c:pt>
                  <c:pt idx="16">
                    <c:v>MS</c:v>
                  </c:pt>
                  <c:pt idx="17">
                    <c:v>VR</c:v>
                  </c:pt>
                  <c:pt idx="18">
                    <c:v>ALL</c:v>
                  </c:pt>
                  <c:pt idx="19">
                    <c:v>MS</c:v>
                  </c:pt>
                  <c:pt idx="20">
                    <c:v>VR</c:v>
                  </c:pt>
                  <c:pt idx="21">
                    <c:v>ALL</c:v>
                  </c:pt>
                  <c:pt idx="22">
                    <c:v>MS</c:v>
                  </c:pt>
                  <c:pt idx="23">
                    <c:v>VR</c:v>
                  </c:pt>
                </c:lvl>
                <c:lvl>
                  <c:pt idx="0">
                    <c:v>BFS</c:v>
                  </c:pt>
                  <c:pt idx="3">
                    <c:v>CC</c:v>
                  </c:pt>
                  <c:pt idx="6">
                    <c:v>CS</c:v>
                  </c:pt>
                  <c:pt idx="9">
                    <c:v>HS</c:v>
                  </c:pt>
                  <c:pt idx="12">
                    <c:v>NN</c:v>
                  </c:pt>
                  <c:pt idx="15">
                    <c:v>PR</c:v>
                  </c:pt>
                  <c:pt idx="18">
                    <c:v>SSSP</c:v>
                  </c:pt>
                  <c:pt idx="21">
                    <c:v>SSWP</c:v>
                  </c:pt>
                </c:lvl>
              </c:multiLvlStrCache>
            </c:multiLvlStrRef>
          </c:cat>
          <c:val>
            <c:numRef>
              <c:f>Sheet2!$N$34:$N$57</c:f>
              <c:numCache>
                <c:formatCode>General</c:formatCode>
                <c:ptCount val="24"/>
                <c:pt idx="0">
                  <c:v>0.31187358241118462</c:v>
                </c:pt>
                <c:pt idx="1">
                  <c:v>0.30569703928616182</c:v>
                </c:pt>
                <c:pt idx="2">
                  <c:v>8.2847428023886227E-2</c:v>
                </c:pt>
                <c:pt idx="3">
                  <c:v>0.31116020190302235</c:v>
                </c:pt>
                <c:pt idx="4">
                  <c:v>0.30503671525009568</c:v>
                </c:pt>
                <c:pt idx="5">
                  <c:v>8.7622949808093389E-2</c:v>
                </c:pt>
                <c:pt idx="6">
                  <c:v>0.36732860223709812</c:v>
                </c:pt>
                <c:pt idx="7">
                  <c:v>0.35497947328888174</c:v>
                </c:pt>
                <c:pt idx="8">
                  <c:v>3.6921906119302371E-2</c:v>
                </c:pt>
                <c:pt idx="9">
                  <c:v>0.28868803635239337</c:v>
                </c:pt>
                <c:pt idx="10">
                  <c:v>0.28241746400279172</c:v>
                </c:pt>
                <c:pt idx="11">
                  <c:v>8.3003084350052589E-2</c:v>
                </c:pt>
                <c:pt idx="12">
                  <c:v>0.30125683584380691</c:v>
                </c:pt>
                <c:pt idx="13">
                  <c:v>0.29587137550981246</c:v>
                </c:pt>
                <c:pt idx="14">
                  <c:v>0.11869296121019643</c:v>
                </c:pt>
                <c:pt idx="15">
                  <c:v>0.15540727792730008</c:v>
                </c:pt>
                <c:pt idx="16">
                  <c:v>0.1643032549444946</c:v>
                </c:pt>
                <c:pt idx="17">
                  <c:v>8.0189815849337528E-2</c:v>
                </c:pt>
                <c:pt idx="18">
                  <c:v>0.30107695479113949</c:v>
                </c:pt>
                <c:pt idx="19">
                  <c:v>0.29505592508195949</c:v>
                </c:pt>
                <c:pt idx="20">
                  <c:v>0.10835290624977613</c:v>
                </c:pt>
                <c:pt idx="21">
                  <c:v>0.30159774065565426</c:v>
                </c:pt>
                <c:pt idx="22">
                  <c:v>0.29569025765270468</c:v>
                </c:pt>
                <c:pt idx="23">
                  <c:v>3.6971854963282071E-2</c:v>
                </c:pt>
              </c:numCache>
            </c:numRef>
          </c:val>
        </c:ser>
        <c:dLbls>
          <c:showLegendKey val="0"/>
          <c:showVal val="0"/>
          <c:showCatName val="0"/>
          <c:showSerName val="0"/>
          <c:showPercent val="0"/>
          <c:showBubbleSize val="0"/>
        </c:dLbls>
        <c:gapWidth val="150"/>
        <c:overlap val="100"/>
        <c:axId val="-1406480592"/>
        <c:axId val="-1406488208"/>
      </c:barChart>
      <c:catAx>
        <c:axId val="-1406480592"/>
        <c:scaling>
          <c:orientation val="minMax"/>
        </c:scaling>
        <c:delete val="0"/>
        <c:axPos val="b"/>
        <c:numFmt formatCode="General" sourceLinked="1"/>
        <c:majorTickMark val="out"/>
        <c:minorTickMark val="none"/>
        <c:tickLblPos val="nextTo"/>
        <c:spPr>
          <a:noFill/>
          <a:ln w="6350" cap="flat" cmpd="sng" algn="ctr">
            <a:solidFill>
              <a:schemeClr val="tx1">
                <a:lumMod val="65000"/>
                <a:lumOff val="3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crossAx val="-1406488208"/>
        <c:crosses val="autoZero"/>
        <c:auto val="1"/>
        <c:lblAlgn val="ctr"/>
        <c:lblOffset val="100"/>
        <c:noMultiLvlLbl val="0"/>
      </c:catAx>
      <c:valAx>
        <c:axId val="-1406488208"/>
        <c:scaling>
          <c:orientation val="minMax"/>
          <c:max val="1"/>
        </c:scaling>
        <c:delete val="0"/>
        <c:axPos val="l"/>
        <c:majorGridlines>
          <c:spPr>
            <a:ln w="6350" cap="flat" cmpd="sng" algn="ctr">
              <a:solidFill>
                <a:schemeClr val="tx1">
                  <a:lumMod val="50000"/>
                  <a:lumOff val="50000"/>
                </a:schemeClr>
              </a:solidFill>
              <a:round/>
            </a:ln>
            <a:effectLst/>
          </c:spPr>
        </c:majorGridlines>
        <c:minorGridlines>
          <c:spPr>
            <a:ln w="6350" cap="flat" cmpd="sng" algn="ctr">
              <a:solidFill>
                <a:schemeClr val="bg1">
                  <a:lumMod val="6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solidFill>
                    <a:latin typeface="+mj-lt"/>
                    <a:ea typeface="+mn-ea"/>
                    <a:cs typeface="+mn-cs"/>
                  </a:defRPr>
                </a:pPr>
                <a:r>
                  <a:rPr lang="en-US"/>
                  <a:t>Normalized Aggregated Processing Time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j-lt"/>
                  <a:ea typeface="+mn-ea"/>
                  <a:cs typeface="+mn-cs"/>
                </a:defRPr>
              </a:pPr>
              <a:endParaRPr lang="en-US"/>
            </a:p>
          </c:txPr>
        </c:title>
        <c:numFmt formatCode="General" sourceLinked="1"/>
        <c:majorTickMark val="none"/>
        <c:minorTickMark val="none"/>
        <c:tickLblPos val="nextTo"/>
        <c:spPr>
          <a:noFill/>
          <a:ln w="6350">
            <a:solidFill>
              <a:schemeClr val="tx1">
                <a:lumMod val="65000"/>
                <a:lumOff val="35000"/>
              </a:schemeClr>
            </a:solidFill>
          </a:ln>
          <a:effectLst/>
        </c:spPr>
        <c:txPr>
          <a:bodyPr rot="-6000000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crossAx val="-1406480592"/>
        <c:crosses val="autoZero"/>
        <c:crossBetween val="between"/>
        <c:majorUnit val="0.2"/>
        <c:minorUnit val="0.1"/>
      </c:valAx>
      <c:spPr>
        <a:noFill/>
        <a:ln w="6350">
          <a:solidFill>
            <a:schemeClr val="tx1">
              <a:lumMod val="65000"/>
              <a:lumOff val="35000"/>
            </a:schemeClr>
          </a:solid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j-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latin typeface="+mj-l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5CDE68-2537-42B2-B844-927BD0B0054A}" type="datetimeFigureOut">
              <a:rPr lang="en-US" smtClean="0"/>
              <a:t>10/18/2015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1304B3-0FB3-4A80-976C-F5D8E7D6210B}" type="slidenum">
              <a:rPr lang="en-US" smtClean="0"/>
              <a:t>‹#›</a:t>
            </a:fld>
            <a:endParaRPr lang="en-US"/>
          </a:p>
        </p:txBody>
      </p:sp>
    </p:spTree>
    <p:extLst>
      <p:ext uri="{BB962C8B-B14F-4D97-AF65-F5344CB8AC3E}">
        <p14:creationId xmlns:p14="http://schemas.microsoft.com/office/powerpoint/2010/main" val="2783346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674BCD-0EF8-47AE-8147-9C4A8AD8F1BC}" type="datetimeFigureOut">
              <a:rPr lang="en-US" smtClean="0"/>
              <a:t>10/18/2015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03DFC3-D1CC-4BAB-B2B8-3A786FC43E67}" type="slidenum">
              <a:rPr lang="en-US" smtClean="0"/>
              <a:t>‹#›</a:t>
            </a:fld>
            <a:endParaRPr lang="en-US"/>
          </a:p>
        </p:txBody>
      </p:sp>
    </p:spTree>
    <p:extLst>
      <p:ext uri="{BB962C8B-B14F-4D97-AF65-F5344CB8AC3E}">
        <p14:creationId xmlns:p14="http://schemas.microsoft.com/office/powerpoint/2010/main" val="1147784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03DFC3-D1CC-4BAB-B2B8-3A786FC43E67}" type="slidenum">
              <a:rPr lang="en-US" smtClean="0"/>
              <a:t>1</a:t>
            </a:fld>
            <a:endParaRPr lang="en-US"/>
          </a:p>
        </p:txBody>
      </p:sp>
    </p:spTree>
    <p:extLst>
      <p:ext uri="{BB962C8B-B14F-4D97-AF65-F5344CB8AC3E}">
        <p14:creationId xmlns:p14="http://schemas.microsoft.com/office/powerpoint/2010/main" val="2313208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we</a:t>
            </a:r>
            <a:r>
              <a:rPr lang="en-US" baseline="0" dirty="0" smtClean="0"/>
              <a:t> want is something resilient against irregularities.</a:t>
            </a:r>
          </a:p>
          <a:p>
            <a:r>
              <a:rPr lang="en-US" baseline="0" dirty="0" smtClean="0"/>
              <a:t>Each thread processes a neighbor in multiple rounds and gets involved in a reduction with minimum number of steps. Explain figure.</a:t>
            </a:r>
          </a:p>
        </p:txBody>
      </p:sp>
      <p:sp>
        <p:nvSpPr>
          <p:cNvPr id="4" name="Slide Number Placeholder 3"/>
          <p:cNvSpPr>
            <a:spLocks noGrp="1"/>
          </p:cNvSpPr>
          <p:nvPr>
            <p:ph type="sldNum" sz="quarter" idx="10"/>
          </p:nvPr>
        </p:nvSpPr>
        <p:spPr/>
        <p:txBody>
          <a:bodyPr/>
          <a:lstStyle/>
          <a:p>
            <a:fld id="{1903DFC3-D1CC-4BAB-B2B8-3A786FC43E67}" type="slidenum">
              <a:rPr lang="en-US" smtClean="0"/>
              <a:t>10</a:t>
            </a:fld>
            <a:endParaRPr lang="en-US"/>
          </a:p>
        </p:txBody>
      </p:sp>
    </p:spTree>
    <p:extLst>
      <p:ext uri="{BB962C8B-B14F-4D97-AF65-F5344CB8AC3E}">
        <p14:creationId xmlns:p14="http://schemas.microsoft.com/office/powerpoint/2010/main" val="3063306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Intra-warp load imbalance would be eliminated</a:t>
            </a:r>
            <a:r>
              <a:rPr lang="en-US" baseline="0" dirty="0" smtClean="0"/>
              <a:t> since we avoid over-subscribing or under-subscribing vertices to one or a group of threads inside the warp.</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11</a:t>
            </a:fld>
            <a:endParaRPr lang="en-US"/>
          </a:p>
        </p:txBody>
      </p:sp>
    </p:spTree>
    <p:extLst>
      <p:ext uri="{BB962C8B-B14F-4D97-AF65-F5344CB8AC3E}">
        <p14:creationId xmlns:p14="http://schemas.microsoft.com/office/powerpoint/2010/main" val="1345083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12</a:t>
            </a:fld>
            <a:endParaRPr lang="en-US"/>
          </a:p>
        </p:txBody>
      </p:sp>
    </p:spTree>
    <p:extLst>
      <p:ext uri="{BB962C8B-B14F-4D97-AF65-F5344CB8AC3E}">
        <p14:creationId xmlns:p14="http://schemas.microsoft.com/office/powerpoint/2010/main" val="4444531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Index inside the segment</a:t>
            </a:r>
            <a:r>
              <a:rPr lang="en-US" baseline="0" dirty="0" smtClean="0"/>
              <a:t> is calculated by comparing the </a:t>
            </a:r>
            <a:r>
              <a:rPr lang="en-US" baseline="0" dirty="0" err="1" smtClean="0"/>
              <a:t>EdgeIndex</a:t>
            </a:r>
            <a:r>
              <a:rPr lang="en-US" baseline="0" dirty="0" smtClean="0"/>
              <a:t> with the corresponding destination vertex’s </a:t>
            </a:r>
            <a:r>
              <a:rPr lang="en-US" baseline="0" dirty="0" err="1" smtClean="0"/>
              <a:t>NbrIndices</a:t>
            </a:r>
            <a:r>
              <a:rPr lang="en-US" baseline="0" dirty="0" smtClean="0"/>
              <a:t> element.</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13</a:t>
            </a:fld>
            <a:endParaRPr lang="en-US"/>
          </a:p>
        </p:txBody>
      </p:sp>
    </p:spTree>
    <p:extLst>
      <p:ext uri="{BB962C8B-B14F-4D97-AF65-F5344CB8AC3E}">
        <p14:creationId xmlns:p14="http://schemas.microsoft.com/office/powerpoint/2010/main" val="3683643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With that design, the internal functionality of the vertex-centric framework we propose becomes like this</a:t>
            </a:r>
            <a:r>
              <a:rPr lang="en-US" baseline="0" dirty="0" smtClean="0"/>
              <a:t>.</a:t>
            </a:r>
            <a:endParaRPr lang="en-US" baseline="0" dirty="0" smtClean="0"/>
          </a:p>
        </p:txBody>
      </p:sp>
      <p:sp>
        <p:nvSpPr>
          <p:cNvPr id="4" name="Slide Number Placeholder 3"/>
          <p:cNvSpPr>
            <a:spLocks noGrp="1"/>
          </p:cNvSpPr>
          <p:nvPr>
            <p:ph type="sldNum" sz="quarter" idx="10"/>
          </p:nvPr>
        </p:nvSpPr>
        <p:spPr/>
        <p:txBody>
          <a:bodyPr/>
          <a:lstStyle/>
          <a:p>
            <a:fld id="{1903DFC3-D1CC-4BAB-B2B8-3A786FC43E67}" type="slidenum">
              <a:rPr lang="en-US" smtClean="0"/>
              <a:t>14</a:t>
            </a:fld>
            <a:endParaRPr lang="en-US"/>
          </a:p>
        </p:txBody>
      </p:sp>
    </p:spTree>
    <p:extLst>
      <p:ext uri="{BB962C8B-B14F-4D97-AF65-F5344CB8AC3E}">
        <p14:creationId xmlns:p14="http://schemas.microsoft.com/office/powerpoint/2010/main" val="3333023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 few other points about WS:</a:t>
            </a:r>
          </a:p>
          <a:p>
            <a:r>
              <a:rPr lang="en-US" dirty="0" smtClean="0"/>
              <a:t>-   Shared memory atomics in </a:t>
            </a:r>
            <a:r>
              <a:rPr lang="en-US" dirty="0" err="1" smtClean="0"/>
              <a:t>CuSha</a:t>
            </a:r>
            <a:r>
              <a:rPr lang="en-US" dirty="0" smtClean="0"/>
              <a:t>. Imposes heavy contentions</a:t>
            </a:r>
            <a:r>
              <a:rPr lang="en-US" baseline="0" dirty="0" smtClean="0"/>
              <a:t> over the atomic variables and limits the expressiveness of the solution.</a:t>
            </a:r>
          </a:p>
          <a:p>
            <a:pPr marL="171450" indent="-171450">
              <a:buFontTx/>
              <a:buChar char="-"/>
            </a:pPr>
            <a:r>
              <a:rPr lang="en-US" dirty="0" smtClean="0"/>
              <a:t>An alternative would be to extend</a:t>
            </a:r>
            <a:r>
              <a:rPr lang="en-US" baseline="0" dirty="0" smtClean="0"/>
              <a:t> the reduction across the block but it introduces CTA-wide synchronization primitives.</a:t>
            </a:r>
          </a:p>
          <a:p>
            <a:pPr marL="171450" indent="-171450">
              <a:buFontTx/>
              <a:buChar char="-"/>
            </a:pPr>
            <a:r>
              <a:rPr lang="en-US" dirty="0" smtClean="0"/>
              <a:t>Our intra-warp segmented reduction does not have head flags.</a:t>
            </a:r>
          </a:p>
          <a:p>
            <a:pPr marL="171450" indent="-171450">
              <a:buFontTx/>
              <a:buChar char="-"/>
            </a:pPr>
            <a:r>
              <a:rPr lang="en-US" dirty="0" smtClean="0"/>
              <a:t>All the accesses (vertex</a:t>
            </a:r>
            <a:r>
              <a:rPr lang="en-US" baseline="0" dirty="0" smtClean="0"/>
              <a:t> values, prefix sum of number of neighbors, the neighbor index array, and the edge array) are coalesced.</a:t>
            </a:r>
          </a:p>
          <a:p>
            <a:pPr marL="171450" indent="-171450">
              <a:buFontTx/>
              <a:buChar char="-"/>
            </a:pPr>
            <a:r>
              <a:rPr lang="en-US" dirty="0" smtClean="0"/>
              <a:t>Calculation of the </a:t>
            </a:r>
            <a:r>
              <a:rPr lang="en-US" dirty="0" smtClean="0"/>
              <a:t>destination</a:t>
            </a:r>
            <a:r>
              <a:rPr lang="en-US" baseline="0" dirty="0" smtClean="0"/>
              <a:t> vertex the neighbor belongs to is usually independent </a:t>
            </a:r>
            <a:r>
              <a:rPr lang="en-US" baseline="0" dirty="0" smtClean="0"/>
              <a:t>from the content of </a:t>
            </a:r>
            <a:r>
              <a:rPr lang="en-US" baseline="0" dirty="0" smtClean="0"/>
              <a:t>that vertex. </a:t>
            </a:r>
            <a:r>
              <a:rPr lang="en-US" baseline="0" dirty="0" smtClean="0"/>
              <a:t>Non-coalesced memory access latency is possible to be covered by such operations.</a:t>
            </a:r>
          </a:p>
          <a:p>
            <a:r>
              <a:rPr lang="en-US" baseline="0" dirty="0" smtClean="0"/>
              <a:t>Inter-warp load imbalance would be averaged out in the presence of a lot of vertices to process. (4 warp schedulers and 64 warps on an SM when 100% theoretical occupancy</a:t>
            </a:r>
            <a:r>
              <a:rPr lang="en-US" baseline="0" dirty="0" smtClean="0"/>
              <a:t>). We actually select a small block size so new blocks can be scheduled and introduce fresh warps.</a:t>
            </a:r>
            <a:endParaRPr lang="en-US"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15</a:t>
            </a:fld>
            <a:endParaRPr lang="en-US"/>
          </a:p>
        </p:txBody>
      </p:sp>
    </p:spTree>
    <p:extLst>
      <p:ext uri="{BB962C8B-B14F-4D97-AF65-F5344CB8AC3E}">
        <p14:creationId xmlns:p14="http://schemas.microsoft.com/office/powerpoint/2010/main" val="2670228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Graphics card come out with a few GB DRAM. While system RAM </a:t>
            </a:r>
            <a:r>
              <a:rPr lang="en-US" dirty="0" smtClean="0"/>
              <a:t>sizes are typically</a:t>
            </a:r>
            <a:r>
              <a:rPr lang="en-US" baseline="0" dirty="0" smtClean="0"/>
              <a:t> </a:t>
            </a:r>
            <a:r>
              <a:rPr lang="en-US" baseline="0" dirty="0" smtClean="0"/>
              <a:t>16, 24, 32, 64, </a:t>
            </a:r>
            <a:r>
              <a:rPr lang="en-US" baseline="0" dirty="0" smtClean="0"/>
              <a:t>128 GB.</a:t>
            </a:r>
            <a:endParaRPr lang="en-US" baseline="0" dirty="0" smtClean="0"/>
          </a:p>
          <a:p>
            <a:pPr marL="171450" indent="-171450">
              <a:buFontTx/>
              <a:buChar char="-"/>
            </a:pPr>
            <a:r>
              <a:rPr lang="en-US" baseline="0" dirty="0" smtClean="0"/>
              <a:t>One solution is to utilize UVA and extend available RAM to the host memory. However, the device is connected to the system </a:t>
            </a:r>
            <a:r>
              <a:rPr lang="en-US" baseline="0" dirty="0" smtClean="0"/>
              <a:t>with </a:t>
            </a:r>
            <a:r>
              <a:rPr lang="en-US" baseline="0" dirty="0" err="1" smtClean="0"/>
              <a:t>PCIe</a:t>
            </a:r>
            <a:r>
              <a:rPr lang="en-US" baseline="0" dirty="0" smtClean="0"/>
              <a:t>. Bandwidth is tens of times less than global memory access.</a:t>
            </a:r>
          </a:p>
          <a:p>
            <a:pPr marL="171450" indent="-171450">
              <a:buFontTx/>
              <a:buChar char="-"/>
            </a:pPr>
            <a:r>
              <a:rPr lang="en-US" baseline="0" dirty="0" smtClean="0"/>
              <a:t>Transfers should be coalesced. Otherwise, the speed would be even worse (13 times).</a:t>
            </a:r>
          </a:p>
          <a:p>
            <a:pPr marL="171450" indent="-171450">
              <a:buFontTx/>
              <a:buChar char="-"/>
            </a:pPr>
            <a:r>
              <a:rPr lang="en-US" baseline="0" dirty="0" smtClean="0"/>
              <a:t>Device paths to communicate is </a:t>
            </a:r>
            <a:r>
              <a:rPr lang="en-US" baseline="0" dirty="0" err="1" smtClean="0"/>
              <a:t>PCIe</a:t>
            </a:r>
            <a:r>
              <a:rPr lang="en-US" baseline="0" dirty="0" smtClean="0"/>
              <a:t>.</a:t>
            </a:r>
          </a:p>
          <a:p>
            <a:pPr marL="171450" indent="-171450">
              <a:buFontTx/>
              <a:buChar char="-"/>
            </a:pPr>
            <a:endParaRPr lang="en-US" baseline="0" dirty="0" smtClean="0"/>
          </a:p>
          <a:p>
            <a:pPr marL="171450" indent="-171450">
              <a:buFontTx/>
              <a:buChar char="-"/>
            </a:pPr>
            <a:r>
              <a:rPr lang="en-US" baseline="0" dirty="0" smtClean="0"/>
              <a:t>All these things tell us that the bandwidth is precious so we have to use it carefully and not to waste it.</a:t>
            </a:r>
            <a:endParaRPr lang="en-US"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16</a:t>
            </a:fld>
            <a:endParaRPr lang="en-US"/>
          </a:p>
        </p:txBody>
      </p:sp>
    </p:spTree>
    <p:extLst>
      <p:ext uri="{BB962C8B-B14F-4D97-AF65-F5344CB8AC3E}">
        <p14:creationId xmlns:p14="http://schemas.microsoft.com/office/powerpoint/2010/main" val="863778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17</a:t>
            </a:fld>
            <a:endParaRPr lang="en-US"/>
          </a:p>
        </p:txBody>
      </p:sp>
    </p:spTree>
    <p:extLst>
      <p:ext uri="{BB962C8B-B14F-4D97-AF65-F5344CB8AC3E}">
        <p14:creationId xmlns:p14="http://schemas.microsoft.com/office/powerpoint/2010/main" val="849071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suggest this organization of the data structures.</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18</a:t>
            </a:fld>
            <a:endParaRPr lang="en-US"/>
          </a:p>
        </p:txBody>
      </p:sp>
    </p:spTree>
    <p:extLst>
      <p:ext uri="{BB962C8B-B14F-4D97-AF65-F5344CB8AC3E}">
        <p14:creationId xmlns:p14="http://schemas.microsoft.com/office/powerpoint/2010/main" val="13434547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Packets over</a:t>
            </a:r>
            <a:r>
              <a:rPr lang="en-US" baseline="0" dirty="0" smtClean="0"/>
              <a:t> </a:t>
            </a:r>
            <a:r>
              <a:rPr lang="en-US" baseline="0" dirty="0" err="1" smtClean="0"/>
              <a:t>PCIe</a:t>
            </a:r>
            <a:r>
              <a:rPr lang="en-US" baseline="0" dirty="0" smtClean="0"/>
              <a:t> bus better be transferred in big chunks.</a:t>
            </a:r>
          </a:p>
          <a:p>
            <a:endParaRPr lang="en-US" baseline="0" dirty="0" smtClean="0"/>
          </a:p>
          <a:p>
            <a:r>
              <a:rPr lang="en-US" baseline="0" dirty="0" smtClean="0"/>
              <a:t>Double-buffering is the alternation of read and write buffers at </a:t>
            </a:r>
            <a:r>
              <a:rPr lang="en-US" baseline="0" smtClean="0"/>
              <a:t>every iteration.</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19</a:t>
            </a:fld>
            <a:endParaRPr lang="en-US"/>
          </a:p>
        </p:txBody>
      </p:sp>
    </p:spTree>
    <p:extLst>
      <p:ext uri="{BB962C8B-B14F-4D97-AF65-F5344CB8AC3E}">
        <p14:creationId xmlns:p14="http://schemas.microsoft.com/office/powerpoint/2010/main" val="395747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03DFC3-D1CC-4BAB-B2B8-3A786FC43E67}" type="slidenum">
              <a:rPr lang="en-US" smtClean="0"/>
              <a:t>2</a:t>
            </a:fld>
            <a:endParaRPr lang="en-US"/>
          </a:p>
        </p:txBody>
      </p:sp>
    </p:spTree>
    <p:extLst>
      <p:ext uri="{BB962C8B-B14F-4D97-AF65-F5344CB8AC3E}">
        <p14:creationId xmlns:p14="http://schemas.microsoft.com/office/powerpoint/2010/main" val="3766694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only elaborate online vertex refinement.</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20</a:t>
            </a:fld>
            <a:endParaRPr lang="en-US"/>
          </a:p>
        </p:txBody>
      </p:sp>
    </p:spTree>
    <p:extLst>
      <p:ext uri="{BB962C8B-B14F-4D97-AF65-F5344CB8AC3E}">
        <p14:creationId xmlns:p14="http://schemas.microsoft.com/office/powerpoint/2010/main" val="3648239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21</a:t>
            </a:fld>
            <a:endParaRPr lang="en-US"/>
          </a:p>
        </p:txBody>
      </p:sp>
    </p:spTree>
    <p:extLst>
      <p:ext uri="{BB962C8B-B14F-4D97-AF65-F5344CB8AC3E}">
        <p14:creationId xmlns:p14="http://schemas.microsoft.com/office/powerpoint/2010/main" val="2075436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22</a:t>
            </a:fld>
            <a:endParaRPr lang="en-US"/>
          </a:p>
        </p:txBody>
      </p:sp>
    </p:spTree>
    <p:extLst>
      <p:ext uri="{BB962C8B-B14F-4D97-AF65-F5344CB8AC3E}">
        <p14:creationId xmlns:p14="http://schemas.microsoft.com/office/powerpoint/2010/main" val="12102853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system is Ubuntu 14.04 64</a:t>
            </a:r>
            <a:r>
              <a:rPr lang="en-US" baseline="0" dirty="0" smtClean="0"/>
              <a:t> bit, CUDA 6.5, GeForce GTX780 </a:t>
            </a:r>
            <a:r>
              <a:rPr lang="en-US" baseline="0" dirty="0" err="1" smtClean="0"/>
              <a:t>Kepler</a:t>
            </a:r>
            <a:r>
              <a:rPr lang="en-US" baseline="0" dirty="0" smtClean="0"/>
              <a:t> SM3.5, -03 flag.</a:t>
            </a:r>
          </a:p>
          <a:p>
            <a:endParaRPr lang="en-US" baseline="0" dirty="0" smtClean="0"/>
          </a:p>
          <a:p>
            <a:r>
              <a:rPr lang="en-US" baseline="0" dirty="0" smtClean="0"/>
              <a:t>We got real-world graphs from SNAP dataset. We also created RMAT graphs to imitate the behavior of real-world graphs with power law degree distribution.</a:t>
            </a:r>
          </a:p>
          <a:p>
            <a:endParaRPr lang="en-US" baseline="0" dirty="0" smtClean="0"/>
          </a:p>
          <a:p>
            <a:r>
              <a:rPr lang="en-US" baseline="0" dirty="0" smtClean="0"/>
              <a:t>Comparisons with VWC are done on a single GPU. We have only compared kernel execution duration</a:t>
            </a:r>
            <a:r>
              <a:rPr lang="en-US" baseline="0" dirty="0" smtClean="0"/>
              <a:t>.</a:t>
            </a:r>
          </a:p>
          <a:p>
            <a:endParaRPr lang="en-US" baseline="0" dirty="0" smtClean="0"/>
          </a:p>
          <a:p>
            <a:r>
              <a:rPr lang="en-US" baseline="0" dirty="0" smtClean="0"/>
              <a:t>Speedups for VWC are expressed in range due to various virtual warp sizes.</a:t>
            </a:r>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averaged across all input graphs and benchmarks, speedup ranges from 1.29x to 2.80x.</a:t>
            </a:r>
            <a:endParaRPr lang="en-US" dirty="0" smtClean="0"/>
          </a:p>
          <a:p>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23</a:t>
            </a:fld>
            <a:endParaRPr lang="en-US"/>
          </a:p>
        </p:txBody>
      </p:sp>
    </p:spTree>
    <p:extLst>
      <p:ext uri="{BB962C8B-B14F-4D97-AF65-F5344CB8AC3E}">
        <p14:creationId xmlns:p14="http://schemas.microsoft.com/office/powerpoint/2010/main" val="26199708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Profiled</a:t>
            </a:r>
            <a:r>
              <a:rPr lang="en-US" baseline="0" dirty="0" smtClean="0"/>
              <a:t> average warp execution efficiency for SSSP (predicated and non-predicated combined).</a:t>
            </a:r>
          </a:p>
          <a:p>
            <a:endParaRPr lang="en-US" baseline="0" dirty="0" smtClean="0"/>
          </a:p>
          <a:p>
            <a:r>
              <a:rPr lang="en-US" baseline="0" dirty="0" smtClean="0"/>
              <a:t>Steady warp execution efficiency for WS (71 percent).</a:t>
            </a:r>
          </a:p>
          <a:p>
            <a:endParaRPr lang="en-US" baseline="0" dirty="0" smtClean="0"/>
          </a:p>
          <a:p>
            <a:r>
              <a:rPr lang="en-US" baseline="0" dirty="0" smtClean="0"/>
              <a:t>1.75x-3.27x better warp efficiency in WS.</a:t>
            </a:r>
          </a:p>
          <a:p>
            <a:endParaRPr lang="en-US" baseline="0" dirty="0" smtClean="0"/>
          </a:p>
        </p:txBody>
      </p:sp>
      <p:sp>
        <p:nvSpPr>
          <p:cNvPr id="4" name="Slide Number Placeholder 3"/>
          <p:cNvSpPr>
            <a:spLocks noGrp="1"/>
          </p:cNvSpPr>
          <p:nvPr>
            <p:ph type="sldNum" sz="quarter" idx="10"/>
          </p:nvPr>
        </p:nvSpPr>
        <p:spPr/>
        <p:txBody>
          <a:bodyPr/>
          <a:lstStyle/>
          <a:p>
            <a:fld id="{1903DFC3-D1CC-4BAB-B2B8-3A786FC43E67}" type="slidenum">
              <a:rPr lang="en-US" smtClean="0"/>
              <a:t>24</a:t>
            </a:fld>
            <a:endParaRPr lang="en-US"/>
          </a:p>
        </p:txBody>
      </p:sp>
    </p:spTree>
    <p:extLst>
      <p:ext uri="{BB962C8B-B14F-4D97-AF65-F5344CB8AC3E}">
        <p14:creationId xmlns:p14="http://schemas.microsoft.com/office/powerpoint/2010/main" val="3738378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large graphs, CW representation cannot fit the whole graph inside GPU global memory. For these combinations, </a:t>
            </a:r>
            <a:r>
              <a:rPr lang="en-US" dirty="0" err="1" smtClean="0"/>
              <a:t>CuSha</a:t>
            </a:r>
            <a:r>
              <a:rPr lang="en-US" dirty="0" smtClean="0"/>
              <a:t> fails; therefore, as a straightforward workaround, we kept vertex value and small auxiliary buffers inside the GPU global memory and put shards at mapped pinned buffers inside the host. </a:t>
            </a:r>
          </a:p>
          <a:p>
            <a:endParaRPr lang="en-US" dirty="0" smtClean="0"/>
          </a:p>
          <a:p>
            <a:r>
              <a:rPr lang="en-US" dirty="0" smtClean="0"/>
              <a:t>For large graphs, CW processing time is significantly higher than our method's due to involvement of </a:t>
            </a:r>
            <a:r>
              <a:rPr lang="en-US" dirty="0" err="1" smtClean="0"/>
              <a:t>PCIe</a:t>
            </a:r>
            <a:r>
              <a:rPr lang="en-US" dirty="0" smtClean="0"/>
              <a:t> bus, limiting the scalability of CW representation. </a:t>
            </a:r>
          </a:p>
          <a:p>
            <a:endParaRPr lang="en-US" dirty="0" smtClean="0"/>
          </a:p>
          <a:p>
            <a:r>
              <a:rPr lang="en-US" dirty="0" smtClean="0"/>
              <a:t>Also for the small graphs, although CW provides fully regular access patterns, it incurs larger memory footprints. In addition, our framework covers the latency of CSR-inherent irregular accesses, therefore we observe near par performance.</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25</a:t>
            </a:fld>
            <a:endParaRPr lang="en-US"/>
          </a:p>
        </p:txBody>
      </p:sp>
    </p:spTree>
    <p:extLst>
      <p:ext uri="{BB962C8B-B14F-4D97-AF65-F5344CB8AC3E}">
        <p14:creationId xmlns:p14="http://schemas.microsoft.com/office/powerpoint/2010/main" val="301565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Compared</a:t>
            </a:r>
            <a:r>
              <a:rPr lang="en-US" baseline="0" dirty="0" smtClean="0"/>
              <a:t> VR with MS and ALL.</a:t>
            </a:r>
          </a:p>
          <a:p>
            <a:r>
              <a:rPr lang="en-US" baseline="0" dirty="0" smtClean="0"/>
              <a:t>ALL is the straightforward solution that copies all the vertices belonging to one device to other devices at every iteration. </a:t>
            </a:r>
          </a:p>
          <a:p>
            <a:r>
              <a:rPr lang="en-US" baseline="0" dirty="0" smtClean="0"/>
              <a:t>MS is the maximal subset method where vertices that belong to one device and can be accessed by another device are identified in a pre-processing stage. During the iterative execution, only these vertices are communicated to other devices. </a:t>
            </a:r>
          </a:p>
          <a:p>
            <a:endParaRPr lang="en-US" baseline="0" dirty="0" smtClean="0"/>
          </a:p>
          <a:p>
            <a:r>
              <a:rPr lang="en-US" baseline="0" dirty="0" smtClean="0"/>
              <a:t>To better realize the benefits of VR, for all the inter-device communication methods, we keep intra-device processing style intact. In other words, underlying graph processing method is WS for all experiments in this section.</a:t>
            </a:r>
          </a:p>
          <a:p>
            <a:endParaRPr lang="en-US" baseline="0" dirty="0" smtClean="0"/>
          </a:p>
          <a:p>
            <a:r>
              <a:rPr lang="en-US" baseline="0" dirty="0" smtClean="0"/>
              <a:t>More elaborated results in the paper.</a:t>
            </a:r>
          </a:p>
          <a:p>
            <a:endParaRPr lang="en-US" baseline="0" dirty="0" smtClean="0"/>
          </a:p>
          <a:p>
            <a:r>
              <a:rPr lang="en-US" baseline="0" dirty="0" smtClean="0"/>
              <a:t>Averaged across all graphs and benchmarks:</a:t>
            </a:r>
          </a:p>
          <a:p>
            <a:r>
              <a:rPr lang="en-US" baseline="0" dirty="0" smtClean="0"/>
              <a:t>- 1.81x and 1.31x over ALL for 3 and 2 GPUs</a:t>
            </a:r>
          </a:p>
          <a:p>
            <a:r>
              <a:rPr lang="en-US" baseline="0" dirty="0" smtClean="0"/>
              <a:t>- 1.77x and 1.28x over MS for 3 and 2 GPUs</a:t>
            </a:r>
          </a:p>
        </p:txBody>
      </p:sp>
      <p:sp>
        <p:nvSpPr>
          <p:cNvPr id="4" name="Slide Number Placeholder 3"/>
          <p:cNvSpPr>
            <a:spLocks noGrp="1"/>
          </p:cNvSpPr>
          <p:nvPr>
            <p:ph type="sldNum" sz="quarter" idx="10"/>
          </p:nvPr>
        </p:nvSpPr>
        <p:spPr/>
        <p:txBody>
          <a:bodyPr/>
          <a:lstStyle/>
          <a:p>
            <a:fld id="{1903DFC3-D1CC-4BAB-B2B8-3A786FC43E67}" type="slidenum">
              <a:rPr lang="en-US" smtClean="0"/>
              <a:t>26</a:t>
            </a:fld>
            <a:endParaRPr lang="en-US"/>
          </a:p>
        </p:txBody>
      </p:sp>
    </p:spTree>
    <p:extLst>
      <p:ext uri="{BB962C8B-B14F-4D97-AF65-F5344CB8AC3E}">
        <p14:creationId xmlns:p14="http://schemas.microsoft.com/office/powerpoint/2010/main" val="4150592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analyzed</a:t>
            </a:r>
            <a:r>
              <a:rPr lang="en-US" baseline="0" dirty="0" smtClean="0"/>
              <a:t> the cost of VR </a:t>
            </a:r>
            <a:r>
              <a:rPr lang="en-US" baseline="0" dirty="0" smtClean="0"/>
              <a:t>inbox/outbox management </a:t>
            </a:r>
            <a:r>
              <a:rPr lang="en-US" baseline="0" dirty="0" smtClean="0"/>
              <a:t>versus the savings it provides.</a:t>
            </a:r>
          </a:p>
          <a:p>
            <a:endParaRPr lang="en-US" baseline="0" dirty="0" smtClean="0"/>
          </a:p>
          <a:p>
            <a:r>
              <a:rPr lang="en-US" baseline="0" dirty="0" smtClean="0"/>
              <a:t>Computation: GPU kernel.</a:t>
            </a:r>
          </a:p>
          <a:p>
            <a:r>
              <a:rPr lang="en-US" baseline="0" dirty="0" smtClean="0"/>
              <a:t>Communication: copy, box handling.</a:t>
            </a:r>
          </a:p>
          <a:p>
            <a:endParaRPr lang="en-US" baseline="0" dirty="0" smtClean="0"/>
          </a:p>
          <a:p>
            <a:r>
              <a:rPr lang="en-US" baseline="0" dirty="0" smtClean="0"/>
              <a:t>1) MS is not that effective.</a:t>
            </a:r>
          </a:p>
          <a:p>
            <a:r>
              <a:rPr lang="en-US" baseline="0" dirty="0" smtClean="0"/>
              <a:t>2) The overhead of our method imposed on the GPU kernel is negligible.</a:t>
            </a:r>
          </a:p>
          <a:p>
            <a:r>
              <a:rPr lang="en-US" baseline="0" dirty="0" smtClean="0"/>
              <a:t>3) Even </a:t>
            </a:r>
            <a:r>
              <a:rPr lang="en-US" baseline="0" dirty="0" smtClean="0"/>
              <a:t>though VR </a:t>
            </a:r>
            <a:r>
              <a:rPr lang="en-US" baseline="0" dirty="0" smtClean="0"/>
              <a:t>transfers the </a:t>
            </a:r>
            <a:r>
              <a:rPr lang="en-US" baseline="0" dirty="0" smtClean="0"/>
              <a:t>vertices accompanying their indices, </a:t>
            </a:r>
            <a:r>
              <a:rPr lang="en-US" baseline="0" dirty="0" smtClean="0"/>
              <a:t>it is still much less than MS.</a:t>
            </a:r>
          </a:p>
          <a:p>
            <a:r>
              <a:rPr lang="en-US" baseline="0" dirty="0" smtClean="0"/>
              <a:t>4) By moving from 2 GPUs to 3 GPUs the communication overhead becomes much more, signifying VR supremacy even further. (effect of </a:t>
            </a:r>
            <a:r>
              <a:rPr lang="en-US" baseline="0" dirty="0" smtClean="0"/>
              <a:t>host-as-hub </a:t>
            </a:r>
            <a:r>
              <a:rPr lang="en-US" baseline="0" dirty="0" smtClean="0"/>
              <a:t>is important).</a:t>
            </a:r>
            <a:endParaRPr lang="en-US" dirty="0" smtClean="0"/>
          </a:p>
          <a:p>
            <a:endParaRPr lang="en-US" dirty="0" smtClean="0"/>
          </a:p>
          <a:p>
            <a:r>
              <a:rPr lang="en-US" dirty="0" smtClean="0"/>
              <a:t>In addition to these </a:t>
            </a:r>
            <a:r>
              <a:rPr lang="en-US" dirty="0" err="1" smtClean="0"/>
              <a:t>experimets</a:t>
            </a:r>
            <a:r>
              <a:rPr lang="en-US" dirty="0" smtClean="0"/>
              <a:t>, there are other</a:t>
            </a:r>
            <a:r>
              <a:rPr lang="en-US" baseline="0" dirty="0" smtClean="0"/>
              <a:t> experiments in the paper showing the effectiveness of VR when the number of GPUs are added. Also, an experiment showing how it behaves when density of the graph and its size changes.</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27</a:t>
            </a:fld>
            <a:endParaRPr lang="en-US"/>
          </a:p>
        </p:txBody>
      </p:sp>
    </p:spTree>
    <p:extLst>
      <p:ext uri="{BB962C8B-B14F-4D97-AF65-F5344CB8AC3E}">
        <p14:creationId xmlns:p14="http://schemas.microsoft.com/office/powerpoint/2010/main" val="29698978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Beside being SIMD-efficient</a:t>
            </a:r>
            <a:r>
              <a:rPr lang="en-US" baseline="0" dirty="0" smtClean="0"/>
              <a:t>, WS … .</a:t>
            </a:r>
          </a:p>
          <a:p>
            <a:endParaRPr lang="en-US" dirty="0" smtClean="0"/>
          </a:p>
          <a:p>
            <a:r>
              <a:rPr lang="en-US" dirty="0" smtClean="0"/>
              <a:t>Offline vertex refinement recognizes boundary vertices and online VR filters in only those vertices that have been updated</a:t>
            </a:r>
            <a:r>
              <a:rPr lang="en-US" baseline="0" dirty="0" smtClean="0"/>
              <a:t> during the previous iteration.</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28</a:t>
            </a:fld>
            <a:endParaRPr lang="en-US"/>
          </a:p>
        </p:txBody>
      </p:sp>
    </p:spTree>
    <p:extLst>
      <p:ext uri="{BB962C8B-B14F-4D97-AF65-F5344CB8AC3E}">
        <p14:creationId xmlns:p14="http://schemas.microsoft.com/office/powerpoint/2010/main" val="300627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03DFC3-D1CC-4BAB-B2B8-3A786FC43E67}" type="slidenum">
              <a:rPr lang="en-US" smtClean="0"/>
              <a:t>3</a:t>
            </a:fld>
            <a:endParaRPr lang="en-US"/>
          </a:p>
        </p:txBody>
      </p:sp>
    </p:spTree>
    <p:extLst>
      <p:ext uri="{BB962C8B-B14F-4D97-AF65-F5344CB8AC3E}">
        <p14:creationId xmlns:p14="http://schemas.microsoft.com/office/powerpoint/2010/main" val="517434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AMD GPUs 64 threads form a </a:t>
            </a:r>
            <a:r>
              <a:rPr lang="en-US" dirty="0" err="1" smtClean="0"/>
              <a:t>wavefront</a:t>
            </a:r>
            <a:r>
              <a:rPr lang="en-US" dirty="0" smtClean="0"/>
              <a:t>.</a:t>
            </a:r>
          </a:p>
          <a:p>
            <a:r>
              <a:rPr lang="en-US" dirty="0" smtClean="0"/>
              <a:t>Processing elements (SM cores are reserved but not utilized).</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4</a:t>
            </a:fld>
            <a:endParaRPr lang="en-US"/>
          </a:p>
        </p:txBody>
      </p:sp>
    </p:spTree>
    <p:extLst>
      <p:ext uri="{BB962C8B-B14F-4D97-AF65-F5344CB8AC3E}">
        <p14:creationId xmlns:p14="http://schemas.microsoft.com/office/powerpoint/2010/main" val="163223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we wanted to focus</a:t>
            </a:r>
            <a:r>
              <a:rPr lang="en-US" baseline="0" dirty="0" smtClean="0"/>
              <a:t> on scalability and maximizing the size of a graph that can be held inside the GPU DRAM, we focus on CSR representation.</a:t>
            </a:r>
          </a:p>
          <a:p>
            <a:r>
              <a:rPr lang="en-US" baseline="0" dirty="0" smtClean="0"/>
              <a:t>For CSR-based generic and vertex-centric graph processing, VWC is still the state-of-the-art.</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5</a:t>
            </a:fld>
            <a:endParaRPr lang="en-US"/>
          </a:p>
        </p:txBody>
      </p:sp>
    </p:spTree>
    <p:extLst>
      <p:ext uri="{BB962C8B-B14F-4D97-AF65-F5344CB8AC3E}">
        <p14:creationId xmlns:p14="http://schemas.microsoft.com/office/powerpoint/2010/main" val="617926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Virtual warp size stays constant throughout</a:t>
            </a:r>
            <a:r>
              <a:rPr lang="en-US" baseline="0" dirty="0" smtClean="0"/>
              <a:t> the kernel execution, and can be one from the set of {2,4,8,16,32}.</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6</a:t>
            </a:fld>
            <a:endParaRPr lang="en-US"/>
          </a:p>
        </p:txBody>
      </p:sp>
    </p:spTree>
    <p:extLst>
      <p:ext uri="{BB962C8B-B14F-4D97-AF65-F5344CB8AC3E}">
        <p14:creationId xmlns:p14="http://schemas.microsoft.com/office/powerpoint/2010/main" val="3416688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03DFC3-D1CC-4BAB-B2B8-3A786FC43E67}" type="slidenum">
              <a:rPr lang="en-US" smtClean="0"/>
              <a:t>7</a:t>
            </a:fld>
            <a:endParaRPr lang="en-US"/>
          </a:p>
        </p:txBody>
      </p:sp>
    </p:spTree>
    <p:extLst>
      <p:ext uri="{BB962C8B-B14F-4D97-AF65-F5344CB8AC3E}">
        <p14:creationId xmlns:p14="http://schemas.microsoft.com/office/powerpoint/2010/main" val="4066235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VWC is applied to these graphs,</a:t>
            </a:r>
            <a:r>
              <a:rPr lang="en-US" baseline="0" dirty="0" smtClean="0"/>
              <a:t> we face under or over subscription.</a:t>
            </a:r>
            <a:endParaRPr lang="en-US" dirty="0" smtClean="0"/>
          </a:p>
          <a:p>
            <a:endParaRPr lang="en-US" dirty="0" smtClean="0"/>
          </a:p>
          <a:p>
            <a:r>
              <a:rPr lang="en-US" dirty="0" smtClean="0"/>
              <a:t>Let’s assume the first vertex has 6 neighbors and the second vertex has 2 neighbors.</a:t>
            </a:r>
          </a:p>
          <a:p>
            <a:r>
              <a:rPr lang="en-US" dirty="0" smtClean="0"/>
              <a:t>The</a:t>
            </a:r>
            <a:r>
              <a:rPr lang="en-US" baseline="0" dirty="0" smtClean="0"/>
              <a:t> first virtual warp has to iterate over the neighbors of its assigned vertices more, and basically drag the lanes in the second virtual warp. This is an example of over-subscription. </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8</a:t>
            </a:fld>
            <a:endParaRPr lang="en-US"/>
          </a:p>
        </p:txBody>
      </p:sp>
    </p:spTree>
    <p:extLst>
      <p:ext uri="{BB962C8B-B14F-4D97-AF65-F5344CB8AC3E}">
        <p14:creationId xmlns:p14="http://schemas.microsoft.com/office/powerpoint/2010/main" val="1481946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virtual warp has size 4 but two lanes of it do not do anything throughout the process. It is an example of under-subscription.</a:t>
            </a:r>
          </a:p>
          <a:p>
            <a:r>
              <a:rPr lang="en-US" dirty="0" smtClean="0"/>
              <a:t>VWC is susceptible to </a:t>
            </a:r>
            <a:r>
              <a:rPr lang="en-US" dirty="0" err="1" smtClean="0"/>
              <a:t>undersubscription</a:t>
            </a:r>
            <a:r>
              <a:rPr lang="en-US" dirty="0" smtClean="0"/>
              <a:t> and oversubscription.</a:t>
            </a:r>
          </a:p>
          <a:p>
            <a:r>
              <a:rPr lang="en-US" dirty="0" smtClean="0"/>
              <a:t>The same problem</a:t>
            </a:r>
            <a:r>
              <a:rPr lang="en-US" baseline="0" dirty="0" smtClean="0"/>
              <a:t> that exists for PRAM style in the 1</a:t>
            </a:r>
            <a:r>
              <a:rPr lang="en-US" baseline="30000" dirty="0" smtClean="0"/>
              <a:t>st</a:t>
            </a:r>
            <a:r>
              <a:rPr lang="en-US" baseline="0" dirty="0" smtClean="0"/>
              <a:t> place appears in VWC.</a:t>
            </a:r>
            <a:endParaRPr lang="en-US" dirty="0"/>
          </a:p>
        </p:txBody>
      </p:sp>
      <p:sp>
        <p:nvSpPr>
          <p:cNvPr id="4" name="Slide Number Placeholder 3"/>
          <p:cNvSpPr>
            <a:spLocks noGrp="1"/>
          </p:cNvSpPr>
          <p:nvPr>
            <p:ph type="sldNum" sz="quarter" idx="10"/>
          </p:nvPr>
        </p:nvSpPr>
        <p:spPr/>
        <p:txBody>
          <a:bodyPr/>
          <a:lstStyle/>
          <a:p>
            <a:fld id="{1903DFC3-D1CC-4BAB-B2B8-3A786FC43E67}" type="slidenum">
              <a:rPr lang="en-US" smtClean="0"/>
              <a:t>9</a:t>
            </a:fld>
            <a:endParaRPr lang="en-US"/>
          </a:p>
        </p:txBody>
      </p:sp>
    </p:spTree>
    <p:extLst>
      <p:ext uri="{BB962C8B-B14F-4D97-AF65-F5344CB8AC3E}">
        <p14:creationId xmlns:p14="http://schemas.microsoft.com/office/powerpoint/2010/main" val="651873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253EFC-781D-4A8D-A71F-1CE3D091FD6F}"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20993780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BE2DD1-ACE0-4ABA-87D1-CA36983090F1}"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39717691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D3A596-8E55-4540-9D09-EB7E449FDFA6}"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5B14EF-48C7-42CA-82D1-E5E631C5D94A}"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0284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9DC8E1F-89E9-4AEF-A15D-F41C18A4D776}" type="datetime1">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36636296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6292DD7-9903-467C-B11E-BE91BE7E3523}" type="datetime1">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5B14EF-48C7-42CA-82D1-E5E631C5D94A}"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96211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A20C246-DF73-49AE-BFF3-F114B2F6B1AE}" type="datetime1">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37879485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CD970-38E0-4599-84C9-E6991A16A88C}"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3916762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355077-17FF-4A53-8B68-B1823CF78FEC}"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12276456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E91040-3A3F-420F-8BEE-FBDCA89E932A}"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9666679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73549A-9C5D-4A2B-B570-6865E2434CD7}" type="datetime1">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29472395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99C57D-E03F-45F0-A0C4-7F0977DC9046}" type="datetime1">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4187221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7E5843-E404-4B96-93DD-79193E2E1BBC}" type="datetime1">
              <a:rPr lang="en-US" smtClean="0"/>
              <a:t>10/18/2015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27198982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C0296F-6434-4D22-AF18-FE837D79F9BC}" type="datetime1">
              <a:rPr lang="en-US" smtClean="0"/>
              <a:t>10/18/2015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26834783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E58EC-B08D-42B0-88A9-9AE590B5FF9A}" type="datetime1">
              <a:rPr lang="en-US" smtClean="0"/>
              <a:t>10/18/2015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42472953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0281C-A0AE-415E-A6A4-5113B31B9FC8}" type="datetime1">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21232338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754E2-04F7-4043-A829-63E380F59F7F}" type="datetime1">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5B14EF-48C7-42CA-82D1-E5E631C5D94A}" type="slidenum">
              <a:rPr lang="en-US" smtClean="0"/>
              <a:t>‹#›</a:t>
            </a:fld>
            <a:endParaRPr lang="en-US"/>
          </a:p>
        </p:txBody>
      </p:sp>
    </p:spTree>
    <p:extLst>
      <p:ext uri="{BB962C8B-B14F-4D97-AF65-F5344CB8AC3E}">
        <p14:creationId xmlns:p14="http://schemas.microsoft.com/office/powerpoint/2010/main" val="1711763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7020D37-6189-41DA-B12B-784F8992C3DB}" type="datetime1">
              <a:rPr lang="en-US" smtClean="0"/>
              <a:t>10/18/2015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45B14EF-48C7-42CA-82D1-E5E631C5D94A}" type="slidenum">
              <a:rPr lang="en-US" smtClean="0"/>
              <a:t>‹#›</a:t>
            </a:fld>
            <a:endParaRPr lang="en-US"/>
          </a:p>
        </p:txBody>
      </p:sp>
    </p:spTree>
    <p:extLst>
      <p:ext uri="{BB962C8B-B14F-4D97-AF65-F5344CB8AC3E}">
        <p14:creationId xmlns:p14="http://schemas.microsoft.com/office/powerpoint/2010/main" val="29604701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Scalable SIMD-Efficient Graph Processing on GPUs</a:t>
            </a:r>
            <a:endParaRPr lang="en-US" dirty="0"/>
          </a:p>
        </p:txBody>
      </p:sp>
      <p:sp>
        <p:nvSpPr>
          <p:cNvPr id="3" name="Subtitle 2"/>
          <p:cNvSpPr>
            <a:spLocks noGrp="1"/>
          </p:cNvSpPr>
          <p:nvPr>
            <p:ph type="subTitle" idx="1"/>
          </p:nvPr>
        </p:nvSpPr>
        <p:spPr/>
        <p:txBody>
          <a:bodyPr/>
          <a:lstStyle/>
          <a:p>
            <a:r>
              <a:rPr lang="en-US" i="1" dirty="0" smtClean="0"/>
              <a:t>Farzad Khorasani</a:t>
            </a:r>
            <a:r>
              <a:rPr lang="en-US" dirty="0" smtClean="0"/>
              <a:t>, </a:t>
            </a:r>
            <a:r>
              <a:rPr lang="en-US" i="1" dirty="0" smtClean="0"/>
              <a:t>Rajiv Gupta</a:t>
            </a:r>
            <a:r>
              <a:rPr lang="en-US" dirty="0" smtClean="0"/>
              <a:t>, </a:t>
            </a:r>
            <a:r>
              <a:rPr lang="en-US" i="1" dirty="0" err="1" smtClean="0"/>
              <a:t>Laxmi</a:t>
            </a:r>
            <a:r>
              <a:rPr lang="en-US" i="1" dirty="0" smtClean="0"/>
              <a:t> N. </a:t>
            </a:r>
            <a:r>
              <a:rPr lang="en-US" i="1" dirty="0" err="1" smtClean="0"/>
              <a:t>Bhuyan</a:t>
            </a:r>
            <a:endParaRPr lang="en-US" i="1" dirty="0" smtClean="0"/>
          </a:p>
          <a:p>
            <a:r>
              <a:rPr lang="en-US" dirty="0" smtClean="0"/>
              <a:t>University of California Riverside</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604" y="184591"/>
            <a:ext cx="2330009" cy="2330009"/>
          </a:xfrm>
          <a:prstGeom prst="rect">
            <a:avLst/>
          </a:prstGeom>
        </p:spPr>
      </p:pic>
    </p:spTree>
    <p:extLst>
      <p:ext uri="{BB962C8B-B14F-4D97-AF65-F5344CB8AC3E}">
        <p14:creationId xmlns:p14="http://schemas.microsoft.com/office/powerpoint/2010/main" val="1575075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SIMD-efficiency: </a:t>
            </a:r>
            <a:r>
              <a:rPr lang="en-US" dirty="0" smtClean="0"/>
              <a:t>Warp Segmentation</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pSp>
        <p:nvGrpSpPr>
          <p:cNvPr id="92" name="Group 91"/>
          <p:cNvGrpSpPr/>
          <p:nvPr/>
        </p:nvGrpSpPr>
        <p:grpSpPr>
          <a:xfrm>
            <a:off x="3238500" y="2093976"/>
            <a:ext cx="5715000" cy="1940142"/>
            <a:chOff x="2270622" y="2203711"/>
            <a:chExt cx="7686996" cy="2381840"/>
          </a:xfrm>
        </p:grpSpPr>
        <p:cxnSp>
          <p:nvCxnSpPr>
            <p:cNvPr id="5" name="Straight Connector 4"/>
            <p:cNvCxnSpPr/>
            <p:nvPr/>
          </p:nvCxnSpPr>
          <p:spPr>
            <a:xfrm>
              <a:off x="4637110" y="2486138"/>
              <a:ext cx="8858" cy="2099413"/>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6" name="Oval 5"/>
            <p:cNvSpPr/>
            <p:nvPr/>
          </p:nvSpPr>
          <p:spPr>
            <a:xfrm>
              <a:off x="5738315"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0</a:t>
              </a:r>
              <a:endParaRPr lang="en-US" sz="1200" dirty="0">
                <a:latin typeface="+mj-lt"/>
              </a:endParaRPr>
            </a:p>
          </p:txBody>
        </p:sp>
        <p:sp>
          <p:nvSpPr>
            <p:cNvPr id="7" name="Oval 6"/>
            <p:cNvSpPr/>
            <p:nvPr/>
          </p:nvSpPr>
          <p:spPr>
            <a:xfrm>
              <a:off x="6239338"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1</a:t>
              </a:r>
              <a:endParaRPr lang="en-US" sz="1200" dirty="0">
                <a:latin typeface="+mj-lt"/>
              </a:endParaRPr>
            </a:p>
          </p:txBody>
        </p:sp>
        <p:sp>
          <p:nvSpPr>
            <p:cNvPr id="8" name="Oval 7"/>
            <p:cNvSpPr/>
            <p:nvPr/>
          </p:nvSpPr>
          <p:spPr>
            <a:xfrm>
              <a:off x="6740361"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2</a:t>
              </a:r>
              <a:endParaRPr lang="en-US" sz="1200" dirty="0">
                <a:latin typeface="+mj-lt"/>
              </a:endParaRPr>
            </a:p>
          </p:txBody>
        </p:sp>
        <p:sp>
          <p:nvSpPr>
            <p:cNvPr id="9" name="Oval 8"/>
            <p:cNvSpPr/>
            <p:nvPr/>
          </p:nvSpPr>
          <p:spPr>
            <a:xfrm>
              <a:off x="7241384"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3</a:t>
              </a:r>
              <a:endParaRPr lang="en-US" sz="1200" dirty="0">
                <a:latin typeface="+mj-lt"/>
              </a:endParaRPr>
            </a:p>
          </p:txBody>
        </p:sp>
        <p:sp>
          <p:nvSpPr>
            <p:cNvPr id="10" name="Oval 9"/>
            <p:cNvSpPr/>
            <p:nvPr/>
          </p:nvSpPr>
          <p:spPr>
            <a:xfrm>
              <a:off x="7742407"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4</a:t>
              </a:r>
              <a:endParaRPr lang="en-US" sz="1200" dirty="0">
                <a:latin typeface="+mj-lt"/>
              </a:endParaRPr>
            </a:p>
          </p:txBody>
        </p:sp>
        <p:sp>
          <p:nvSpPr>
            <p:cNvPr id="11" name="Oval 10"/>
            <p:cNvSpPr/>
            <p:nvPr/>
          </p:nvSpPr>
          <p:spPr>
            <a:xfrm>
              <a:off x="8243430"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5</a:t>
              </a:r>
              <a:endParaRPr lang="en-US" sz="1200" dirty="0">
                <a:latin typeface="+mj-lt"/>
              </a:endParaRPr>
            </a:p>
          </p:txBody>
        </p:sp>
        <p:sp>
          <p:nvSpPr>
            <p:cNvPr id="12" name="Oval 11"/>
            <p:cNvSpPr/>
            <p:nvPr/>
          </p:nvSpPr>
          <p:spPr>
            <a:xfrm>
              <a:off x="8744453"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6</a:t>
              </a:r>
              <a:endParaRPr lang="en-US" sz="1200" dirty="0">
                <a:latin typeface="+mj-lt"/>
              </a:endParaRPr>
            </a:p>
          </p:txBody>
        </p:sp>
        <p:sp>
          <p:nvSpPr>
            <p:cNvPr id="13" name="Oval 12"/>
            <p:cNvSpPr/>
            <p:nvPr/>
          </p:nvSpPr>
          <p:spPr>
            <a:xfrm>
              <a:off x="9245479" y="2436612"/>
              <a:ext cx="365760" cy="365760"/>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7</a:t>
              </a:r>
              <a:endParaRPr lang="en-US" sz="1200" dirty="0">
                <a:latin typeface="+mj-lt"/>
              </a:endParaRPr>
            </a:p>
          </p:txBody>
        </p:sp>
        <p:sp>
          <p:nvSpPr>
            <p:cNvPr id="14" name="Oval 13"/>
            <p:cNvSpPr/>
            <p:nvPr/>
          </p:nvSpPr>
          <p:spPr>
            <a:xfrm>
              <a:off x="5738315" y="2888974"/>
              <a:ext cx="365760" cy="365760"/>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5" name="Oval 14"/>
            <p:cNvSpPr/>
            <p:nvPr/>
          </p:nvSpPr>
          <p:spPr>
            <a:xfrm>
              <a:off x="6239338" y="2888974"/>
              <a:ext cx="365760" cy="365760"/>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6" name="Oval 15"/>
            <p:cNvSpPr/>
            <p:nvPr/>
          </p:nvSpPr>
          <p:spPr>
            <a:xfrm>
              <a:off x="5738315" y="3332247"/>
              <a:ext cx="365760" cy="365760"/>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7" name="Oval 16"/>
            <p:cNvSpPr/>
            <p:nvPr/>
          </p:nvSpPr>
          <p:spPr>
            <a:xfrm>
              <a:off x="8744453" y="3773771"/>
              <a:ext cx="365760" cy="365760"/>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8" name="Oval 17"/>
            <p:cNvSpPr/>
            <p:nvPr/>
          </p:nvSpPr>
          <p:spPr>
            <a:xfrm>
              <a:off x="5738315" y="4219791"/>
              <a:ext cx="365760" cy="365760"/>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19" name="Oval 18"/>
            <p:cNvSpPr/>
            <p:nvPr/>
          </p:nvSpPr>
          <p:spPr>
            <a:xfrm>
              <a:off x="8744453" y="4219791"/>
              <a:ext cx="365760" cy="365760"/>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20" name="Oval 19"/>
            <p:cNvSpPr/>
            <p:nvPr/>
          </p:nvSpPr>
          <p:spPr>
            <a:xfrm>
              <a:off x="6239338" y="3332247"/>
              <a:ext cx="365760" cy="365760"/>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21" name="Oval 20"/>
            <p:cNvSpPr/>
            <p:nvPr/>
          </p:nvSpPr>
          <p:spPr>
            <a:xfrm>
              <a:off x="5738315" y="3773771"/>
              <a:ext cx="365760" cy="365760"/>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22" name="Rectangle 21"/>
            <p:cNvSpPr/>
            <p:nvPr/>
          </p:nvSpPr>
          <p:spPr>
            <a:xfrm>
              <a:off x="2270622"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0</a:t>
              </a:r>
              <a:endParaRPr lang="en-US" sz="1200" dirty="0">
                <a:latin typeface="+mj-lt"/>
              </a:endParaRPr>
            </a:p>
          </p:txBody>
        </p:sp>
        <p:sp>
          <p:nvSpPr>
            <p:cNvPr id="23" name="Rectangle 22"/>
            <p:cNvSpPr/>
            <p:nvPr/>
          </p:nvSpPr>
          <p:spPr>
            <a:xfrm>
              <a:off x="2674602"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1</a:t>
              </a:r>
              <a:endParaRPr lang="en-US" sz="1200" dirty="0">
                <a:latin typeface="+mj-lt"/>
              </a:endParaRPr>
            </a:p>
          </p:txBody>
        </p:sp>
        <p:sp>
          <p:nvSpPr>
            <p:cNvPr id="24" name="Rectangle 23"/>
            <p:cNvSpPr/>
            <p:nvPr/>
          </p:nvSpPr>
          <p:spPr>
            <a:xfrm>
              <a:off x="3076139"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2</a:t>
              </a:r>
              <a:endParaRPr lang="en-US" sz="1200" dirty="0">
                <a:latin typeface="+mj-lt"/>
              </a:endParaRPr>
            </a:p>
          </p:txBody>
        </p:sp>
        <p:sp>
          <p:nvSpPr>
            <p:cNvPr id="25" name="Rectangle 24"/>
            <p:cNvSpPr/>
            <p:nvPr/>
          </p:nvSpPr>
          <p:spPr>
            <a:xfrm>
              <a:off x="3477676"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3</a:t>
              </a:r>
              <a:endParaRPr lang="en-US" sz="1200" dirty="0">
                <a:latin typeface="+mj-lt"/>
              </a:endParaRPr>
            </a:p>
          </p:txBody>
        </p:sp>
        <p:sp>
          <p:nvSpPr>
            <p:cNvPr id="26" name="Rectangle 25"/>
            <p:cNvSpPr/>
            <p:nvPr/>
          </p:nvSpPr>
          <p:spPr>
            <a:xfrm>
              <a:off x="3879213"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4</a:t>
              </a:r>
              <a:endParaRPr lang="en-US" sz="1200" dirty="0">
                <a:latin typeface="+mj-lt"/>
              </a:endParaRPr>
            </a:p>
          </p:txBody>
        </p:sp>
        <p:sp>
          <p:nvSpPr>
            <p:cNvPr id="27" name="Rectangle 26"/>
            <p:cNvSpPr/>
            <p:nvPr/>
          </p:nvSpPr>
          <p:spPr>
            <a:xfrm>
              <a:off x="4280750"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5</a:t>
              </a:r>
              <a:endParaRPr lang="en-US" sz="1200" dirty="0">
                <a:latin typeface="+mj-lt"/>
              </a:endParaRPr>
            </a:p>
          </p:txBody>
        </p:sp>
        <p:sp>
          <p:nvSpPr>
            <p:cNvPr id="28" name="Rectangle 27"/>
            <p:cNvSpPr/>
            <p:nvPr/>
          </p:nvSpPr>
          <p:spPr>
            <a:xfrm>
              <a:off x="4682287"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6</a:t>
              </a:r>
              <a:endParaRPr lang="en-US" sz="1200" dirty="0">
                <a:latin typeface="+mj-lt"/>
              </a:endParaRPr>
            </a:p>
          </p:txBody>
        </p:sp>
        <p:sp>
          <p:nvSpPr>
            <p:cNvPr id="29" name="Rectangle 28"/>
            <p:cNvSpPr/>
            <p:nvPr/>
          </p:nvSpPr>
          <p:spPr>
            <a:xfrm>
              <a:off x="5083823" y="2486138"/>
              <a:ext cx="320040" cy="320040"/>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7</a:t>
              </a:r>
              <a:endParaRPr lang="en-US" sz="1200" dirty="0">
                <a:latin typeface="+mj-lt"/>
              </a:endParaRPr>
            </a:p>
          </p:txBody>
        </p:sp>
        <p:cxnSp>
          <p:nvCxnSpPr>
            <p:cNvPr id="30" name="Straight Arrow Connector 29"/>
            <p:cNvCxnSpPr>
              <a:stCxn id="28" idx="2"/>
              <a:endCxn id="47" idx="0"/>
            </p:cNvCxnSpPr>
            <p:nvPr/>
          </p:nvCxnSpPr>
          <p:spPr>
            <a:xfrm>
              <a:off x="4842307" y="2806178"/>
              <a:ext cx="0" cy="1059033"/>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1" name="Curved Connector 30"/>
            <p:cNvCxnSpPr>
              <a:stCxn id="29" idx="2"/>
              <a:endCxn id="47" idx="3"/>
            </p:cNvCxnSpPr>
            <p:nvPr/>
          </p:nvCxnSpPr>
          <p:spPr>
            <a:xfrm rot="5400000">
              <a:off x="4513559" y="3272086"/>
              <a:ext cx="1196193" cy="264376"/>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2" name="Curved Connector 31"/>
            <p:cNvCxnSpPr>
              <a:stCxn id="27" idx="2"/>
              <a:endCxn id="43" idx="3"/>
            </p:cNvCxnSpPr>
            <p:nvPr/>
          </p:nvCxnSpPr>
          <p:spPr>
            <a:xfrm rot="5400000">
              <a:off x="3549740" y="2228220"/>
              <a:ext cx="313072" cy="1468988"/>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3" name="Curved Connector 32"/>
            <p:cNvCxnSpPr>
              <a:stCxn id="25" idx="2"/>
              <a:endCxn id="45" idx="3"/>
            </p:cNvCxnSpPr>
            <p:nvPr/>
          </p:nvCxnSpPr>
          <p:spPr>
            <a:xfrm rot="5400000">
              <a:off x="2923398" y="2849296"/>
              <a:ext cx="757417" cy="671181"/>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4" name="Curved Connector 33"/>
            <p:cNvCxnSpPr>
              <a:stCxn id="45" idx="2"/>
              <a:endCxn id="46" idx="3"/>
            </p:cNvCxnSpPr>
            <p:nvPr/>
          </p:nvCxnSpPr>
          <p:spPr>
            <a:xfrm rot="5400000">
              <a:off x="2545137" y="3718153"/>
              <a:ext cx="301616" cy="266820"/>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5" name="Straight Arrow Connector 34"/>
            <p:cNvCxnSpPr>
              <a:stCxn id="22" idx="2"/>
              <a:endCxn id="42" idx="0"/>
            </p:cNvCxnSpPr>
            <p:nvPr/>
          </p:nvCxnSpPr>
          <p:spPr>
            <a:xfrm>
              <a:off x="2430642" y="2806178"/>
              <a:ext cx="0" cy="174236"/>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6" name="Straight Arrow Connector 35"/>
            <p:cNvCxnSpPr>
              <a:stCxn id="23" idx="2"/>
              <a:endCxn id="43" idx="0"/>
            </p:cNvCxnSpPr>
            <p:nvPr/>
          </p:nvCxnSpPr>
          <p:spPr>
            <a:xfrm>
              <a:off x="2834622" y="2806178"/>
              <a:ext cx="0" cy="175912"/>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7" name="Straight Arrow Connector 36"/>
            <p:cNvCxnSpPr>
              <a:stCxn id="42" idx="2"/>
              <a:endCxn id="44" idx="0"/>
            </p:cNvCxnSpPr>
            <p:nvPr/>
          </p:nvCxnSpPr>
          <p:spPr>
            <a:xfrm flipH="1">
              <a:off x="2425375" y="3254734"/>
              <a:ext cx="5267" cy="170025"/>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8" name="Straight Arrow Connector 37"/>
            <p:cNvCxnSpPr>
              <a:stCxn id="43" idx="2"/>
              <a:endCxn id="45" idx="0"/>
            </p:cNvCxnSpPr>
            <p:nvPr/>
          </p:nvCxnSpPr>
          <p:spPr>
            <a:xfrm flipH="1">
              <a:off x="2829355" y="3256410"/>
              <a:ext cx="5267" cy="170025"/>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p:cNvCxnSpPr>
              <a:stCxn id="44" idx="2"/>
              <a:endCxn id="46" idx="0"/>
            </p:cNvCxnSpPr>
            <p:nvPr/>
          </p:nvCxnSpPr>
          <p:spPr>
            <a:xfrm>
              <a:off x="2425375" y="3699079"/>
              <a:ext cx="0" cy="166132"/>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40" name="Curved Connector 39"/>
            <p:cNvCxnSpPr>
              <a:stCxn id="24" idx="2"/>
              <a:endCxn id="44" idx="3"/>
            </p:cNvCxnSpPr>
            <p:nvPr/>
          </p:nvCxnSpPr>
          <p:spPr>
            <a:xfrm rot="5400000">
              <a:off x="2521477" y="2847236"/>
              <a:ext cx="755741" cy="673624"/>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41" name="Curved Connector 40"/>
            <p:cNvCxnSpPr>
              <a:stCxn id="26" idx="2"/>
              <a:endCxn id="42" idx="3"/>
            </p:cNvCxnSpPr>
            <p:nvPr/>
          </p:nvCxnSpPr>
          <p:spPr>
            <a:xfrm rot="5400000">
              <a:off x="3147820" y="2226161"/>
              <a:ext cx="311396" cy="1471431"/>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42" name="Rounded Rectangle 41"/>
            <p:cNvSpPr/>
            <p:nvPr/>
          </p:nvSpPr>
          <p:spPr>
            <a:xfrm>
              <a:off x="2293482" y="2980414"/>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43" name="Rounded Rectangle 42"/>
            <p:cNvSpPr/>
            <p:nvPr/>
          </p:nvSpPr>
          <p:spPr>
            <a:xfrm>
              <a:off x="2697462" y="2982090"/>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44" name="Rounded Rectangle 43"/>
            <p:cNvSpPr/>
            <p:nvPr/>
          </p:nvSpPr>
          <p:spPr>
            <a:xfrm>
              <a:off x="2288215" y="3424759"/>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45" name="Rounded Rectangle 44"/>
            <p:cNvSpPr/>
            <p:nvPr/>
          </p:nvSpPr>
          <p:spPr>
            <a:xfrm>
              <a:off x="2692195" y="3426435"/>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46" name="Rounded Rectangle 45"/>
            <p:cNvSpPr/>
            <p:nvPr/>
          </p:nvSpPr>
          <p:spPr>
            <a:xfrm>
              <a:off x="2288215" y="3865211"/>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47" name="Rounded Rectangle 46"/>
            <p:cNvSpPr/>
            <p:nvPr/>
          </p:nvSpPr>
          <p:spPr>
            <a:xfrm>
              <a:off x="4705147" y="3865211"/>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48" name="Rounded Rectangle 47"/>
            <p:cNvSpPr/>
            <p:nvPr/>
          </p:nvSpPr>
          <p:spPr>
            <a:xfrm>
              <a:off x="2288671" y="4311231"/>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r>
                <a:rPr lang="en-US" sz="1200" baseline="-25000" dirty="0" smtClean="0">
                  <a:latin typeface="+mj-lt"/>
                </a:rPr>
                <a:t>F</a:t>
              </a:r>
              <a:endParaRPr lang="en-US" sz="1200" dirty="0">
                <a:latin typeface="+mj-lt"/>
              </a:endParaRPr>
            </a:p>
          </p:txBody>
        </p:sp>
        <p:sp>
          <p:nvSpPr>
            <p:cNvPr id="49" name="Rounded Rectangle 48"/>
            <p:cNvSpPr/>
            <p:nvPr/>
          </p:nvSpPr>
          <p:spPr>
            <a:xfrm>
              <a:off x="4705603" y="4311231"/>
              <a:ext cx="274320" cy="274320"/>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50" name="Straight Arrow Connector 49"/>
            <p:cNvCxnSpPr>
              <a:stCxn id="46" idx="2"/>
              <a:endCxn id="48" idx="0"/>
            </p:cNvCxnSpPr>
            <p:nvPr/>
          </p:nvCxnSpPr>
          <p:spPr>
            <a:xfrm>
              <a:off x="2425375" y="4139531"/>
              <a:ext cx="456" cy="171700"/>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51" name="Straight Arrow Connector 50"/>
            <p:cNvCxnSpPr>
              <a:stCxn id="47" idx="2"/>
              <a:endCxn id="49" idx="0"/>
            </p:cNvCxnSpPr>
            <p:nvPr/>
          </p:nvCxnSpPr>
          <p:spPr>
            <a:xfrm>
              <a:off x="4842307" y="4139531"/>
              <a:ext cx="456" cy="171700"/>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52" name="Oval 51"/>
            <p:cNvSpPr/>
            <p:nvPr/>
          </p:nvSpPr>
          <p:spPr>
            <a:xfrm>
              <a:off x="9245479" y="2888974"/>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3" name="Oval 52"/>
            <p:cNvSpPr/>
            <p:nvPr/>
          </p:nvSpPr>
          <p:spPr>
            <a:xfrm>
              <a:off x="8744453" y="2888974"/>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4" name="Oval 53"/>
            <p:cNvSpPr/>
            <p:nvPr/>
          </p:nvSpPr>
          <p:spPr>
            <a:xfrm>
              <a:off x="8243430" y="2888974"/>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5" name="Oval 54"/>
            <p:cNvSpPr/>
            <p:nvPr/>
          </p:nvSpPr>
          <p:spPr>
            <a:xfrm>
              <a:off x="7742407" y="2888974"/>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6" name="Oval 55"/>
            <p:cNvSpPr/>
            <p:nvPr/>
          </p:nvSpPr>
          <p:spPr>
            <a:xfrm>
              <a:off x="7241384" y="2888974"/>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7" name="Oval 56"/>
            <p:cNvSpPr/>
            <p:nvPr/>
          </p:nvSpPr>
          <p:spPr>
            <a:xfrm>
              <a:off x="6740361" y="2888974"/>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8" name="Oval 57"/>
            <p:cNvSpPr/>
            <p:nvPr/>
          </p:nvSpPr>
          <p:spPr>
            <a:xfrm>
              <a:off x="9245479" y="333224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59" name="Oval 58"/>
            <p:cNvSpPr/>
            <p:nvPr/>
          </p:nvSpPr>
          <p:spPr>
            <a:xfrm>
              <a:off x="8744453" y="333224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0" name="Oval 59"/>
            <p:cNvSpPr/>
            <p:nvPr/>
          </p:nvSpPr>
          <p:spPr>
            <a:xfrm>
              <a:off x="8243430" y="333224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1" name="Oval 60"/>
            <p:cNvSpPr/>
            <p:nvPr/>
          </p:nvSpPr>
          <p:spPr>
            <a:xfrm>
              <a:off x="7742407" y="333224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2" name="Oval 61"/>
            <p:cNvSpPr/>
            <p:nvPr/>
          </p:nvSpPr>
          <p:spPr>
            <a:xfrm>
              <a:off x="7241384" y="333224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3" name="Oval 62"/>
            <p:cNvSpPr/>
            <p:nvPr/>
          </p:nvSpPr>
          <p:spPr>
            <a:xfrm>
              <a:off x="6740361" y="333224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4" name="Oval 63"/>
            <p:cNvSpPr/>
            <p:nvPr/>
          </p:nvSpPr>
          <p:spPr>
            <a:xfrm>
              <a:off x="8243430" y="377377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5" name="Oval 64"/>
            <p:cNvSpPr/>
            <p:nvPr/>
          </p:nvSpPr>
          <p:spPr>
            <a:xfrm>
              <a:off x="7742407" y="377377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6" name="Oval 65"/>
            <p:cNvSpPr/>
            <p:nvPr/>
          </p:nvSpPr>
          <p:spPr>
            <a:xfrm>
              <a:off x="7241384" y="377377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7" name="Oval 66"/>
            <p:cNvSpPr/>
            <p:nvPr/>
          </p:nvSpPr>
          <p:spPr>
            <a:xfrm>
              <a:off x="6740361" y="377377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8" name="Oval 67"/>
            <p:cNvSpPr/>
            <p:nvPr/>
          </p:nvSpPr>
          <p:spPr>
            <a:xfrm>
              <a:off x="8243430" y="421979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9" name="Oval 68"/>
            <p:cNvSpPr/>
            <p:nvPr/>
          </p:nvSpPr>
          <p:spPr>
            <a:xfrm>
              <a:off x="7742407" y="421979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0" name="Oval 69"/>
            <p:cNvSpPr/>
            <p:nvPr/>
          </p:nvSpPr>
          <p:spPr>
            <a:xfrm>
              <a:off x="7241384" y="421979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1" name="Oval 70"/>
            <p:cNvSpPr/>
            <p:nvPr/>
          </p:nvSpPr>
          <p:spPr>
            <a:xfrm>
              <a:off x="6740361" y="421979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2" name="Oval 71"/>
            <p:cNvSpPr/>
            <p:nvPr/>
          </p:nvSpPr>
          <p:spPr>
            <a:xfrm>
              <a:off x="9245479" y="377377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3" name="Oval 72"/>
            <p:cNvSpPr/>
            <p:nvPr/>
          </p:nvSpPr>
          <p:spPr>
            <a:xfrm>
              <a:off x="9245479" y="421979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4" name="Oval 73"/>
            <p:cNvSpPr/>
            <p:nvPr/>
          </p:nvSpPr>
          <p:spPr>
            <a:xfrm>
              <a:off x="6239338" y="377377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5" name="Oval 74"/>
            <p:cNvSpPr/>
            <p:nvPr/>
          </p:nvSpPr>
          <p:spPr>
            <a:xfrm>
              <a:off x="6239338" y="4219791"/>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cxnSp>
          <p:nvCxnSpPr>
            <p:cNvPr id="76" name="Straight Connector 75"/>
            <p:cNvCxnSpPr/>
            <p:nvPr/>
          </p:nvCxnSpPr>
          <p:spPr>
            <a:xfrm flipH="1">
              <a:off x="6177131"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77" name="Straight Connector 76"/>
            <p:cNvCxnSpPr/>
            <p:nvPr/>
          </p:nvCxnSpPr>
          <p:spPr>
            <a:xfrm flipH="1">
              <a:off x="6669649"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78" name="Straight Connector 77"/>
            <p:cNvCxnSpPr/>
            <p:nvPr/>
          </p:nvCxnSpPr>
          <p:spPr>
            <a:xfrm flipH="1">
              <a:off x="7172030"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79" name="Straight Connector 78"/>
            <p:cNvCxnSpPr/>
            <p:nvPr/>
          </p:nvCxnSpPr>
          <p:spPr>
            <a:xfrm flipH="1">
              <a:off x="7664548"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80" name="Straight Connector 79"/>
            <p:cNvCxnSpPr/>
            <p:nvPr/>
          </p:nvCxnSpPr>
          <p:spPr>
            <a:xfrm flipH="1">
              <a:off x="8175223"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81" name="Straight Connector 80"/>
            <p:cNvCxnSpPr/>
            <p:nvPr/>
          </p:nvCxnSpPr>
          <p:spPr>
            <a:xfrm flipH="1">
              <a:off x="8667741"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82" name="Straight Connector 81"/>
            <p:cNvCxnSpPr/>
            <p:nvPr/>
          </p:nvCxnSpPr>
          <p:spPr>
            <a:xfrm flipH="1">
              <a:off x="9171258" y="2354567"/>
              <a:ext cx="6588" cy="223098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83" name="TextBox 82"/>
            <p:cNvSpPr txBox="1"/>
            <p:nvPr/>
          </p:nvSpPr>
          <p:spPr>
            <a:xfrm>
              <a:off x="5697312" y="2208645"/>
              <a:ext cx="450543" cy="123111"/>
            </a:xfrm>
            <a:prstGeom prst="rect">
              <a:avLst/>
            </a:prstGeom>
            <a:noFill/>
          </p:spPr>
          <p:txBody>
            <a:bodyPr wrap="square" lIns="0" tIns="0" rIns="0" bIns="0" rtlCol="0">
              <a:spAutoFit/>
            </a:bodyPr>
            <a:lstStyle/>
            <a:p>
              <a:pPr algn="ctr"/>
              <a:r>
                <a:rPr lang="en-US" sz="800" dirty="0" smtClean="0">
                  <a:latin typeface="+mj-lt"/>
                </a:rPr>
                <a:t>Lane 0</a:t>
              </a:r>
              <a:endParaRPr lang="en-US" sz="800" dirty="0">
                <a:latin typeface="+mj-lt"/>
              </a:endParaRPr>
            </a:p>
          </p:txBody>
        </p:sp>
        <p:sp>
          <p:nvSpPr>
            <p:cNvPr id="84" name="TextBox 83"/>
            <p:cNvSpPr txBox="1"/>
            <p:nvPr/>
          </p:nvSpPr>
          <p:spPr>
            <a:xfrm>
              <a:off x="6219876" y="2208645"/>
              <a:ext cx="450543" cy="123111"/>
            </a:xfrm>
            <a:prstGeom prst="rect">
              <a:avLst/>
            </a:prstGeom>
            <a:noFill/>
          </p:spPr>
          <p:txBody>
            <a:bodyPr wrap="square" lIns="0" tIns="0" rIns="0" bIns="0" rtlCol="0">
              <a:spAutoFit/>
            </a:bodyPr>
            <a:lstStyle/>
            <a:p>
              <a:pPr algn="ctr"/>
              <a:r>
                <a:rPr lang="en-US" sz="800" dirty="0" smtClean="0">
                  <a:latin typeface="+mj-lt"/>
                </a:rPr>
                <a:t>Lane 1</a:t>
              </a:r>
              <a:endParaRPr lang="en-US" sz="800" dirty="0">
                <a:latin typeface="+mj-lt"/>
              </a:endParaRPr>
            </a:p>
          </p:txBody>
        </p:sp>
        <p:sp>
          <p:nvSpPr>
            <p:cNvPr id="85" name="TextBox 84"/>
            <p:cNvSpPr txBox="1"/>
            <p:nvPr/>
          </p:nvSpPr>
          <p:spPr>
            <a:xfrm>
              <a:off x="6717668" y="2203711"/>
              <a:ext cx="450543" cy="123111"/>
            </a:xfrm>
            <a:prstGeom prst="rect">
              <a:avLst/>
            </a:prstGeom>
            <a:noFill/>
          </p:spPr>
          <p:txBody>
            <a:bodyPr wrap="square" lIns="0" tIns="0" rIns="0" bIns="0" rtlCol="0">
              <a:spAutoFit/>
            </a:bodyPr>
            <a:lstStyle/>
            <a:p>
              <a:pPr algn="ctr"/>
              <a:r>
                <a:rPr lang="en-US" sz="800" dirty="0" smtClean="0">
                  <a:latin typeface="+mj-lt"/>
                </a:rPr>
                <a:t>Lane 2</a:t>
              </a:r>
              <a:endParaRPr lang="en-US" sz="800" dirty="0">
                <a:latin typeface="+mj-lt"/>
              </a:endParaRPr>
            </a:p>
          </p:txBody>
        </p:sp>
        <p:sp>
          <p:nvSpPr>
            <p:cNvPr id="86" name="TextBox 85"/>
            <p:cNvSpPr txBox="1"/>
            <p:nvPr/>
          </p:nvSpPr>
          <p:spPr>
            <a:xfrm>
              <a:off x="7240232" y="2203711"/>
              <a:ext cx="450543" cy="123111"/>
            </a:xfrm>
            <a:prstGeom prst="rect">
              <a:avLst/>
            </a:prstGeom>
            <a:noFill/>
          </p:spPr>
          <p:txBody>
            <a:bodyPr wrap="square" lIns="0" tIns="0" rIns="0" bIns="0" rtlCol="0">
              <a:spAutoFit/>
            </a:bodyPr>
            <a:lstStyle/>
            <a:p>
              <a:pPr algn="ctr"/>
              <a:r>
                <a:rPr lang="en-US" sz="800" dirty="0" smtClean="0">
                  <a:latin typeface="+mj-lt"/>
                </a:rPr>
                <a:t>Lane 3</a:t>
              </a:r>
              <a:endParaRPr lang="en-US" sz="800" dirty="0">
                <a:latin typeface="+mj-lt"/>
              </a:endParaRPr>
            </a:p>
          </p:txBody>
        </p:sp>
        <p:sp>
          <p:nvSpPr>
            <p:cNvPr id="87" name="TextBox 86"/>
            <p:cNvSpPr txBox="1"/>
            <p:nvPr/>
          </p:nvSpPr>
          <p:spPr>
            <a:xfrm>
              <a:off x="7701222" y="2203711"/>
              <a:ext cx="450543" cy="123111"/>
            </a:xfrm>
            <a:prstGeom prst="rect">
              <a:avLst/>
            </a:prstGeom>
            <a:noFill/>
          </p:spPr>
          <p:txBody>
            <a:bodyPr wrap="square" lIns="0" tIns="0" rIns="0" bIns="0" rtlCol="0">
              <a:spAutoFit/>
            </a:bodyPr>
            <a:lstStyle/>
            <a:p>
              <a:pPr algn="ctr"/>
              <a:r>
                <a:rPr lang="en-US" sz="800" dirty="0" smtClean="0">
                  <a:latin typeface="+mj-lt"/>
                </a:rPr>
                <a:t>Lane 4</a:t>
              </a:r>
              <a:endParaRPr lang="en-US" sz="800" dirty="0">
                <a:latin typeface="+mj-lt"/>
              </a:endParaRPr>
            </a:p>
          </p:txBody>
        </p:sp>
        <p:sp>
          <p:nvSpPr>
            <p:cNvPr id="88" name="TextBox 87"/>
            <p:cNvSpPr txBox="1"/>
            <p:nvPr/>
          </p:nvSpPr>
          <p:spPr>
            <a:xfrm>
              <a:off x="8223786" y="2203711"/>
              <a:ext cx="450543" cy="123111"/>
            </a:xfrm>
            <a:prstGeom prst="rect">
              <a:avLst/>
            </a:prstGeom>
            <a:noFill/>
          </p:spPr>
          <p:txBody>
            <a:bodyPr wrap="square" lIns="0" tIns="0" rIns="0" bIns="0" rtlCol="0">
              <a:spAutoFit/>
            </a:bodyPr>
            <a:lstStyle/>
            <a:p>
              <a:pPr algn="ctr"/>
              <a:r>
                <a:rPr lang="en-US" sz="800" dirty="0" smtClean="0">
                  <a:latin typeface="+mj-lt"/>
                </a:rPr>
                <a:t>Lane 5</a:t>
              </a:r>
              <a:endParaRPr lang="en-US" sz="800" dirty="0">
                <a:latin typeface="+mj-lt"/>
              </a:endParaRPr>
            </a:p>
          </p:txBody>
        </p:sp>
        <p:sp>
          <p:nvSpPr>
            <p:cNvPr id="89" name="TextBox 88"/>
            <p:cNvSpPr txBox="1"/>
            <p:nvPr/>
          </p:nvSpPr>
          <p:spPr>
            <a:xfrm>
              <a:off x="8722915" y="2208645"/>
              <a:ext cx="450543" cy="123111"/>
            </a:xfrm>
            <a:prstGeom prst="rect">
              <a:avLst/>
            </a:prstGeom>
            <a:noFill/>
          </p:spPr>
          <p:txBody>
            <a:bodyPr wrap="square" lIns="0" tIns="0" rIns="0" bIns="0" rtlCol="0">
              <a:spAutoFit/>
            </a:bodyPr>
            <a:lstStyle/>
            <a:p>
              <a:pPr algn="ctr"/>
              <a:r>
                <a:rPr lang="en-US" sz="800" dirty="0" smtClean="0">
                  <a:latin typeface="+mj-lt"/>
                </a:rPr>
                <a:t>Lane 6</a:t>
              </a:r>
              <a:endParaRPr lang="en-US" sz="800" dirty="0">
                <a:latin typeface="+mj-lt"/>
              </a:endParaRPr>
            </a:p>
          </p:txBody>
        </p:sp>
        <p:sp>
          <p:nvSpPr>
            <p:cNvPr id="90" name="TextBox 89"/>
            <p:cNvSpPr txBox="1"/>
            <p:nvPr/>
          </p:nvSpPr>
          <p:spPr>
            <a:xfrm>
              <a:off x="9245479" y="2208645"/>
              <a:ext cx="450543" cy="123111"/>
            </a:xfrm>
            <a:prstGeom prst="rect">
              <a:avLst/>
            </a:prstGeom>
            <a:noFill/>
          </p:spPr>
          <p:txBody>
            <a:bodyPr wrap="square" lIns="0" tIns="0" rIns="0" bIns="0" rtlCol="0">
              <a:spAutoFit/>
            </a:bodyPr>
            <a:lstStyle/>
            <a:p>
              <a:pPr algn="ctr"/>
              <a:r>
                <a:rPr lang="en-US" sz="800" dirty="0" smtClean="0">
                  <a:latin typeface="+mj-lt"/>
                </a:rPr>
                <a:t>Lane 7</a:t>
              </a:r>
              <a:endParaRPr lang="en-US" sz="800" dirty="0">
                <a:latin typeface="+mj-lt"/>
              </a:endParaRPr>
            </a:p>
          </p:txBody>
        </p:sp>
        <p:sp>
          <p:nvSpPr>
            <p:cNvPr id="91" name="Down Arrow 90"/>
            <p:cNvSpPr/>
            <p:nvPr/>
          </p:nvSpPr>
          <p:spPr>
            <a:xfrm>
              <a:off x="9763655" y="2352288"/>
              <a:ext cx="193963" cy="900167"/>
            </a:xfrm>
            <a:prstGeom prst="downArrow">
              <a:avLst/>
            </a:prstGeom>
            <a:solidFill>
              <a:schemeClr val="bg2">
                <a:lumMod val="75000"/>
              </a:schemeClr>
            </a:solidFill>
            <a:ln>
              <a:solidFill>
                <a:schemeClr val="bg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vert="vert" rtlCol="0" anchor="ctr"/>
            <a:lstStyle/>
            <a:p>
              <a:pPr algn="ctr"/>
              <a:r>
                <a:rPr lang="en-US" sz="1200" dirty="0" smtClean="0">
                  <a:ln w="0">
                    <a:noFill/>
                  </a:ln>
                  <a:solidFill>
                    <a:schemeClr val="tx1"/>
                  </a:solidFill>
                  <a:latin typeface="+mj-lt"/>
                </a:rPr>
                <a:t>Time</a:t>
              </a:r>
              <a:endParaRPr lang="en-US" sz="1200" dirty="0">
                <a:ln w="0">
                  <a:noFill/>
                </a:ln>
                <a:solidFill>
                  <a:schemeClr val="tx1"/>
                </a:solidFill>
                <a:latin typeface="+mj-lt"/>
              </a:endParaRPr>
            </a:p>
          </p:txBody>
        </p:sp>
      </p:grpSp>
    </p:spTree>
    <p:extLst>
      <p:ext uri="{BB962C8B-B14F-4D97-AF65-F5344CB8AC3E}">
        <p14:creationId xmlns:p14="http://schemas.microsoft.com/office/powerpoint/2010/main" val="38763070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Warp Segmentation</a:t>
            </a:r>
            <a:endParaRPr lang="en-US" dirty="0"/>
          </a:p>
        </p:txBody>
      </p:sp>
      <p:sp>
        <p:nvSpPr>
          <p:cNvPr id="3" name="Content Placeholder 2"/>
          <p:cNvSpPr>
            <a:spLocks noGrp="1"/>
          </p:cNvSpPr>
          <p:nvPr>
            <p:ph idx="1"/>
          </p:nvPr>
        </p:nvSpPr>
        <p:spPr/>
        <p:txBody>
          <a:bodyPr/>
          <a:lstStyle/>
          <a:p>
            <a:r>
              <a:rPr lang="en-US" dirty="0" smtClean="0"/>
              <a:t>Instead of assigning one thread (PRAM) or a fixed number of threads (VWC) inside </a:t>
            </a:r>
            <a:r>
              <a:rPr lang="en-US" dirty="0"/>
              <a:t>the </a:t>
            </a:r>
            <a:r>
              <a:rPr lang="en-US" dirty="0" smtClean="0"/>
              <a:t>warp to process one vertex and its neighbors, assign one warp to 32 vertices.</a:t>
            </a:r>
          </a:p>
          <a:p>
            <a:r>
              <a:rPr lang="en-US" dirty="0" smtClean="0"/>
              <a:t>Warp threads collaborate to carry out processing the group of vertices.</a:t>
            </a:r>
          </a:p>
          <a:p>
            <a:r>
              <a:rPr lang="en-US" dirty="0" smtClean="0"/>
              <a:t>Eliminate intra-warp load imbalance.</a:t>
            </a:r>
          </a:p>
          <a:p>
            <a:r>
              <a:rPr lang="en-US" dirty="0" smtClean="0"/>
              <a:t>No need for pre-processing or trial-and-error (unlike VWC).</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35347620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Warp Segmentation key features</a:t>
            </a:r>
            <a:endParaRPr lang="en-US" dirty="0"/>
          </a:p>
        </p:txBody>
      </p:sp>
      <p:sp>
        <p:nvSpPr>
          <p:cNvPr id="3" name="Content Placeholder 2"/>
          <p:cNvSpPr>
            <a:spLocks noGrp="1"/>
          </p:cNvSpPr>
          <p:nvPr>
            <p:ph idx="1"/>
          </p:nvPr>
        </p:nvSpPr>
        <p:spPr/>
        <p:txBody>
          <a:bodyPr/>
          <a:lstStyle/>
          <a:p>
            <a:r>
              <a:rPr lang="en-US" dirty="0" smtClean="0"/>
              <a:t>Neighbors pertained to one destination vertex form a segment.</a:t>
            </a:r>
          </a:p>
          <a:p>
            <a:r>
              <a:rPr lang="en-US" dirty="0" smtClean="0"/>
              <a:t>Fast determination of the segment the neighbor belongs to by the assigned thread.</a:t>
            </a:r>
          </a:p>
          <a:p>
            <a:pPr lvl="1"/>
            <a:r>
              <a:rPr lang="en-US" dirty="0" smtClean="0"/>
              <a:t>Binary </a:t>
            </a:r>
            <a:r>
              <a:rPr lang="en-US" dirty="0" smtClean="0"/>
              <a:t>search over </a:t>
            </a:r>
            <a:r>
              <a:rPr lang="en-US" dirty="0" smtClean="0"/>
              <a:t>a shared memory buffer to discover segment size and the intra-segment index.</a:t>
            </a:r>
          </a:p>
          <a:p>
            <a:r>
              <a:rPr lang="en-US" dirty="0" smtClean="0"/>
              <a:t>Parallel reduction with the threads inside the segment.</a:t>
            </a:r>
            <a:endParaRPr lang="en-US" dirty="0"/>
          </a:p>
          <a:p>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18701766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WS segment discovery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
        <p:nvSpPr>
          <p:cNvPr id="5" name="Rectangle 4"/>
          <p:cNvSpPr/>
          <p:nvPr/>
        </p:nvSpPr>
        <p:spPr>
          <a:xfrm>
            <a:off x="8005319" y="2246254"/>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8</a:t>
            </a:r>
            <a:endParaRPr lang="en-US" sz="1200" dirty="0">
              <a:latin typeface="+mj-lt"/>
            </a:endParaRPr>
          </a:p>
        </p:txBody>
      </p:sp>
      <p:sp>
        <p:nvSpPr>
          <p:cNvPr id="6" name="Rectangle 5"/>
          <p:cNvSpPr/>
          <p:nvPr/>
        </p:nvSpPr>
        <p:spPr>
          <a:xfrm>
            <a:off x="6248262" y="1905001"/>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V</a:t>
            </a:r>
            <a:r>
              <a:rPr lang="en-US" sz="1200" baseline="-25000" dirty="0">
                <a:latin typeface="+mj-lt"/>
              </a:rPr>
              <a:t>0</a:t>
            </a:r>
            <a:endParaRPr lang="en-US" sz="1200" dirty="0">
              <a:latin typeface="+mj-lt"/>
            </a:endParaRPr>
          </a:p>
        </p:txBody>
      </p:sp>
      <p:sp>
        <p:nvSpPr>
          <p:cNvPr id="7" name="Rectangle 6"/>
          <p:cNvSpPr/>
          <p:nvPr/>
        </p:nvSpPr>
        <p:spPr>
          <a:xfrm>
            <a:off x="6599673" y="1905001"/>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V</a:t>
            </a:r>
            <a:r>
              <a:rPr lang="en-US" sz="1200" baseline="-25000" dirty="0">
                <a:latin typeface="+mj-lt"/>
              </a:rPr>
              <a:t>1</a:t>
            </a:r>
            <a:endParaRPr lang="en-US" sz="1200" dirty="0">
              <a:latin typeface="+mj-lt"/>
            </a:endParaRPr>
          </a:p>
        </p:txBody>
      </p:sp>
      <p:sp>
        <p:nvSpPr>
          <p:cNvPr id="8" name="Rectangle 7"/>
          <p:cNvSpPr/>
          <p:nvPr/>
        </p:nvSpPr>
        <p:spPr>
          <a:xfrm>
            <a:off x="6951085" y="1905001"/>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V</a:t>
            </a:r>
            <a:r>
              <a:rPr lang="en-US" sz="1200" baseline="-25000" dirty="0">
                <a:latin typeface="+mj-lt"/>
              </a:rPr>
              <a:t>2</a:t>
            </a:r>
            <a:endParaRPr lang="en-US" sz="1200" dirty="0">
              <a:latin typeface="+mj-lt"/>
            </a:endParaRPr>
          </a:p>
        </p:txBody>
      </p:sp>
      <p:sp>
        <p:nvSpPr>
          <p:cNvPr id="9" name="Rectangle 8"/>
          <p:cNvSpPr/>
          <p:nvPr/>
        </p:nvSpPr>
        <p:spPr>
          <a:xfrm>
            <a:off x="7302496" y="1905001"/>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V</a:t>
            </a:r>
            <a:r>
              <a:rPr lang="en-US" sz="1200" baseline="-25000" dirty="0">
                <a:latin typeface="+mj-lt"/>
              </a:rPr>
              <a:t>3</a:t>
            </a:r>
            <a:endParaRPr lang="en-US" sz="1200" dirty="0">
              <a:latin typeface="+mj-lt"/>
            </a:endParaRPr>
          </a:p>
        </p:txBody>
      </p:sp>
      <p:sp>
        <p:nvSpPr>
          <p:cNvPr id="10" name="Rectangle 9"/>
          <p:cNvSpPr/>
          <p:nvPr/>
        </p:nvSpPr>
        <p:spPr>
          <a:xfrm>
            <a:off x="7653908" y="1905001"/>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V</a:t>
            </a:r>
            <a:r>
              <a:rPr lang="en-US" sz="1200" baseline="-25000" dirty="0">
                <a:latin typeface="+mj-lt"/>
              </a:rPr>
              <a:t>4</a:t>
            </a:r>
            <a:endParaRPr lang="en-US" sz="1200" dirty="0">
              <a:latin typeface="+mj-lt"/>
            </a:endParaRPr>
          </a:p>
        </p:txBody>
      </p:sp>
      <p:sp>
        <p:nvSpPr>
          <p:cNvPr id="11" name="Rectangle 10"/>
          <p:cNvSpPr/>
          <p:nvPr/>
        </p:nvSpPr>
        <p:spPr>
          <a:xfrm>
            <a:off x="6248262" y="2246254"/>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12" name="Rectangle 11"/>
          <p:cNvSpPr/>
          <p:nvPr/>
        </p:nvSpPr>
        <p:spPr>
          <a:xfrm>
            <a:off x="6599673" y="2246254"/>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13" name="Rectangle 12"/>
          <p:cNvSpPr/>
          <p:nvPr/>
        </p:nvSpPr>
        <p:spPr>
          <a:xfrm>
            <a:off x="6951085" y="2246254"/>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
        <p:nvSpPr>
          <p:cNvPr id="14" name="Rectangle 13"/>
          <p:cNvSpPr/>
          <p:nvPr/>
        </p:nvSpPr>
        <p:spPr>
          <a:xfrm>
            <a:off x="7302496" y="2246254"/>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
        <p:nvSpPr>
          <p:cNvPr id="15" name="Rectangle 14"/>
          <p:cNvSpPr/>
          <p:nvPr/>
        </p:nvSpPr>
        <p:spPr>
          <a:xfrm>
            <a:off x="7653908" y="2246254"/>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5</a:t>
            </a:r>
            <a:endParaRPr lang="en-US" sz="1200" dirty="0">
              <a:latin typeface="+mj-lt"/>
            </a:endParaRPr>
          </a:p>
        </p:txBody>
      </p:sp>
      <p:sp>
        <p:nvSpPr>
          <p:cNvPr id="16" name="Rectangle 15"/>
          <p:cNvSpPr/>
          <p:nvPr/>
        </p:nvSpPr>
        <p:spPr>
          <a:xfrm>
            <a:off x="8005319"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5</a:t>
            </a:r>
            <a:endParaRPr lang="en-US" sz="1200" dirty="0">
              <a:latin typeface="+mj-lt"/>
            </a:endParaRPr>
          </a:p>
        </p:txBody>
      </p:sp>
      <p:sp>
        <p:nvSpPr>
          <p:cNvPr id="17" name="Rectangle 16"/>
          <p:cNvSpPr/>
          <p:nvPr/>
        </p:nvSpPr>
        <p:spPr>
          <a:xfrm>
            <a:off x="6248262"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0</a:t>
            </a:r>
            <a:endParaRPr lang="en-US" sz="1200" dirty="0">
              <a:latin typeface="+mj-lt"/>
            </a:endParaRPr>
          </a:p>
        </p:txBody>
      </p:sp>
      <p:sp>
        <p:nvSpPr>
          <p:cNvPr id="18" name="Rectangle 17"/>
          <p:cNvSpPr/>
          <p:nvPr/>
        </p:nvSpPr>
        <p:spPr>
          <a:xfrm>
            <a:off x="6599673"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1</a:t>
            </a:r>
            <a:endParaRPr lang="en-US" sz="1200" dirty="0">
              <a:latin typeface="+mj-lt"/>
            </a:endParaRPr>
          </a:p>
        </p:txBody>
      </p:sp>
      <p:sp>
        <p:nvSpPr>
          <p:cNvPr id="19" name="Rectangle 18"/>
          <p:cNvSpPr/>
          <p:nvPr/>
        </p:nvSpPr>
        <p:spPr>
          <a:xfrm>
            <a:off x="6951085"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2</a:t>
            </a:r>
            <a:endParaRPr lang="en-US" sz="1200" dirty="0">
              <a:latin typeface="+mj-lt"/>
            </a:endParaRPr>
          </a:p>
        </p:txBody>
      </p:sp>
      <p:sp>
        <p:nvSpPr>
          <p:cNvPr id="20" name="Rectangle 19"/>
          <p:cNvSpPr/>
          <p:nvPr/>
        </p:nvSpPr>
        <p:spPr>
          <a:xfrm>
            <a:off x="7302496"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3</a:t>
            </a:r>
            <a:endParaRPr lang="en-US" sz="1200" dirty="0">
              <a:latin typeface="+mj-lt"/>
            </a:endParaRPr>
          </a:p>
        </p:txBody>
      </p:sp>
      <p:sp>
        <p:nvSpPr>
          <p:cNvPr id="21" name="Rectangle 20"/>
          <p:cNvSpPr/>
          <p:nvPr/>
        </p:nvSpPr>
        <p:spPr>
          <a:xfrm>
            <a:off x="7653908"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4</a:t>
            </a:r>
            <a:endParaRPr lang="en-US" sz="1200" dirty="0">
              <a:latin typeface="+mj-lt"/>
            </a:endParaRPr>
          </a:p>
        </p:txBody>
      </p:sp>
      <p:sp>
        <p:nvSpPr>
          <p:cNvPr id="22" name="Rectangle 21"/>
          <p:cNvSpPr/>
          <p:nvPr/>
        </p:nvSpPr>
        <p:spPr>
          <a:xfrm>
            <a:off x="8708142"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7</a:t>
            </a:r>
            <a:endParaRPr lang="en-US" sz="1200" dirty="0">
              <a:latin typeface="+mj-lt"/>
            </a:endParaRPr>
          </a:p>
        </p:txBody>
      </p:sp>
      <p:sp>
        <p:nvSpPr>
          <p:cNvPr id="23" name="Rectangle 22"/>
          <p:cNvSpPr/>
          <p:nvPr/>
        </p:nvSpPr>
        <p:spPr>
          <a:xfrm>
            <a:off x="8356730" y="2779183"/>
            <a:ext cx="351333" cy="292994"/>
          </a:xfrm>
          <a:prstGeom prst="rect">
            <a:avLst/>
          </a:prstGeom>
          <a:noFill/>
          <a:ln w="3810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6</a:t>
            </a:r>
            <a:endParaRPr lang="en-US" sz="1200" dirty="0">
              <a:latin typeface="+mj-lt"/>
            </a:endParaRPr>
          </a:p>
        </p:txBody>
      </p:sp>
      <p:cxnSp>
        <p:nvCxnSpPr>
          <p:cNvPr id="24" name="Straight Connector 23"/>
          <p:cNvCxnSpPr/>
          <p:nvPr/>
        </p:nvCxnSpPr>
        <p:spPr>
          <a:xfrm>
            <a:off x="6248262" y="2522327"/>
            <a:ext cx="0" cy="256855"/>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25" name="Straight Connector 24"/>
          <p:cNvCxnSpPr/>
          <p:nvPr/>
        </p:nvCxnSpPr>
        <p:spPr>
          <a:xfrm>
            <a:off x="6599596" y="2522327"/>
            <a:ext cx="0" cy="256855"/>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26" name="Straight Connector 25"/>
          <p:cNvCxnSpPr/>
          <p:nvPr/>
        </p:nvCxnSpPr>
        <p:spPr>
          <a:xfrm>
            <a:off x="6939369" y="2526954"/>
            <a:ext cx="356047" cy="256401"/>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27" name="Straight Connector 26"/>
          <p:cNvCxnSpPr/>
          <p:nvPr/>
        </p:nvCxnSpPr>
        <p:spPr>
          <a:xfrm>
            <a:off x="7295416" y="2525410"/>
            <a:ext cx="0" cy="250689"/>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28" name="Straight Connector 27"/>
          <p:cNvCxnSpPr/>
          <p:nvPr/>
        </p:nvCxnSpPr>
        <p:spPr>
          <a:xfrm>
            <a:off x="7652156" y="2526954"/>
            <a:ext cx="369714" cy="256401"/>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29" name="Straight Connector 28"/>
          <p:cNvCxnSpPr/>
          <p:nvPr/>
        </p:nvCxnSpPr>
        <p:spPr>
          <a:xfrm>
            <a:off x="8010568" y="2539248"/>
            <a:ext cx="1057935" cy="236399"/>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sp>
        <p:nvSpPr>
          <p:cNvPr id="30" name="TextBox 29"/>
          <p:cNvSpPr txBox="1"/>
          <p:nvPr/>
        </p:nvSpPr>
        <p:spPr>
          <a:xfrm>
            <a:off x="4738368" y="1908406"/>
            <a:ext cx="1500693" cy="206587"/>
          </a:xfrm>
          <a:prstGeom prst="rect">
            <a:avLst/>
          </a:prstGeom>
          <a:noFill/>
        </p:spPr>
        <p:txBody>
          <a:bodyPr wrap="square" rtlCol="0">
            <a:spAutoFit/>
          </a:bodyPr>
          <a:lstStyle/>
          <a:p>
            <a:pPr algn="r"/>
            <a:r>
              <a:rPr lang="en-US" sz="1200" dirty="0" err="1" smtClean="0">
                <a:latin typeface="+mj-lt"/>
              </a:rPr>
              <a:t>VertexValues</a:t>
            </a:r>
            <a:endParaRPr lang="en-US" sz="1200" dirty="0">
              <a:latin typeface="+mj-lt"/>
            </a:endParaRPr>
          </a:p>
        </p:txBody>
      </p:sp>
      <p:sp>
        <p:nvSpPr>
          <p:cNvPr id="31" name="TextBox 30"/>
          <p:cNvSpPr txBox="1"/>
          <p:nvPr/>
        </p:nvSpPr>
        <p:spPr>
          <a:xfrm>
            <a:off x="4881427" y="2252756"/>
            <a:ext cx="1356484" cy="206587"/>
          </a:xfrm>
          <a:prstGeom prst="rect">
            <a:avLst/>
          </a:prstGeom>
          <a:noFill/>
        </p:spPr>
        <p:txBody>
          <a:bodyPr wrap="square" rtlCol="0">
            <a:spAutoFit/>
          </a:bodyPr>
          <a:lstStyle/>
          <a:p>
            <a:pPr algn="r"/>
            <a:r>
              <a:rPr lang="en-US" sz="1200" dirty="0" err="1" smtClean="0">
                <a:latin typeface="+mj-lt"/>
              </a:rPr>
              <a:t>NbrIndices</a:t>
            </a:r>
            <a:endParaRPr lang="en-US" sz="1200" dirty="0">
              <a:latin typeface="+mj-lt"/>
            </a:endParaRPr>
          </a:p>
        </p:txBody>
      </p:sp>
      <p:sp>
        <p:nvSpPr>
          <p:cNvPr id="32" name="TextBox 31"/>
          <p:cNvSpPr txBox="1"/>
          <p:nvPr/>
        </p:nvSpPr>
        <p:spPr>
          <a:xfrm>
            <a:off x="4287144" y="2779709"/>
            <a:ext cx="1950767" cy="206587"/>
          </a:xfrm>
          <a:prstGeom prst="rect">
            <a:avLst/>
          </a:prstGeom>
          <a:noFill/>
        </p:spPr>
        <p:txBody>
          <a:bodyPr wrap="square" rtlCol="0">
            <a:spAutoFit/>
          </a:bodyPr>
          <a:lstStyle/>
          <a:p>
            <a:pPr algn="r"/>
            <a:r>
              <a:rPr lang="en-US" sz="1200" dirty="0" err="1" smtClean="0">
                <a:latin typeface="+mj-lt"/>
              </a:rPr>
              <a:t>NbrVertexIndices</a:t>
            </a:r>
            <a:endParaRPr lang="en-US" sz="1200" dirty="0">
              <a:latin typeface="+mj-lt"/>
            </a:endParaRPr>
          </a:p>
        </p:txBody>
      </p:sp>
      <p:sp>
        <p:nvSpPr>
          <p:cNvPr id="33" name="TextBox 32"/>
          <p:cNvSpPr txBox="1"/>
          <p:nvPr/>
        </p:nvSpPr>
        <p:spPr>
          <a:xfrm>
            <a:off x="2904564" y="4026665"/>
            <a:ext cx="1918644" cy="344312"/>
          </a:xfrm>
          <a:prstGeom prst="rect">
            <a:avLst/>
          </a:prstGeom>
          <a:noFill/>
        </p:spPr>
        <p:txBody>
          <a:bodyPr wrap="square" rtlCol="0">
            <a:spAutoFit/>
          </a:bodyPr>
          <a:lstStyle/>
          <a:p>
            <a:pPr algn="r"/>
            <a:r>
              <a:rPr lang="en-US" sz="1200" dirty="0" smtClean="0">
                <a:latin typeface="+mj-lt"/>
              </a:rPr>
              <a:t>Binary Search </a:t>
            </a:r>
            <a:r>
              <a:rPr lang="en-US" sz="1200" i="1" dirty="0" err="1" smtClean="0">
                <a:latin typeface="+mj-lt"/>
              </a:rPr>
              <a:t>EdgeIndex</a:t>
            </a:r>
            <a:r>
              <a:rPr lang="en-US" sz="1200" dirty="0" smtClean="0">
                <a:latin typeface="+mj-lt"/>
              </a:rPr>
              <a:t> inside </a:t>
            </a:r>
            <a:r>
              <a:rPr lang="en-US" sz="1200" i="1" dirty="0" err="1" smtClean="0">
                <a:latin typeface="+mj-lt"/>
              </a:rPr>
              <a:t>NbrIndices</a:t>
            </a:r>
            <a:endParaRPr lang="en-US" sz="1200" dirty="0">
              <a:latin typeface="+mj-lt"/>
            </a:endParaRPr>
          </a:p>
        </p:txBody>
      </p:sp>
      <p:sp>
        <p:nvSpPr>
          <p:cNvPr id="34" name="TextBox 33"/>
          <p:cNvSpPr txBox="1"/>
          <p:nvPr/>
        </p:nvSpPr>
        <p:spPr>
          <a:xfrm>
            <a:off x="2904564" y="4850587"/>
            <a:ext cx="1918644" cy="206587"/>
          </a:xfrm>
          <a:prstGeom prst="rect">
            <a:avLst/>
          </a:prstGeom>
          <a:noFill/>
        </p:spPr>
        <p:txBody>
          <a:bodyPr wrap="square" rtlCol="0">
            <a:spAutoFit/>
          </a:bodyPr>
          <a:lstStyle/>
          <a:p>
            <a:pPr algn="r"/>
            <a:r>
              <a:rPr lang="en-US" sz="1200" dirty="0" smtClean="0">
                <a:latin typeface="+mj-lt"/>
              </a:rPr>
              <a:t>Belonging Vertex Index</a:t>
            </a:r>
            <a:endParaRPr lang="en-US" sz="1200" dirty="0">
              <a:latin typeface="+mj-lt"/>
            </a:endParaRPr>
          </a:p>
        </p:txBody>
      </p:sp>
      <p:sp>
        <p:nvSpPr>
          <p:cNvPr id="35" name="TextBox 34"/>
          <p:cNvSpPr txBox="1"/>
          <p:nvPr/>
        </p:nvSpPr>
        <p:spPr>
          <a:xfrm>
            <a:off x="2904564" y="5206522"/>
            <a:ext cx="1918644" cy="206587"/>
          </a:xfrm>
          <a:prstGeom prst="rect">
            <a:avLst/>
          </a:prstGeom>
          <a:noFill/>
        </p:spPr>
        <p:txBody>
          <a:bodyPr wrap="square" rtlCol="0">
            <a:spAutoFit/>
          </a:bodyPr>
          <a:lstStyle/>
          <a:p>
            <a:pPr algn="r"/>
            <a:r>
              <a:rPr lang="en-US" sz="1200" dirty="0" smtClean="0">
                <a:latin typeface="+mj-lt"/>
              </a:rPr>
              <a:t>Index inside Segment</a:t>
            </a:r>
            <a:endParaRPr lang="en-US" sz="1200" dirty="0">
              <a:latin typeface="+mj-lt"/>
            </a:endParaRPr>
          </a:p>
        </p:txBody>
      </p:sp>
      <p:sp>
        <p:nvSpPr>
          <p:cNvPr id="36" name="TextBox 35"/>
          <p:cNvSpPr txBox="1"/>
          <p:nvPr/>
        </p:nvSpPr>
        <p:spPr>
          <a:xfrm>
            <a:off x="2906387" y="5483718"/>
            <a:ext cx="1916821" cy="344312"/>
          </a:xfrm>
          <a:prstGeom prst="rect">
            <a:avLst/>
          </a:prstGeom>
          <a:noFill/>
        </p:spPr>
        <p:txBody>
          <a:bodyPr wrap="square" rtlCol="0">
            <a:spAutoFit/>
          </a:bodyPr>
          <a:lstStyle/>
          <a:p>
            <a:pPr algn="r"/>
            <a:r>
              <a:rPr lang="en-US" sz="1200" dirty="0" smtClean="0">
                <a:latin typeface="+mj-lt"/>
              </a:rPr>
              <a:t>Index inside Segment from right</a:t>
            </a:r>
            <a:endParaRPr lang="en-US" sz="1200" dirty="0">
              <a:latin typeface="+mj-lt"/>
            </a:endParaRPr>
          </a:p>
        </p:txBody>
      </p:sp>
      <p:sp>
        <p:nvSpPr>
          <p:cNvPr id="37" name="TextBox 36"/>
          <p:cNvSpPr txBox="1"/>
          <p:nvPr/>
        </p:nvSpPr>
        <p:spPr>
          <a:xfrm>
            <a:off x="2906387" y="5944546"/>
            <a:ext cx="1916821" cy="206587"/>
          </a:xfrm>
          <a:prstGeom prst="rect">
            <a:avLst/>
          </a:prstGeom>
          <a:noFill/>
        </p:spPr>
        <p:txBody>
          <a:bodyPr wrap="square" rtlCol="0">
            <a:spAutoFit/>
          </a:bodyPr>
          <a:lstStyle/>
          <a:p>
            <a:pPr algn="r"/>
            <a:r>
              <a:rPr lang="en-US" sz="1200" dirty="0" smtClean="0">
                <a:latin typeface="+mj-lt"/>
              </a:rPr>
              <a:t>Segment Size</a:t>
            </a:r>
            <a:endParaRPr lang="en-US" sz="1200" dirty="0">
              <a:latin typeface="+mj-lt"/>
            </a:endParaRPr>
          </a:p>
        </p:txBody>
      </p:sp>
      <p:sp>
        <p:nvSpPr>
          <p:cNvPr id="38" name="Rectangle 37"/>
          <p:cNvSpPr/>
          <p:nvPr/>
        </p:nvSpPr>
        <p:spPr>
          <a:xfrm>
            <a:off x="4925489" y="3713596"/>
            <a:ext cx="5357285" cy="1074123"/>
          </a:xfrm>
          <a:prstGeom prst="rect">
            <a:avLst/>
          </a:prstGeom>
          <a:noFill/>
          <a:ln>
            <a:prstDash val="lgDash"/>
          </a:ln>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mj-lt"/>
            </a:endParaRPr>
          </a:p>
        </p:txBody>
      </p:sp>
      <p:sp>
        <p:nvSpPr>
          <p:cNvPr id="39" name="Rectangle 38"/>
          <p:cNvSpPr/>
          <p:nvPr/>
        </p:nvSpPr>
        <p:spPr>
          <a:xfrm>
            <a:off x="3004596" y="3292625"/>
            <a:ext cx="1859047" cy="29790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mj-lt"/>
            </a:endParaRPr>
          </a:p>
        </p:txBody>
      </p:sp>
      <p:sp>
        <p:nvSpPr>
          <p:cNvPr id="40" name="Rectangle 39"/>
          <p:cNvSpPr/>
          <p:nvPr/>
        </p:nvSpPr>
        <p:spPr>
          <a:xfrm>
            <a:off x="4813835" y="3292625"/>
            <a:ext cx="5521654" cy="29790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mj-lt"/>
            </a:endParaRPr>
          </a:p>
        </p:txBody>
      </p:sp>
      <p:sp>
        <p:nvSpPr>
          <p:cNvPr id="41" name="Rectangle 40"/>
          <p:cNvSpPr/>
          <p:nvPr/>
        </p:nvSpPr>
        <p:spPr>
          <a:xfrm>
            <a:off x="3004597" y="3292625"/>
            <a:ext cx="7330892" cy="37817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200">
              <a:latin typeface="+mj-lt"/>
            </a:endParaRPr>
          </a:p>
        </p:txBody>
      </p:sp>
      <p:sp>
        <p:nvSpPr>
          <p:cNvPr id="42" name="TextBox 41"/>
          <p:cNvSpPr txBox="1"/>
          <p:nvPr/>
        </p:nvSpPr>
        <p:spPr>
          <a:xfrm>
            <a:off x="3356387" y="3375790"/>
            <a:ext cx="1032564" cy="271848"/>
          </a:xfrm>
          <a:prstGeom prst="rect">
            <a:avLst/>
          </a:prstGeom>
          <a:noFill/>
        </p:spPr>
        <p:txBody>
          <a:bodyPr wrap="square" rtlCol="0">
            <a:spAutoFit/>
          </a:bodyPr>
          <a:lstStyle/>
          <a:p>
            <a:pPr algn="ctr"/>
            <a:r>
              <a:rPr lang="en-US" sz="1200" dirty="0" smtClean="0">
                <a:latin typeface="+mj-lt"/>
              </a:rPr>
              <a:t>Operation</a:t>
            </a:r>
            <a:endParaRPr lang="en-US" sz="1200" dirty="0">
              <a:latin typeface="+mj-lt"/>
            </a:endParaRPr>
          </a:p>
        </p:txBody>
      </p:sp>
      <p:sp>
        <p:nvSpPr>
          <p:cNvPr id="44" name="Down Arrow 43"/>
          <p:cNvSpPr/>
          <p:nvPr/>
        </p:nvSpPr>
        <p:spPr>
          <a:xfrm>
            <a:off x="5238934"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45" name="Down Arrow 44"/>
          <p:cNvSpPr/>
          <p:nvPr/>
        </p:nvSpPr>
        <p:spPr>
          <a:xfrm>
            <a:off x="5238934"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46" name="Down Arrow 45"/>
          <p:cNvSpPr/>
          <p:nvPr/>
        </p:nvSpPr>
        <p:spPr>
          <a:xfrm>
            <a:off x="5238934" y="572414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47" name="Rounded Rectangle 46"/>
          <p:cNvSpPr/>
          <p:nvPr/>
        </p:nvSpPr>
        <p:spPr>
          <a:xfrm>
            <a:off x="5135961" y="3348543"/>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0</a:t>
            </a:r>
            <a:endParaRPr lang="en-US" sz="1200" dirty="0">
              <a:latin typeface="+mj-lt"/>
            </a:endParaRPr>
          </a:p>
        </p:txBody>
      </p:sp>
      <p:sp>
        <p:nvSpPr>
          <p:cNvPr id="48" name="Rectangle 47"/>
          <p:cNvSpPr/>
          <p:nvPr/>
        </p:nvSpPr>
        <p:spPr>
          <a:xfrm>
            <a:off x="5086951" y="3749241"/>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49" name="Rectangle 48"/>
          <p:cNvSpPr/>
          <p:nvPr/>
        </p:nvSpPr>
        <p:spPr>
          <a:xfrm>
            <a:off x="5086951" y="4005734"/>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[0,4]</a:t>
            </a:r>
            <a:endParaRPr lang="en-US" sz="1200" dirty="0">
              <a:latin typeface="+mj-lt"/>
            </a:endParaRPr>
          </a:p>
        </p:txBody>
      </p:sp>
      <p:sp>
        <p:nvSpPr>
          <p:cNvPr id="50" name="Rectangle 49"/>
          <p:cNvSpPr/>
          <p:nvPr/>
        </p:nvSpPr>
        <p:spPr>
          <a:xfrm>
            <a:off x="5086951" y="426222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[0,2]</a:t>
            </a:r>
            <a:endParaRPr lang="en-US" sz="1200" dirty="0">
              <a:latin typeface="+mj-lt"/>
            </a:endParaRPr>
          </a:p>
        </p:txBody>
      </p:sp>
      <p:cxnSp>
        <p:nvCxnSpPr>
          <p:cNvPr id="51" name="Curved Connector 50"/>
          <p:cNvCxnSpPr>
            <a:stCxn id="48" idx="1"/>
            <a:endCxn id="49" idx="1"/>
          </p:cNvCxnSpPr>
          <p:nvPr/>
        </p:nvCxnSpPr>
        <p:spPr>
          <a:xfrm rot="10800000" flipV="1">
            <a:off x="5086951" y="3869790"/>
            <a:ext cx="10974" cy="256493"/>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52" name="Curved Connector 51"/>
          <p:cNvCxnSpPr>
            <a:stCxn id="49" idx="1"/>
            <a:endCxn id="50" idx="1"/>
          </p:cNvCxnSpPr>
          <p:nvPr/>
        </p:nvCxnSpPr>
        <p:spPr>
          <a:xfrm rot="10800000" flipV="1">
            <a:off x="5086951" y="4126283"/>
            <a:ext cx="10974" cy="256493"/>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53" name="Curved Connector 52"/>
          <p:cNvCxnSpPr>
            <a:stCxn id="50" idx="1"/>
            <a:endCxn id="55" idx="1"/>
          </p:cNvCxnSpPr>
          <p:nvPr/>
        </p:nvCxnSpPr>
        <p:spPr>
          <a:xfrm rot="10800000" flipV="1">
            <a:off x="5086951" y="4382775"/>
            <a:ext cx="10974" cy="256494"/>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54" name="Down Arrow 53"/>
          <p:cNvSpPr/>
          <p:nvPr/>
        </p:nvSpPr>
        <p:spPr>
          <a:xfrm>
            <a:off x="5238934"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55" name="Rectangle 54"/>
          <p:cNvSpPr/>
          <p:nvPr/>
        </p:nvSpPr>
        <p:spPr>
          <a:xfrm>
            <a:off x="5086951" y="4518720"/>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[0,1]</a:t>
            </a:r>
            <a:endParaRPr lang="en-US" sz="1200" dirty="0">
              <a:latin typeface="+mj-lt"/>
            </a:endParaRPr>
          </a:p>
        </p:txBody>
      </p:sp>
      <p:sp>
        <p:nvSpPr>
          <p:cNvPr id="56" name="Rectangle 55"/>
          <p:cNvSpPr/>
          <p:nvPr/>
        </p:nvSpPr>
        <p:spPr>
          <a:xfrm>
            <a:off x="5082286" y="485899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57" name="Rectangle 56"/>
          <p:cNvSpPr/>
          <p:nvPr/>
        </p:nvSpPr>
        <p:spPr>
          <a:xfrm>
            <a:off x="5083714" y="521618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58" name="Rectangle 57"/>
          <p:cNvSpPr/>
          <p:nvPr/>
        </p:nvSpPr>
        <p:spPr>
          <a:xfrm>
            <a:off x="5093277" y="5585198"/>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59" name="Rectangle 58"/>
          <p:cNvSpPr/>
          <p:nvPr/>
        </p:nvSpPr>
        <p:spPr>
          <a:xfrm>
            <a:off x="5094809" y="595594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61" name="Down Arrow 60"/>
          <p:cNvSpPr/>
          <p:nvPr/>
        </p:nvSpPr>
        <p:spPr>
          <a:xfrm>
            <a:off x="5913414"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62" name="Down Arrow 61"/>
          <p:cNvSpPr/>
          <p:nvPr/>
        </p:nvSpPr>
        <p:spPr>
          <a:xfrm>
            <a:off x="5913414"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63" name="Down Arrow 62"/>
          <p:cNvSpPr/>
          <p:nvPr/>
        </p:nvSpPr>
        <p:spPr>
          <a:xfrm>
            <a:off x="5913414" y="572414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64" name="Rounded Rectangle 63"/>
          <p:cNvSpPr/>
          <p:nvPr/>
        </p:nvSpPr>
        <p:spPr>
          <a:xfrm>
            <a:off x="5830468" y="3348543"/>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1</a:t>
            </a:r>
            <a:endParaRPr lang="en-US" sz="1200" dirty="0">
              <a:latin typeface="+mj-lt"/>
            </a:endParaRPr>
          </a:p>
        </p:txBody>
      </p:sp>
      <p:sp>
        <p:nvSpPr>
          <p:cNvPr id="65" name="Rectangle 64"/>
          <p:cNvSpPr/>
          <p:nvPr/>
        </p:nvSpPr>
        <p:spPr>
          <a:xfrm>
            <a:off x="5748940" y="3749241"/>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66" name="Rectangle 65"/>
          <p:cNvSpPr/>
          <p:nvPr/>
        </p:nvSpPr>
        <p:spPr>
          <a:xfrm>
            <a:off x="5748940" y="4005734"/>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[0,4]</a:t>
            </a:r>
            <a:endParaRPr lang="en-US" sz="1200" dirty="0">
              <a:latin typeface="+mj-lt"/>
            </a:endParaRPr>
          </a:p>
        </p:txBody>
      </p:sp>
      <p:sp>
        <p:nvSpPr>
          <p:cNvPr id="67" name="Rectangle 66"/>
          <p:cNvSpPr/>
          <p:nvPr/>
        </p:nvSpPr>
        <p:spPr>
          <a:xfrm>
            <a:off x="5748940" y="426222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[0,2]</a:t>
            </a:r>
            <a:endParaRPr lang="en-US" sz="1200" dirty="0">
              <a:latin typeface="+mj-lt"/>
            </a:endParaRPr>
          </a:p>
        </p:txBody>
      </p:sp>
      <p:cxnSp>
        <p:nvCxnSpPr>
          <p:cNvPr id="68" name="Curved Connector 67"/>
          <p:cNvCxnSpPr/>
          <p:nvPr/>
        </p:nvCxnSpPr>
        <p:spPr>
          <a:xfrm rot="10800000" flipV="1">
            <a:off x="5755418" y="3869790"/>
            <a:ext cx="10974" cy="256493"/>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69" name="Curved Connector 68"/>
          <p:cNvCxnSpPr/>
          <p:nvPr/>
        </p:nvCxnSpPr>
        <p:spPr>
          <a:xfrm rot="10800000" flipV="1">
            <a:off x="5755418" y="4126283"/>
            <a:ext cx="10974" cy="256493"/>
          </a:xfrm>
          <a:prstGeom prst="curvedConnector3">
            <a:avLst>
              <a:gd name="adj1" fmla="val 75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0" name="Curved Connector 69"/>
          <p:cNvCxnSpPr/>
          <p:nvPr/>
        </p:nvCxnSpPr>
        <p:spPr>
          <a:xfrm rot="10800000" flipV="1">
            <a:off x="5755418" y="4382775"/>
            <a:ext cx="10974" cy="256494"/>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71" name="Down Arrow 70"/>
          <p:cNvSpPr/>
          <p:nvPr/>
        </p:nvSpPr>
        <p:spPr>
          <a:xfrm>
            <a:off x="5913414"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72" name="Rectangle 71"/>
          <p:cNvSpPr/>
          <p:nvPr/>
        </p:nvSpPr>
        <p:spPr>
          <a:xfrm>
            <a:off x="5748940" y="4518720"/>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[1,2]</a:t>
            </a:r>
            <a:endParaRPr lang="en-US" sz="1200" dirty="0">
              <a:latin typeface="+mj-lt"/>
            </a:endParaRPr>
          </a:p>
        </p:txBody>
      </p:sp>
      <p:sp>
        <p:nvSpPr>
          <p:cNvPr id="73" name="Rectangle 72"/>
          <p:cNvSpPr/>
          <p:nvPr/>
        </p:nvSpPr>
        <p:spPr>
          <a:xfrm>
            <a:off x="5753834" y="485899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74" name="Rectangle 73"/>
          <p:cNvSpPr/>
          <p:nvPr/>
        </p:nvSpPr>
        <p:spPr>
          <a:xfrm>
            <a:off x="5755059" y="521618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75" name="Rectangle 74"/>
          <p:cNvSpPr/>
          <p:nvPr/>
        </p:nvSpPr>
        <p:spPr>
          <a:xfrm>
            <a:off x="5763255" y="5585198"/>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76" name="Rectangle 75"/>
          <p:cNvSpPr/>
          <p:nvPr/>
        </p:nvSpPr>
        <p:spPr>
          <a:xfrm>
            <a:off x="5764569" y="595594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a:t>
            </a:r>
            <a:endParaRPr lang="en-US" sz="1200" dirty="0">
              <a:latin typeface="+mj-lt"/>
            </a:endParaRPr>
          </a:p>
        </p:txBody>
      </p:sp>
      <p:sp>
        <p:nvSpPr>
          <p:cNvPr id="78" name="Down Arrow 77"/>
          <p:cNvSpPr/>
          <p:nvPr/>
        </p:nvSpPr>
        <p:spPr>
          <a:xfrm>
            <a:off x="6581210" y="4988656"/>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79" name="Down Arrow 78"/>
          <p:cNvSpPr/>
          <p:nvPr/>
        </p:nvSpPr>
        <p:spPr>
          <a:xfrm>
            <a:off x="6581210" y="535301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80" name="Down Arrow 79"/>
          <p:cNvSpPr/>
          <p:nvPr/>
        </p:nvSpPr>
        <p:spPr>
          <a:xfrm>
            <a:off x="6581210" y="5724376"/>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81" name="Rounded Rectangle 80"/>
          <p:cNvSpPr/>
          <p:nvPr/>
        </p:nvSpPr>
        <p:spPr>
          <a:xfrm>
            <a:off x="6461767" y="3348772"/>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2</a:t>
            </a:r>
            <a:endParaRPr lang="en-US" sz="1200" dirty="0">
              <a:latin typeface="+mj-lt"/>
            </a:endParaRPr>
          </a:p>
        </p:txBody>
      </p:sp>
      <p:sp>
        <p:nvSpPr>
          <p:cNvPr id="82" name="Rectangle 81"/>
          <p:cNvSpPr/>
          <p:nvPr/>
        </p:nvSpPr>
        <p:spPr>
          <a:xfrm>
            <a:off x="6420106" y="3749470"/>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83" name="Rectangle 82"/>
          <p:cNvSpPr/>
          <p:nvPr/>
        </p:nvSpPr>
        <p:spPr>
          <a:xfrm>
            <a:off x="6420106" y="4005963"/>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[0,4]</a:t>
            </a:r>
            <a:endParaRPr lang="en-US" sz="1200" dirty="0">
              <a:latin typeface="+mj-lt"/>
            </a:endParaRPr>
          </a:p>
        </p:txBody>
      </p:sp>
      <p:sp>
        <p:nvSpPr>
          <p:cNvPr id="84" name="Rectangle 83"/>
          <p:cNvSpPr/>
          <p:nvPr/>
        </p:nvSpPr>
        <p:spPr>
          <a:xfrm>
            <a:off x="6420106" y="4262456"/>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[0,2]</a:t>
            </a:r>
            <a:endParaRPr lang="en-US" sz="1200" dirty="0">
              <a:latin typeface="+mj-lt"/>
            </a:endParaRPr>
          </a:p>
        </p:txBody>
      </p:sp>
      <p:cxnSp>
        <p:nvCxnSpPr>
          <p:cNvPr id="85" name="Curved Connector 84"/>
          <p:cNvCxnSpPr/>
          <p:nvPr/>
        </p:nvCxnSpPr>
        <p:spPr>
          <a:xfrm rot="10800000" flipV="1">
            <a:off x="6420175" y="3865998"/>
            <a:ext cx="10974" cy="256493"/>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6" name="Curved Connector 85"/>
          <p:cNvCxnSpPr/>
          <p:nvPr/>
        </p:nvCxnSpPr>
        <p:spPr>
          <a:xfrm rot="10800000" flipV="1">
            <a:off x="6420175" y="4122491"/>
            <a:ext cx="10974" cy="256493"/>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7" name="Curved Connector 86"/>
          <p:cNvCxnSpPr/>
          <p:nvPr/>
        </p:nvCxnSpPr>
        <p:spPr>
          <a:xfrm rot="10800000" flipV="1">
            <a:off x="6420175" y="4378983"/>
            <a:ext cx="10974" cy="256494"/>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sp>
        <p:nvSpPr>
          <p:cNvPr id="88" name="Down Arrow 87"/>
          <p:cNvSpPr/>
          <p:nvPr/>
        </p:nvSpPr>
        <p:spPr>
          <a:xfrm>
            <a:off x="6581210" y="4633209"/>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89" name="Rectangle 88"/>
          <p:cNvSpPr/>
          <p:nvPr/>
        </p:nvSpPr>
        <p:spPr>
          <a:xfrm>
            <a:off x="6420106" y="4518949"/>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[1,2]</a:t>
            </a:r>
            <a:endParaRPr lang="en-US" sz="1200" dirty="0">
              <a:latin typeface="+mj-lt"/>
            </a:endParaRPr>
          </a:p>
        </p:txBody>
      </p:sp>
      <p:sp>
        <p:nvSpPr>
          <p:cNvPr id="90" name="Rectangle 89"/>
          <p:cNvSpPr/>
          <p:nvPr/>
        </p:nvSpPr>
        <p:spPr>
          <a:xfrm>
            <a:off x="6418699" y="4859226"/>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91" name="Rectangle 90"/>
          <p:cNvSpPr/>
          <p:nvPr/>
        </p:nvSpPr>
        <p:spPr>
          <a:xfrm>
            <a:off x="6419720" y="5216415"/>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92" name="Rectangle 91"/>
          <p:cNvSpPr/>
          <p:nvPr/>
        </p:nvSpPr>
        <p:spPr>
          <a:xfrm>
            <a:off x="6426550" y="5585427"/>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93" name="Rectangle 92"/>
          <p:cNvSpPr/>
          <p:nvPr/>
        </p:nvSpPr>
        <p:spPr>
          <a:xfrm>
            <a:off x="6427644" y="5956172"/>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a:t>
            </a:r>
            <a:endParaRPr lang="en-US" sz="1200" dirty="0">
              <a:latin typeface="+mj-lt"/>
            </a:endParaRPr>
          </a:p>
        </p:txBody>
      </p:sp>
      <p:sp>
        <p:nvSpPr>
          <p:cNvPr id="95" name="Down Arrow 94"/>
          <p:cNvSpPr/>
          <p:nvPr/>
        </p:nvSpPr>
        <p:spPr>
          <a:xfrm>
            <a:off x="7247217"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96" name="Down Arrow 95"/>
          <p:cNvSpPr/>
          <p:nvPr/>
        </p:nvSpPr>
        <p:spPr>
          <a:xfrm>
            <a:off x="7247217"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97" name="Down Arrow 96"/>
          <p:cNvSpPr/>
          <p:nvPr/>
        </p:nvSpPr>
        <p:spPr>
          <a:xfrm>
            <a:off x="7247217" y="5724146"/>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98" name="Rounded Rectangle 97"/>
          <p:cNvSpPr/>
          <p:nvPr/>
        </p:nvSpPr>
        <p:spPr>
          <a:xfrm>
            <a:off x="7139334" y="3346282"/>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3</a:t>
            </a:r>
            <a:endParaRPr lang="en-US" sz="1200" dirty="0">
              <a:latin typeface="+mj-lt"/>
            </a:endParaRPr>
          </a:p>
        </p:txBody>
      </p:sp>
      <p:sp>
        <p:nvSpPr>
          <p:cNvPr id="99" name="Rectangle 98"/>
          <p:cNvSpPr/>
          <p:nvPr/>
        </p:nvSpPr>
        <p:spPr>
          <a:xfrm>
            <a:off x="7093857" y="3746980"/>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100" name="Rectangle 99"/>
          <p:cNvSpPr/>
          <p:nvPr/>
        </p:nvSpPr>
        <p:spPr>
          <a:xfrm>
            <a:off x="7093857" y="4003473"/>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[0,4]</a:t>
            </a:r>
            <a:endParaRPr lang="en-US" sz="1200" dirty="0">
              <a:latin typeface="+mj-lt"/>
            </a:endParaRPr>
          </a:p>
        </p:txBody>
      </p:sp>
      <p:sp>
        <p:nvSpPr>
          <p:cNvPr id="101" name="Rectangle 100"/>
          <p:cNvSpPr/>
          <p:nvPr/>
        </p:nvSpPr>
        <p:spPr>
          <a:xfrm>
            <a:off x="7093857" y="4259966"/>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[2,4]</a:t>
            </a:r>
            <a:endParaRPr lang="en-US" sz="1200" dirty="0">
              <a:latin typeface="+mj-lt"/>
            </a:endParaRPr>
          </a:p>
        </p:txBody>
      </p:sp>
      <p:cxnSp>
        <p:nvCxnSpPr>
          <p:cNvPr id="102" name="Curved Connector 101"/>
          <p:cNvCxnSpPr/>
          <p:nvPr/>
        </p:nvCxnSpPr>
        <p:spPr>
          <a:xfrm rot="10800000" flipV="1">
            <a:off x="7093857" y="3867529"/>
            <a:ext cx="10974" cy="256493"/>
          </a:xfrm>
          <a:prstGeom prst="curvedConnector3">
            <a:avLst>
              <a:gd name="adj1" fmla="val 75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3" name="Curved Connector 102"/>
          <p:cNvCxnSpPr/>
          <p:nvPr/>
        </p:nvCxnSpPr>
        <p:spPr>
          <a:xfrm rot="10800000" flipV="1">
            <a:off x="7093857" y="4124022"/>
            <a:ext cx="10974" cy="256493"/>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4" name="Curved Connector 103"/>
          <p:cNvCxnSpPr/>
          <p:nvPr/>
        </p:nvCxnSpPr>
        <p:spPr>
          <a:xfrm rot="10800000" flipV="1">
            <a:off x="7093857" y="4380514"/>
            <a:ext cx="10974" cy="256494"/>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105" name="Down Arrow 104"/>
          <p:cNvSpPr/>
          <p:nvPr/>
        </p:nvSpPr>
        <p:spPr>
          <a:xfrm>
            <a:off x="7247217"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06" name="Rectangle 105"/>
          <p:cNvSpPr/>
          <p:nvPr/>
        </p:nvSpPr>
        <p:spPr>
          <a:xfrm>
            <a:off x="7093857" y="4516459"/>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[3,4]</a:t>
            </a:r>
            <a:endParaRPr lang="en-US" sz="1200" dirty="0">
              <a:latin typeface="+mj-lt"/>
            </a:endParaRPr>
          </a:p>
        </p:txBody>
      </p:sp>
      <p:sp>
        <p:nvSpPr>
          <p:cNvPr id="107" name="Rectangle 106"/>
          <p:cNvSpPr/>
          <p:nvPr/>
        </p:nvSpPr>
        <p:spPr>
          <a:xfrm>
            <a:off x="7081775" y="4858997"/>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
        <p:nvSpPr>
          <p:cNvPr id="108" name="Rectangle 107"/>
          <p:cNvSpPr/>
          <p:nvPr/>
        </p:nvSpPr>
        <p:spPr>
          <a:xfrm>
            <a:off x="7082592" y="5216186"/>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109" name="Rectangle 108"/>
          <p:cNvSpPr/>
          <p:nvPr/>
        </p:nvSpPr>
        <p:spPr>
          <a:xfrm>
            <a:off x="7088055" y="5585198"/>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110" name="Rectangle 109"/>
          <p:cNvSpPr/>
          <p:nvPr/>
        </p:nvSpPr>
        <p:spPr>
          <a:xfrm>
            <a:off x="7088932" y="5955943"/>
            <a:ext cx="418706"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a:t>
            </a:r>
            <a:endParaRPr lang="en-US" sz="1200" dirty="0">
              <a:latin typeface="+mj-lt"/>
            </a:endParaRPr>
          </a:p>
        </p:txBody>
      </p:sp>
      <p:sp>
        <p:nvSpPr>
          <p:cNvPr id="112" name="Down Arrow 111"/>
          <p:cNvSpPr/>
          <p:nvPr/>
        </p:nvSpPr>
        <p:spPr>
          <a:xfrm>
            <a:off x="7916923"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13" name="Down Arrow 112"/>
          <p:cNvSpPr/>
          <p:nvPr/>
        </p:nvSpPr>
        <p:spPr>
          <a:xfrm>
            <a:off x="7916923"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14" name="Down Arrow 113"/>
          <p:cNvSpPr/>
          <p:nvPr/>
        </p:nvSpPr>
        <p:spPr>
          <a:xfrm>
            <a:off x="7916923" y="5724146"/>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15" name="Rounded Rectangle 114"/>
          <p:cNvSpPr/>
          <p:nvPr/>
        </p:nvSpPr>
        <p:spPr>
          <a:xfrm>
            <a:off x="7824817" y="3346282"/>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4</a:t>
            </a:r>
            <a:endParaRPr lang="en-US" sz="1200" dirty="0">
              <a:latin typeface="+mj-lt"/>
            </a:endParaRPr>
          </a:p>
        </p:txBody>
      </p:sp>
      <p:sp>
        <p:nvSpPr>
          <p:cNvPr id="116" name="Rectangle 115"/>
          <p:cNvSpPr/>
          <p:nvPr/>
        </p:nvSpPr>
        <p:spPr>
          <a:xfrm>
            <a:off x="7747988" y="3746980"/>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117" name="Rectangle 116"/>
          <p:cNvSpPr/>
          <p:nvPr/>
        </p:nvSpPr>
        <p:spPr>
          <a:xfrm>
            <a:off x="7747988" y="400347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[0,4]</a:t>
            </a:r>
            <a:endParaRPr lang="en-US" sz="1200" dirty="0">
              <a:latin typeface="+mj-lt"/>
            </a:endParaRPr>
          </a:p>
        </p:txBody>
      </p:sp>
      <p:sp>
        <p:nvSpPr>
          <p:cNvPr id="118" name="Rectangle 117"/>
          <p:cNvSpPr/>
          <p:nvPr/>
        </p:nvSpPr>
        <p:spPr>
          <a:xfrm>
            <a:off x="7747988" y="425996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[2,4]</a:t>
            </a:r>
            <a:endParaRPr lang="en-US" sz="1200" dirty="0">
              <a:latin typeface="+mj-lt"/>
            </a:endParaRPr>
          </a:p>
        </p:txBody>
      </p:sp>
      <p:cxnSp>
        <p:nvCxnSpPr>
          <p:cNvPr id="119" name="Curved Connector 118"/>
          <p:cNvCxnSpPr/>
          <p:nvPr/>
        </p:nvCxnSpPr>
        <p:spPr>
          <a:xfrm rot="10800000" flipV="1">
            <a:off x="7753644" y="3861222"/>
            <a:ext cx="10974" cy="256493"/>
          </a:xfrm>
          <a:prstGeom prst="curvedConnector3">
            <a:avLst>
              <a:gd name="adj1" fmla="val 75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0" name="Curved Connector 119"/>
          <p:cNvCxnSpPr/>
          <p:nvPr/>
        </p:nvCxnSpPr>
        <p:spPr>
          <a:xfrm rot="10800000" flipV="1">
            <a:off x="7753644" y="4117715"/>
            <a:ext cx="10974" cy="256493"/>
          </a:xfrm>
          <a:prstGeom prst="curvedConnector3">
            <a:avLst>
              <a:gd name="adj1" fmla="val 75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1" name="Curved Connector 120"/>
          <p:cNvCxnSpPr/>
          <p:nvPr/>
        </p:nvCxnSpPr>
        <p:spPr>
          <a:xfrm rot="10800000" flipV="1">
            <a:off x="7753644" y="4374207"/>
            <a:ext cx="10974" cy="256494"/>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sp>
        <p:nvSpPr>
          <p:cNvPr id="122" name="Down Arrow 121"/>
          <p:cNvSpPr/>
          <p:nvPr/>
        </p:nvSpPr>
        <p:spPr>
          <a:xfrm>
            <a:off x="7916923"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23" name="Rectangle 122"/>
          <p:cNvSpPr/>
          <p:nvPr/>
        </p:nvSpPr>
        <p:spPr>
          <a:xfrm>
            <a:off x="7747988" y="4516459"/>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[3,4]</a:t>
            </a:r>
            <a:endParaRPr lang="en-US" sz="1200" dirty="0">
              <a:latin typeface="+mj-lt"/>
            </a:endParaRPr>
          </a:p>
        </p:txBody>
      </p:sp>
      <p:sp>
        <p:nvSpPr>
          <p:cNvPr id="124" name="Rectangle 123"/>
          <p:cNvSpPr/>
          <p:nvPr/>
        </p:nvSpPr>
        <p:spPr>
          <a:xfrm>
            <a:off x="7748550" y="485899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
        <p:nvSpPr>
          <p:cNvPr id="125" name="Rectangle 124"/>
          <p:cNvSpPr/>
          <p:nvPr/>
        </p:nvSpPr>
        <p:spPr>
          <a:xfrm>
            <a:off x="7749162" y="521618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126" name="Rectangle 125"/>
          <p:cNvSpPr/>
          <p:nvPr/>
        </p:nvSpPr>
        <p:spPr>
          <a:xfrm>
            <a:off x="7753260" y="5585198"/>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127" name="Rectangle 126"/>
          <p:cNvSpPr/>
          <p:nvPr/>
        </p:nvSpPr>
        <p:spPr>
          <a:xfrm>
            <a:off x="7753918" y="595594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a:t>
            </a:r>
            <a:endParaRPr lang="en-US" sz="1200" dirty="0">
              <a:latin typeface="+mj-lt"/>
            </a:endParaRPr>
          </a:p>
        </p:txBody>
      </p:sp>
      <p:sp>
        <p:nvSpPr>
          <p:cNvPr id="129" name="Down Arrow 128"/>
          <p:cNvSpPr/>
          <p:nvPr/>
        </p:nvSpPr>
        <p:spPr>
          <a:xfrm>
            <a:off x="8579352"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30" name="Down Arrow 129"/>
          <p:cNvSpPr/>
          <p:nvPr/>
        </p:nvSpPr>
        <p:spPr>
          <a:xfrm>
            <a:off x="8579352"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31" name="Down Arrow 130"/>
          <p:cNvSpPr/>
          <p:nvPr/>
        </p:nvSpPr>
        <p:spPr>
          <a:xfrm>
            <a:off x="8579352" y="572414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32" name="Rounded Rectangle 131"/>
          <p:cNvSpPr/>
          <p:nvPr/>
        </p:nvSpPr>
        <p:spPr>
          <a:xfrm>
            <a:off x="8444728" y="3354376"/>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5</a:t>
            </a:r>
            <a:endParaRPr lang="en-US" sz="1200" dirty="0">
              <a:latin typeface="+mj-lt"/>
            </a:endParaRPr>
          </a:p>
        </p:txBody>
      </p:sp>
      <p:sp>
        <p:nvSpPr>
          <p:cNvPr id="133" name="Rectangle 132"/>
          <p:cNvSpPr/>
          <p:nvPr/>
        </p:nvSpPr>
        <p:spPr>
          <a:xfrm>
            <a:off x="8413322" y="375507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134" name="Rectangle 133"/>
          <p:cNvSpPr/>
          <p:nvPr/>
        </p:nvSpPr>
        <p:spPr>
          <a:xfrm>
            <a:off x="8413322" y="401156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[4,8]</a:t>
            </a:r>
            <a:endParaRPr lang="en-US" sz="1200" dirty="0">
              <a:latin typeface="+mj-lt"/>
            </a:endParaRPr>
          </a:p>
        </p:txBody>
      </p:sp>
      <p:sp>
        <p:nvSpPr>
          <p:cNvPr id="135" name="Rectangle 134"/>
          <p:cNvSpPr/>
          <p:nvPr/>
        </p:nvSpPr>
        <p:spPr>
          <a:xfrm>
            <a:off x="8413322" y="4268059"/>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[4,6]</a:t>
            </a:r>
            <a:endParaRPr lang="en-US" sz="1200" dirty="0">
              <a:latin typeface="+mj-lt"/>
            </a:endParaRPr>
          </a:p>
        </p:txBody>
      </p:sp>
      <p:cxnSp>
        <p:nvCxnSpPr>
          <p:cNvPr id="136" name="Curved Connector 135"/>
          <p:cNvCxnSpPr/>
          <p:nvPr/>
        </p:nvCxnSpPr>
        <p:spPr>
          <a:xfrm rot="10800000" flipV="1">
            <a:off x="8411492" y="3869316"/>
            <a:ext cx="10974" cy="256493"/>
          </a:xfrm>
          <a:prstGeom prst="curvedConnector3">
            <a:avLst>
              <a:gd name="adj1" fmla="val 67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7" name="Curved Connector 136"/>
          <p:cNvCxnSpPr/>
          <p:nvPr/>
        </p:nvCxnSpPr>
        <p:spPr>
          <a:xfrm rot="10800000" flipV="1">
            <a:off x="8411492" y="4125809"/>
            <a:ext cx="10974" cy="256493"/>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8" name="Curved Connector 137"/>
          <p:cNvCxnSpPr/>
          <p:nvPr/>
        </p:nvCxnSpPr>
        <p:spPr>
          <a:xfrm rot="10800000" flipV="1">
            <a:off x="8411492" y="4382301"/>
            <a:ext cx="10974" cy="256494"/>
          </a:xfrm>
          <a:prstGeom prst="curvedConnector3">
            <a:avLst>
              <a:gd name="adj1" fmla="val 825000"/>
            </a:avLst>
          </a:prstGeom>
          <a:ln>
            <a:tailEnd type="triangle"/>
          </a:ln>
        </p:spPr>
        <p:style>
          <a:lnRef idx="3">
            <a:schemeClr val="accent1"/>
          </a:lnRef>
          <a:fillRef idx="0">
            <a:schemeClr val="accent1"/>
          </a:fillRef>
          <a:effectRef idx="2">
            <a:schemeClr val="accent1"/>
          </a:effectRef>
          <a:fontRef idx="minor">
            <a:schemeClr val="tx1"/>
          </a:fontRef>
        </p:style>
      </p:cxnSp>
      <p:sp>
        <p:nvSpPr>
          <p:cNvPr id="139" name="Down Arrow 138"/>
          <p:cNvSpPr/>
          <p:nvPr/>
        </p:nvSpPr>
        <p:spPr>
          <a:xfrm>
            <a:off x="8579352"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40" name="Rectangle 139"/>
          <p:cNvSpPr/>
          <p:nvPr/>
        </p:nvSpPr>
        <p:spPr>
          <a:xfrm>
            <a:off x="8413322" y="452455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[4,5]</a:t>
            </a:r>
            <a:endParaRPr lang="en-US" sz="1200" dirty="0">
              <a:latin typeface="+mj-lt"/>
            </a:endParaRPr>
          </a:p>
        </p:txBody>
      </p:sp>
      <p:sp>
        <p:nvSpPr>
          <p:cNvPr id="141" name="Rectangle 140"/>
          <p:cNvSpPr/>
          <p:nvPr/>
        </p:nvSpPr>
        <p:spPr>
          <a:xfrm>
            <a:off x="8408048" y="485899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a:t>
            </a:r>
            <a:endParaRPr lang="en-US" sz="1200" dirty="0">
              <a:latin typeface="+mj-lt"/>
            </a:endParaRPr>
          </a:p>
        </p:txBody>
      </p:sp>
      <p:sp>
        <p:nvSpPr>
          <p:cNvPr id="142" name="Rectangle 141"/>
          <p:cNvSpPr/>
          <p:nvPr/>
        </p:nvSpPr>
        <p:spPr>
          <a:xfrm>
            <a:off x="8408457" y="521618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143" name="Rectangle 142"/>
          <p:cNvSpPr/>
          <p:nvPr/>
        </p:nvSpPr>
        <p:spPr>
          <a:xfrm>
            <a:off x="8411188" y="5585198"/>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a:t>
            </a:r>
            <a:endParaRPr lang="en-US" sz="1200" dirty="0">
              <a:latin typeface="+mj-lt"/>
            </a:endParaRPr>
          </a:p>
        </p:txBody>
      </p:sp>
      <p:sp>
        <p:nvSpPr>
          <p:cNvPr id="144" name="Rectangle 143"/>
          <p:cNvSpPr/>
          <p:nvPr/>
        </p:nvSpPr>
        <p:spPr>
          <a:xfrm>
            <a:off x="8411627" y="595594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
        <p:nvSpPr>
          <p:cNvPr id="146" name="Down Arrow 145"/>
          <p:cNvSpPr/>
          <p:nvPr/>
        </p:nvSpPr>
        <p:spPr>
          <a:xfrm>
            <a:off x="9246360"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47" name="Down Arrow 146"/>
          <p:cNvSpPr/>
          <p:nvPr/>
        </p:nvSpPr>
        <p:spPr>
          <a:xfrm>
            <a:off x="9246360"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48" name="Down Arrow 147"/>
          <p:cNvSpPr/>
          <p:nvPr/>
        </p:nvSpPr>
        <p:spPr>
          <a:xfrm>
            <a:off x="9246360" y="5724146"/>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49" name="Rounded Rectangle 148"/>
          <p:cNvSpPr/>
          <p:nvPr/>
        </p:nvSpPr>
        <p:spPr>
          <a:xfrm>
            <a:off x="9113580" y="3346282"/>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6</a:t>
            </a:r>
            <a:endParaRPr lang="en-US" sz="1200" dirty="0">
              <a:latin typeface="+mj-lt"/>
            </a:endParaRPr>
          </a:p>
        </p:txBody>
      </p:sp>
      <p:sp>
        <p:nvSpPr>
          <p:cNvPr id="150" name="Rectangle 149"/>
          <p:cNvSpPr/>
          <p:nvPr/>
        </p:nvSpPr>
        <p:spPr>
          <a:xfrm>
            <a:off x="9067452" y="3746980"/>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151" name="Rectangle 150"/>
          <p:cNvSpPr/>
          <p:nvPr/>
        </p:nvSpPr>
        <p:spPr>
          <a:xfrm>
            <a:off x="9067452" y="400347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[4,8]</a:t>
            </a:r>
            <a:endParaRPr lang="en-US" sz="1200" dirty="0">
              <a:latin typeface="+mj-lt"/>
            </a:endParaRPr>
          </a:p>
        </p:txBody>
      </p:sp>
      <p:sp>
        <p:nvSpPr>
          <p:cNvPr id="152" name="Rectangle 151"/>
          <p:cNvSpPr/>
          <p:nvPr/>
        </p:nvSpPr>
        <p:spPr>
          <a:xfrm>
            <a:off x="9067452" y="425996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[4,6]</a:t>
            </a:r>
            <a:endParaRPr lang="en-US" sz="1200" dirty="0">
              <a:latin typeface="+mj-lt"/>
            </a:endParaRPr>
          </a:p>
        </p:txBody>
      </p:sp>
      <p:cxnSp>
        <p:nvCxnSpPr>
          <p:cNvPr id="153" name="Curved Connector 152"/>
          <p:cNvCxnSpPr/>
          <p:nvPr/>
        </p:nvCxnSpPr>
        <p:spPr>
          <a:xfrm rot="10800000" flipV="1">
            <a:off x="9068660" y="3859496"/>
            <a:ext cx="10974" cy="256493"/>
          </a:xfrm>
          <a:prstGeom prst="curvedConnector3">
            <a:avLst>
              <a:gd name="adj1" fmla="val 97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4" name="Curved Connector 153"/>
          <p:cNvCxnSpPr/>
          <p:nvPr/>
        </p:nvCxnSpPr>
        <p:spPr>
          <a:xfrm rot="10800000" flipV="1">
            <a:off x="9068660" y="4115989"/>
            <a:ext cx="10974" cy="256493"/>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5" name="Curved Connector 154"/>
          <p:cNvCxnSpPr/>
          <p:nvPr/>
        </p:nvCxnSpPr>
        <p:spPr>
          <a:xfrm rot="10800000" flipV="1">
            <a:off x="9068660" y="4372482"/>
            <a:ext cx="10974" cy="256494"/>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156" name="Down Arrow 155"/>
          <p:cNvSpPr/>
          <p:nvPr/>
        </p:nvSpPr>
        <p:spPr>
          <a:xfrm>
            <a:off x="9246360"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57" name="Rectangle 156"/>
          <p:cNvSpPr/>
          <p:nvPr/>
        </p:nvSpPr>
        <p:spPr>
          <a:xfrm>
            <a:off x="9067452" y="4516459"/>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[4,5]</a:t>
            </a:r>
            <a:endParaRPr lang="en-US" sz="1200" dirty="0">
              <a:latin typeface="+mj-lt"/>
            </a:endParaRPr>
          </a:p>
        </p:txBody>
      </p:sp>
      <p:sp>
        <p:nvSpPr>
          <p:cNvPr id="158" name="Rectangle 157"/>
          <p:cNvSpPr/>
          <p:nvPr/>
        </p:nvSpPr>
        <p:spPr>
          <a:xfrm>
            <a:off x="9072124" y="485899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a:t>
            </a:r>
            <a:endParaRPr lang="en-US" sz="1200" dirty="0">
              <a:latin typeface="+mj-lt"/>
            </a:endParaRPr>
          </a:p>
        </p:txBody>
      </p:sp>
      <p:sp>
        <p:nvSpPr>
          <p:cNvPr id="159" name="Rectangle 158"/>
          <p:cNvSpPr/>
          <p:nvPr/>
        </p:nvSpPr>
        <p:spPr>
          <a:xfrm>
            <a:off x="9072329" y="521618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160" name="Rectangle 159"/>
          <p:cNvSpPr/>
          <p:nvPr/>
        </p:nvSpPr>
        <p:spPr>
          <a:xfrm>
            <a:off x="9073694" y="5585198"/>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1</a:t>
            </a:r>
            <a:endParaRPr lang="en-US" sz="1200" dirty="0">
              <a:latin typeface="+mj-lt"/>
            </a:endParaRPr>
          </a:p>
        </p:txBody>
      </p:sp>
      <p:sp>
        <p:nvSpPr>
          <p:cNvPr id="161" name="Rectangle 160"/>
          <p:cNvSpPr/>
          <p:nvPr/>
        </p:nvSpPr>
        <p:spPr>
          <a:xfrm>
            <a:off x="9073915" y="595594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
        <p:nvSpPr>
          <p:cNvPr id="163" name="Down Arrow 162"/>
          <p:cNvSpPr/>
          <p:nvPr/>
        </p:nvSpPr>
        <p:spPr>
          <a:xfrm>
            <a:off x="9905212" y="498842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64" name="Down Arrow 163"/>
          <p:cNvSpPr/>
          <p:nvPr/>
        </p:nvSpPr>
        <p:spPr>
          <a:xfrm>
            <a:off x="9905212" y="5352788"/>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65" name="Down Arrow 164"/>
          <p:cNvSpPr/>
          <p:nvPr/>
        </p:nvSpPr>
        <p:spPr>
          <a:xfrm>
            <a:off x="9905212" y="5724147"/>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66" name="Rounded Rectangle 165"/>
          <p:cNvSpPr/>
          <p:nvPr/>
        </p:nvSpPr>
        <p:spPr>
          <a:xfrm>
            <a:off x="9793390" y="3348543"/>
            <a:ext cx="316064" cy="272786"/>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7</a:t>
            </a:r>
            <a:endParaRPr lang="en-US" sz="1200" dirty="0">
              <a:latin typeface="+mj-lt"/>
            </a:endParaRPr>
          </a:p>
        </p:txBody>
      </p:sp>
      <p:sp>
        <p:nvSpPr>
          <p:cNvPr id="167" name="Rectangle 166"/>
          <p:cNvSpPr/>
          <p:nvPr/>
        </p:nvSpPr>
        <p:spPr>
          <a:xfrm>
            <a:off x="9739237" y="3749241"/>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[0,8]</a:t>
            </a:r>
            <a:endParaRPr lang="en-US" sz="1200" dirty="0">
              <a:latin typeface="+mj-lt"/>
            </a:endParaRPr>
          </a:p>
        </p:txBody>
      </p:sp>
      <p:sp>
        <p:nvSpPr>
          <p:cNvPr id="168" name="Rectangle 167"/>
          <p:cNvSpPr/>
          <p:nvPr/>
        </p:nvSpPr>
        <p:spPr>
          <a:xfrm>
            <a:off x="9739237" y="4005734"/>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[4,8]</a:t>
            </a:r>
            <a:endParaRPr lang="en-US" sz="1200" dirty="0">
              <a:latin typeface="+mj-lt"/>
            </a:endParaRPr>
          </a:p>
        </p:txBody>
      </p:sp>
      <p:sp>
        <p:nvSpPr>
          <p:cNvPr id="169" name="Rectangle 168"/>
          <p:cNvSpPr/>
          <p:nvPr/>
        </p:nvSpPr>
        <p:spPr>
          <a:xfrm>
            <a:off x="9739237" y="426222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[4,6]</a:t>
            </a:r>
            <a:endParaRPr lang="en-US" sz="1200" dirty="0">
              <a:latin typeface="+mj-lt"/>
            </a:endParaRPr>
          </a:p>
        </p:txBody>
      </p:sp>
      <p:cxnSp>
        <p:nvCxnSpPr>
          <p:cNvPr id="170" name="Curved Connector 169"/>
          <p:cNvCxnSpPr/>
          <p:nvPr/>
        </p:nvCxnSpPr>
        <p:spPr>
          <a:xfrm rot="10800000" flipV="1">
            <a:off x="9739562" y="3861756"/>
            <a:ext cx="10974" cy="256493"/>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1" name="Curved Connector 170"/>
          <p:cNvCxnSpPr/>
          <p:nvPr/>
        </p:nvCxnSpPr>
        <p:spPr>
          <a:xfrm rot="10800000" flipV="1">
            <a:off x="9739562" y="4118249"/>
            <a:ext cx="10974" cy="256493"/>
          </a:xfrm>
          <a:prstGeom prst="curvedConnector3">
            <a:avLst>
              <a:gd name="adj1" fmla="val 975000"/>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2" name="Curved Connector 171"/>
          <p:cNvCxnSpPr/>
          <p:nvPr/>
        </p:nvCxnSpPr>
        <p:spPr>
          <a:xfrm rot="10800000" flipV="1">
            <a:off x="9739562" y="4374741"/>
            <a:ext cx="10974" cy="256494"/>
          </a:xfrm>
          <a:prstGeom prst="curvedConnector3">
            <a:avLst>
              <a:gd name="adj1" fmla="val 90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173" name="Down Arrow 172"/>
          <p:cNvSpPr/>
          <p:nvPr/>
        </p:nvSpPr>
        <p:spPr>
          <a:xfrm>
            <a:off x="9905212" y="4632980"/>
            <a:ext cx="98054" cy="23006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mj-lt"/>
            </a:endParaRPr>
          </a:p>
        </p:txBody>
      </p:sp>
      <p:sp>
        <p:nvSpPr>
          <p:cNvPr id="174" name="Rectangle 173"/>
          <p:cNvSpPr/>
          <p:nvPr/>
        </p:nvSpPr>
        <p:spPr>
          <a:xfrm>
            <a:off x="9739237" y="4518720"/>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[4,5]</a:t>
            </a:r>
            <a:endParaRPr lang="en-US" sz="1200" dirty="0">
              <a:latin typeface="+mj-lt"/>
            </a:endParaRPr>
          </a:p>
        </p:txBody>
      </p:sp>
      <p:sp>
        <p:nvSpPr>
          <p:cNvPr id="175" name="Rectangle 174"/>
          <p:cNvSpPr/>
          <p:nvPr/>
        </p:nvSpPr>
        <p:spPr>
          <a:xfrm>
            <a:off x="9728047" y="4858997"/>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4</a:t>
            </a:r>
            <a:endParaRPr lang="en-US" sz="1200" dirty="0">
              <a:latin typeface="+mj-lt"/>
            </a:endParaRPr>
          </a:p>
        </p:txBody>
      </p:sp>
      <p:sp>
        <p:nvSpPr>
          <p:cNvPr id="176" name="Rectangle 175"/>
          <p:cNvSpPr/>
          <p:nvPr/>
        </p:nvSpPr>
        <p:spPr>
          <a:xfrm>
            <a:off x="9728047" y="5216186"/>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2</a:t>
            </a:r>
            <a:endParaRPr lang="en-US" sz="1200" dirty="0">
              <a:latin typeface="+mj-lt"/>
            </a:endParaRPr>
          </a:p>
        </p:txBody>
      </p:sp>
      <p:sp>
        <p:nvSpPr>
          <p:cNvPr id="177" name="Rectangle 176"/>
          <p:cNvSpPr/>
          <p:nvPr/>
        </p:nvSpPr>
        <p:spPr>
          <a:xfrm>
            <a:off x="9728047" y="5585198"/>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0</a:t>
            </a:r>
            <a:endParaRPr lang="en-US" sz="1200" dirty="0">
              <a:latin typeface="+mj-lt"/>
            </a:endParaRPr>
          </a:p>
        </p:txBody>
      </p:sp>
      <p:sp>
        <p:nvSpPr>
          <p:cNvPr id="178" name="Rectangle 177"/>
          <p:cNvSpPr/>
          <p:nvPr/>
        </p:nvSpPr>
        <p:spPr>
          <a:xfrm>
            <a:off x="9728047" y="5955943"/>
            <a:ext cx="418705" cy="241098"/>
          </a:xfrm>
          <a:prstGeom prst="rect">
            <a:avLst/>
          </a:prstGeom>
          <a:solidFill>
            <a:schemeClr val="bg1"/>
          </a:solid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3</a:t>
            </a:r>
            <a:endParaRPr lang="en-US" sz="1200" dirty="0">
              <a:latin typeface="+mj-lt"/>
            </a:endParaRPr>
          </a:p>
        </p:txBody>
      </p:sp>
    </p:spTree>
    <p:extLst>
      <p:ext uri="{BB962C8B-B14F-4D97-AF65-F5344CB8AC3E}">
        <p14:creationId xmlns:p14="http://schemas.microsoft.com/office/powerpoint/2010/main" val="24697163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250"/>
                                        <p:tgtEl>
                                          <p:spTgt spid="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250"/>
                                        <p:tgtEl>
                                          <p:spTgt spid="4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fade">
                                      <p:cBhvr>
                                        <p:cTn id="13" dur="250"/>
                                        <p:tgtEl>
                                          <p:spTgt spid="6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1"/>
                                        </p:tgtEl>
                                        <p:attrNameLst>
                                          <p:attrName>style.visibility</p:attrName>
                                        </p:attrNameLst>
                                      </p:cBhvr>
                                      <p:to>
                                        <p:strVal val="visible"/>
                                      </p:to>
                                    </p:set>
                                    <p:animEffect transition="in" filter="fade">
                                      <p:cBhvr>
                                        <p:cTn id="16" dur="250"/>
                                        <p:tgtEl>
                                          <p:spTgt spid="8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8"/>
                                        </p:tgtEl>
                                        <p:attrNameLst>
                                          <p:attrName>style.visibility</p:attrName>
                                        </p:attrNameLst>
                                      </p:cBhvr>
                                      <p:to>
                                        <p:strVal val="visible"/>
                                      </p:to>
                                    </p:set>
                                    <p:animEffect transition="in" filter="fade">
                                      <p:cBhvr>
                                        <p:cTn id="19" dur="250"/>
                                        <p:tgtEl>
                                          <p:spTgt spid="9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5"/>
                                        </p:tgtEl>
                                        <p:attrNameLst>
                                          <p:attrName>style.visibility</p:attrName>
                                        </p:attrNameLst>
                                      </p:cBhvr>
                                      <p:to>
                                        <p:strVal val="visible"/>
                                      </p:to>
                                    </p:set>
                                    <p:animEffect transition="in" filter="fade">
                                      <p:cBhvr>
                                        <p:cTn id="22" dur="250"/>
                                        <p:tgtEl>
                                          <p:spTgt spid="11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2"/>
                                        </p:tgtEl>
                                        <p:attrNameLst>
                                          <p:attrName>style.visibility</p:attrName>
                                        </p:attrNameLst>
                                      </p:cBhvr>
                                      <p:to>
                                        <p:strVal val="visible"/>
                                      </p:to>
                                    </p:set>
                                    <p:animEffect transition="in" filter="fade">
                                      <p:cBhvr>
                                        <p:cTn id="25" dur="250"/>
                                        <p:tgtEl>
                                          <p:spTgt spid="13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9"/>
                                        </p:tgtEl>
                                        <p:attrNameLst>
                                          <p:attrName>style.visibility</p:attrName>
                                        </p:attrNameLst>
                                      </p:cBhvr>
                                      <p:to>
                                        <p:strVal val="visible"/>
                                      </p:to>
                                    </p:set>
                                    <p:animEffect transition="in" filter="fade">
                                      <p:cBhvr>
                                        <p:cTn id="28" dur="250"/>
                                        <p:tgtEl>
                                          <p:spTgt spid="14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animEffect transition="in" filter="fade">
                                      <p:cBhvr>
                                        <p:cTn id="31" dur="250"/>
                                        <p:tgtEl>
                                          <p:spTgt spid="16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250"/>
                                        <p:tgtEl>
                                          <p:spTgt spid="33"/>
                                        </p:tgtEl>
                                      </p:cBhvr>
                                    </p:animEffect>
                                  </p:childTnLst>
                                </p:cTn>
                              </p:par>
                            </p:childTnLst>
                          </p:cTn>
                        </p:par>
                        <p:par>
                          <p:cTn id="37" fill="hold">
                            <p:stCondLst>
                              <p:cond delay="250"/>
                            </p:stCondLst>
                            <p:childTnLst>
                              <p:par>
                                <p:cTn id="38" presetID="10" presetClass="entr" presetSubtype="0" fill="hold" grpId="0" nodeType="afterEffect">
                                  <p:stCondLst>
                                    <p:cond delay="0"/>
                                  </p:stCondLst>
                                  <p:childTnLst>
                                    <p:set>
                                      <p:cBhvr>
                                        <p:cTn id="39" dur="1" fill="hold">
                                          <p:stCondLst>
                                            <p:cond delay="0"/>
                                          </p:stCondLst>
                                        </p:cTn>
                                        <p:tgtEl>
                                          <p:spTgt spid="167"/>
                                        </p:tgtEl>
                                        <p:attrNameLst>
                                          <p:attrName>style.visibility</p:attrName>
                                        </p:attrNameLst>
                                      </p:cBhvr>
                                      <p:to>
                                        <p:strVal val="visible"/>
                                      </p:to>
                                    </p:set>
                                    <p:animEffect transition="in" filter="fade">
                                      <p:cBhvr>
                                        <p:cTn id="40" dur="250"/>
                                        <p:tgtEl>
                                          <p:spTgt spid="16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50"/>
                                        </p:tgtEl>
                                        <p:attrNameLst>
                                          <p:attrName>style.visibility</p:attrName>
                                        </p:attrNameLst>
                                      </p:cBhvr>
                                      <p:to>
                                        <p:strVal val="visible"/>
                                      </p:to>
                                    </p:set>
                                    <p:animEffect transition="in" filter="fade">
                                      <p:cBhvr>
                                        <p:cTn id="43" dur="250"/>
                                        <p:tgtEl>
                                          <p:spTgt spid="15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3"/>
                                        </p:tgtEl>
                                        <p:attrNameLst>
                                          <p:attrName>style.visibility</p:attrName>
                                        </p:attrNameLst>
                                      </p:cBhvr>
                                      <p:to>
                                        <p:strVal val="visible"/>
                                      </p:to>
                                    </p:set>
                                    <p:animEffect transition="in" filter="fade">
                                      <p:cBhvr>
                                        <p:cTn id="46" dur="250"/>
                                        <p:tgtEl>
                                          <p:spTgt spid="13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16"/>
                                        </p:tgtEl>
                                        <p:attrNameLst>
                                          <p:attrName>style.visibility</p:attrName>
                                        </p:attrNameLst>
                                      </p:cBhvr>
                                      <p:to>
                                        <p:strVal val="visible"/>
                                      </p:to>
                                    </p:set>
                                    <p:animEffect transition="in" filter="fade">
                                      <p:cBhvr>
                                        <p:cTn id="49" dur="250"/>
                                        <p:tgtEl>
                                          <p:spTgt spid="11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9"/>
                                        </p:tgtEl>
                                        <p:attrNameLst>
                                          <p:attrName>style.visibility</p:attrName>
                                        </p:attrNameLst>
                                      </p:cBhvr>
                                      <p:to>
                                        <p:strVal val="visible"/>
                                      </p:to>
                                    </p:set>
                                    <p:animEffect transition="in" filter="fade">
                                      <p:cBhvr>
                                        <p:cTn id="52" dur="250"/>
                                        <p:tgtEl>
                                          <p:spTgt spid="9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82"/>
                                        </p:tgtEl>
                                        <p:attrNameLst>
                                          <p:attrName>style.visibility</p:attrName>
                                        </p:attrNameLst>
                                      </p:cBhvr>
                                      <p:to>
                                        <p:strVal val="visible"/>
                                      </p:to>
                                    </p:set>
                                    <p:animEffect transition="in" filter="fade">
                                      <p:cBhvr>
                                        <p:cTn id="55" dur="250"/>
                                        <p:tgtEl>
                                          <p:spTgt spid="8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Effect transition="in" filter="fade">
                                      <p:cBhvr>
                                        <p:cTn id="58" dur="250"/>
                                        <p:tgtEl>
                                          <p:spTgt spid="65"/>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animEffect transition="in" filter="fade">
                                      <p:cBhvr>
                                        <p:cTn id="61" dur="250"/>
                                        <p:tgtEl>
                                          <p:spTgt spid="48"/>
                                        </p:tgtEl>
                                      </p:cBhvr>
                                    </p:animEffect>
                                  </p:childTnLst>
                                </p:cTn>
                              </p:par>
                            </p:childTnLst>
                          </p:cTn>
                        </p:par>
                        <p:par>
                          <p:cTn id="62" fill="hold">
                            <p:stCondLst>
                              <p:cond delay="500"/>
                            </p:stCondLst>
                            <p:childTnLst>
                              <p:par>
                                <p:cTn id="63" presetID="10" presetClass="entr" presetSubtype="0" fill="hold" nodeType="afterEffect">
                                  <p:stCondLst>
                                    <p:cond delay="0"/>
                                  </p:stCondLst>
                                  <p:childTnLst>
                                    <p:set>
                                      <p:cBhvr>
                                        <p:cTn id="64" dur="1" fill="hold">
                                          <p:stCondLst>
                                            <p:cond delay="0"/>
                                          </p:stCondLst>
                                        </p:cTn>
                                        <p:tgtEl>
                                          <p:spTgt spid="170"/>
                                        </p:tgtEl>
                                        <p:attrNameLst>
                                          <p:attrName>style.visibility</p:attrName>
                                        </p:attrNameLst>
                                      </p:cBhvr>
                                      <p:to>
                                        <p:strVal val="visible"/>
                                      </p:to>
                                    </p:set>
                                    <p:animEffect transition="in" filter="fade">
                                      <p:cBhvr>
                                        <p:cTn id="65" dur="250"/>
                                        <p:tgtEl>
                                          <p:spTgt spid="170"/>
                                        </p:tgtEl>
                                      </p:cBhvr>
                                    </p:animEffect>
                                  </p:childTnLst>
                                </p:cTn>
                              </p:par>
                              <p:par>
                                <p:cTn id="66" presetID="10" presetClass="entr" presetSubtype="0" fill="hold" nodeType="withEffect">
                                  <p:stCondLst>
                                    <p:cond delay="0"/>
                                  </p:stCondLst>
                                  <p:childTnLst>
                                    <p:set>
                                      <p:cBhvr>
                                        <p:cTn id="67" dur="1" fill="hold">
                                          <p:stCondLst>
                                            <p:cond delay="0"/>
                                          </p:stCondLst>
                                        </p:cTn>
                                        <p:tgtEl>
                                          <p:spTgt spid="153"/>
                                        </p:tgtEl>
                                        <p:attrNameLst>
                                          <p:attrName>style.visibility</p:attrName>
                                        </p:attrNameLst>
                                      </p:cBhvr>
                                      <p:to>
                                        <p:strVal val="visible"/>
                                      </p:to>
                                    </p:set>
                                    <p:animEffect transition="in" filter="fade">
                                      <p:cBhvr>
                                        <p:cTn id="68" dur="250"/>
                                        <p:tgtEl>
                                          <p:spTgt spid="153"/>
                                        </p:tgtEl>
                                      </p:cBhvr>
                                    </p:animEffect>
                                  </p:childTnLst>
                                </p:cTn>
                              </p:par>
                              <p:par>
                                <p:cTn id="69" presetID="10" presetClass="entr" presetSubtype="0" fill="hold" nodeType="withEffect">
                                  <p:stCondLst>
                                    <p:cond delay="0"/>
                                  </p:stCondLst>
                                  <p:childTnLst>
                                    <p:set>
                                      <p:cBhvr>
                                        <p:cTn id="70" dur="1" fill="hold">
                                          <p:stCondLst>
                                            <p:cond delay="0"/>
                                          </p:stCondLst>
                                        </p:cTn>
                                        <p:tgtEl>
                                          <p:spTgt spid="136"/>
                                        </p:tgtEl>
                                        <p:attrNameLst>
                                          <p:attrName>style.visibility</p:attrName>
                                        </p:attrNameLst>
                                      </p:cBhvr>
                                      <p:to>
                                        <p:strVal val="visible"/>
                                      </p:to>
                                    </p:set>
                                    <p:animEffect transition="in" filter="fade">
                                      <p:cBhvr>
                                        <p:cTn id="71" dur="250"/>
                                        <p:tgtEl>
                                          <p:spTgt spid="136"/>
                                        </p:tgtEl>
                                      </p:cBhvr>
                                    </p:animEffect>
                                  </p:childTnLst>
                                </p:cTn>
                              </p:par>
                              <p:par>
                                <p:cTn id="72" presetID="10" presetClass="entr" presetSubtype="0" fill="hold" nodeType="withEffect">
                                  <p:stCondLst>
                                    <p:cond delay="0"/>
                                  </p:stCondLst>
                                  <p:childTnLst>
                                    <p:set>
                                      <p:cBhvr>
                                        <p:cTn id="73" dur="1" fill="hold">
                                          <p:stCondLst>
                                            <p:cond delay="0"/>
                                          </p:stCondLst>
                                        </p:cTn>
                                        <p:tgtEl>
                                          <p:spTgt spid="119"/>
                                        </p:tgtEl>
                                        <p:attrNameLst>
                                          <p:attrName>style.visibility</p:attrName>
                                        </p:attrNameLst>
                                      </p:cBhvr>
                                      <p:to>
                                        <p:strVal val="visible"/>
                                      </p:to>
                                    </p:set>
                                    <p:animEffect transition="in" filter="fade">
                                      <p:cBhvr>
                                        <p:cTn id="74" dur="250"/>
                                        <p:tgtEl>
                                          <p:spTgt spid="119"/>
                                        </p:tgtEl>
                                      </p:cBhvr>
                                    </p:animEffect>
                                  </p:childTnLst>
                                </p:cTn>
                              </p:par>
                              <p:par>
                                <p:cTn id="75" presetID="10" presetClass="entr" presetSubtype="0" fill="hold" nodeType="withEffect">
                                  <p:stCondLst>
                                    <p:cond delay="0"/>
                                  </p:stCondLst>
                                  <p:childTnLst>
                                    <p:set>
                                      <p:cBhvr>
                                        <p:cTn id="76" dur="1" fill="hold">
                                          <p:stCondLst>
                                            <p:cond delay="0"/>
                                          </p:stCondLst>
                                        </p:cTn>
                                        <p:tgtEl>
                                          <p:spTgt spid="102"/>
                                        </p:tgtEl>
                                        <p:attrNameLst>
                                          <p:attrName>style.visibility</p:attrName>
                                        </p:attrNameLst>
                                      </p:cBhvr>
                                      <p:to>
                                        <p:strVal val="visible"/>
                                      </p:to>
                                    </p:set>
                                    <p:animEffect transition="in" filter="fade">
                                      <p:cBhvr>
                                        <p:cTn id="77" dur="250"/>
                                        <p:tgtEl>
                                          <p:spTgt spid="102"/>
                                        </p:tgtEl>
                                      </p:cBhvr>
                                    </p:animEffect>
                                  </p:childTnLst>
                                </p:cTn>
                              </p:par>
                              <p:par>
                                <p:cTn id="78" presetID="10" presetClass="entr" presetSubtype="0" fill="hold" nodeType="withEffect">
                                  <p:stCondLst>
                                    <p:cond delay="0"/>
                                  </p:stCondLst>
                                  <p:childTnLst>
                                    <p:set>
                                      <p:cBhvr>
                                        <p:cTn id="79" dur="1" fill="hold">
                                          <p:stCondLst>
                                            <p:cond delay="0"/>
                                          </p:stCondLst>
                                        </p:cTn>
                                        <p:tgtEl>
                                          <p:spTgt spid="85"/>
                                        </p:tgtEl>
                                        <p:attrNameLst>
                                          <p:attrName>style.visibility</p:attrName>
                                        </p:attrNameLst>
                                      </p:cBhvr>
                                      <p:to>
                                        <p:strVal val="visible"/>
                                      </p:to>
                                    </p:set>
                                    <p:animEffect transition="in" filter="fade">
                                      <p:cBhvr>
                                        <p:cTn id="80" dur="250"/>
                                        <p:tgtEl>
                                          <p:spTgt spid="85"/>
                                        </p:tgtEl>
                                      </p:cBhvr>
                                    </p:animEffect>
                                  </p:childTnLst>
                                </p:cTn>
                              </p:par>
                              <p:par>
                                <p:cTn id="81" presetID="10"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animEffect transition="in" filter="fade">
                                      <p:cBhvr>
                                        <p:cTn id="83" dur="250"/>
                                        <p:tgtEl>
                                          <p:spTgt spid="68"/>
                                        </p:tgtEl>
                                      </p:cBhvr>
                                    </p:animEffect>
                                  </p:childTnLst>
                                </p:cTn>
                              </p:par>
                              <p:par>
                                <p:cTn id="84" presetID="10" presetClass="entr" presetSubtype="0" fill="hold" nodeType="with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250"/>
                                        <p:tgtEl>
                                          <p:spTgt spid="51"/>
                                        </p:tgtEl>
                                      </p:cBhvr>
                                    </p:animEffect>
                                  </p:childTnLst>
                                </p:cTn>
                              </p:par>
                            </p:childTnLst>
                          </p:cTn>
                        </p:par>
                        <p:par>
                          <p:cTn id="87" fill="hold">
                            <p:stCondLst>
                              <p:cond delay="750"/>
                            </p:stCondLst>
                            <p:childTnLst>
                              <p:par>
                                <p:cTn id="88" presetID="10" presetClass="entr" presetSubtype="0" fill="hold" grpId="0" nodeType="afterEffect">
                                  <p:stCondLst>
                                    <p:cond delay="0"/>
                                  </p:stCondLst>
                                  <p:childTnLst>
                                    <p:set>
                                      <p:cBhvr>
                                        <p:cTn id="89" dur="1" fill="hold">
                                          <p:stCondLst>
                                            <p:cond delay="0"/>
                                          </p:stCondLst>
                                        </p:cTn>
                                        <p:tgtEl>
                                          <p:spTgt spid="168"/>
                                        </p:tgtEl>
                                        <p:attrNameLst>
                                          <p:attrName>style.visibility</p:attrName>
                                        </p:attrNameLst>
                                      </p:cBhvr>
                                      <p:to>
                                        <p:strVal val="visible"/>
                                      </p:to>
                                    </p:set>
                                    <p:animEffect transition="in" filter="fade">
                                      <p:cBhvr>
                                        <p:cTn id="90" dur="250"/>
                                        <p:tgtEl>
                                          <p:spTgt spid="168"/>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51"/>
                                        </p:tgtEl>
                                        <p:attrNameLst>
                                          <p:attrName>style.visibility</p:attrName>
                                        </p:attrNameLst>
                                      </p:cBhvr>
                                      <p:to>
                                        <p:strVal val="visible"/>
                                      </p:to>
                                    </p:set>
                                    <p:animEffect transition="in" filter="fade">
                                      <p:cBhvr>
                                        <p:cTn id="93" dur="250"/>
                                        <p:tgtEl>
                                          <p:spTgt spid="151"/>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134"/>
                                        </p:tgtEl>
                                        <p:attrNameLst>
                                          <p:attrName>style.visibility</p:attrName>
                                        </p:attrNameLst>
                                      </p:cBhvr>
                                      <p:to>
                                        <p:strVal val="visible"/>
                                      </p:to>
                                    </p:set>
                                    <p:animEffect transition="in" filter="fade">
                                      <p:cBhvr>
                                        <p:cTn id="96" dur="250"/>
                                        <p:tgtEl>
                                          <p:spTgt spid="134"/>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17"/>
                                        </p:tgtEl>
                                        <p:attrNameLst>
                                          <p:attrName>style.visibility</p:attrName>
                                        </p:attrNameLst>
                                      </p:cBhvr>
                                      <p:to>
                                        <p:strVal val="visible"/>
                                      </p:to>
                                    </p:set>
                                    <p:animEffect transition="in" filter="fade">
                                      <p:cBhvr>
                                        <p:cTn id="99" dur="250"/>
                                        <p:tgtEl>
                                          <p:spTgt spid="117"/>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00"/>
                                        </p:tgtEl>
                                        <p:attrNameLst>
                                          <p:attrName>style.visibility</p:attrName>
                                        </p:attrNameLst>
                                      </p:cBhvr>
                                      <p:to>
                                        <p:strVal val="visible"/>
                                      </p:to>
                                    </p:set>
                                    <p:animEffect transition="in" filter="fade">
                                      <p:cBhvr>
                                        <p:cTn id="102" dur="250"/>
                                        <p:tgtEl>
                                          <p:spTgt spid="100"/>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83"/>
                                        </p:tgtEl>
                                        <p:attrNameLst>
                                          <p:attrName>style.visibility</p:attrName>
                                        </p:attrNameLst>
                                      </p:cBhvr>
                                      <p:to>
                                        <p:strVal val="visible"/>
                                      </p:to>
                                    </p:set>
                                    <p:animEffect transition="in" filter="fade">
                                      <p:cBhvr>
                                        <p:cTn id="105" dur="250"/>
                                        <p:tgtEl>
                                          <p:spTgt spid="83"/>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250"/>
                                        <p:tgtEl>
                                          <p:spTgt spid="66"/>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49"/>
                                        </p:tgtEl>
                                        <p:attrNameLst>
                                          <p:attrName>style.visibility</p:attrName>
                                        </p:attrNameLst>
                                      </p:cBhvr>
                                      <p:to>
                                        <p:strVal val="visible"/>
                                      </p:to>
                                    </p:set>
                                    <p:animEffect transition="in" filter="fade">
                                      <p:cBhvr>
                                        <p:cTn id="111" dur="250"/>
                                        <p:tgtEl>
                                          <p:spTgt spid="49"/>
                                        </p:tgtEl>
                                      </p:cBhvr>
                                    </p:animEffect>
                                  </p:childTnLst>
                                </p:cTn>
                              </p:par>
                            </p:childTnLst>
                          </p:cTn>
                        </p:par>
                        <p:par>
                          <p:cTn id="112" fill="hold">
                            <p:stCondLst>
                              <p:cond delay="1000"/>
                            </p:stCondLst>
                            <p:childTnLst>
                              <p:par>
                                <p:cTn id="113" presetID="10" presetClass="entr" presetSubtype="0" fill="hold" nodeType="afterEffect">
                                  <p:stCondLst>
                                    <p:cond delay="0"/>
                                  </p:stCondLst>
                                  <p:childTnLst>
                                    <p:set>
                                      <p:cBhvr>
                                        <p:cTn id="114" dur="1" fill="hold">
                                          <p:stCondLst>
                                            <p:cond delay="0"/>
                                          </p:stCondLst>
                                        </p:cTn>
                                        <p:tgtEl>
                                          <p:spTgt spid="171"/>
                                        </p:tgtEl>
                                        <p:attrNameLst>
                                          <p:attrName>style.visibility</p:attrName>
                                        </p:attrNameLst>
                                      </p:cBhvr>
                                      <p:to>
                                        <p:strVal val="visible"/>
                                      </p:to>
                                    </p:set>
                                    <p:animEffect transition="in" filter="fade">
                                      <p:cBhvr>
                                        <p:cTn id="115" dur="250"/>
                                        <p:tgtEl>
                                          <p:spTgt spid="171"/>
                                        </p:tgtEl>
                                      </p:cBhvr>
                                    </p:animEffect>
                                  </p:childTnLst>
                                </p:cTn>
                              </p:par>
                              <p:par>
                                <p:cTn id="116" presetID="10" presetClass="entr" presetSubtype="0" fill="hold" nodeType="withEffect">
                                  <p:stCondLst>
                                    <p:cond delay="0"/>
                                  </p:stCondLst>
                                  <p:childTnLst>
                                    <p:set>
                                      <p:cBhvr>
                                        <p:cTn id="117" dur="1" fill="hold">
                                          <p:stCondLst>
                                            <p:cond delay="0"/>
                                          </p:stCondLst>
                                        </p:cTn>
                                        <p:tgtEl>
                                          <p:spTgt spid="154"/>
                                        </p:tgtEl>
                                        <p:attrNameLst>
                                          <p:attrName>style.visibility</p:attrName>
                                        </p:attrNameLst>
                                      </p:cBhvr>
                                      <p:to>
                                        <p:strVal val="visible"/>
                                      </p:to>
                                    </p:set>
                                    <p:animEffect transition="in" filter="fade">
                                      <p:cBhvr>
                                        <p:cTn id="118" dur="250"/>
                                        <p:tgtEl>
                                          <p:spTgt spid="154"/>
                                        </p:tgtEl>
                                      </p:cBhvr>
                                    </p:animEffect>
                                  </p:childTnLst>
                                </p:cTn>
                              </p:par>
                              <p:par>
                                <p:cTn id="119" presetID="10" presetClass="entr" presetSubtype="0" fill="hold" nodeType="withEffect">
                                  <p:stCondLst>
                                    <p:cond delay="0"/>
                                  </p:stCondLst>
                                  <p:childTnLst>
                                    <p:set>
                                      <p:cBhvr>
                                        <p:cTn id="120" dur="1" fill="hold">
                                          <p:stCondLst>
                                            <p:cond delay="0"/>
                                          </p:stCondLst>
                                        </p:cTn>
                                        <p:tgtEl>
                                          <p:spTgt spid="137"/>
                                        </p:tgtEl>
                                        <p:attrNameLst>
                                          <p:attrName>style.visibility</p:attrName>
                                        </p:attrNameLst>
                                      </p:cBhvr>
                                      <p:to>
                                        <p:strVal val="visible"/>
                                      </p:to>
                                    </p:set>
                                    <p:animEffect transition="in" filter="fade">
                                      <p:cBhvr>
                                        <p:cTn id="121" dur="250"/>
                                        <p:tgtEl>
                                          <p:spTgt spid="137"/>
                                        </p:tgtEl>
                                      </p:cBhvr>
                                    </p:animEffect>
                                  </p:childTnLst>
                                </p:cTn>
                              </p:par>
                              <p:par>
                                <p:cTn id="122" presetID="10" presetClass="entr" presetSubtype="0" fill="hold" nodeType="withEffect">
                                  <p:stCondLst>
                                    <p:cond delay="0"/>
                                  </p:stCondLst>
                                  <p:childTnLst>
                                    <p:set>
                                      <p:cBhvr>
                                        <p:cTn id="123" dur="1" fill="hold">
                                          <p:stCondLst>
                                            <p:cond delay="0"/>
                                          </p:stCondLst>
                                        </p:cTn>
                                        <p:tgtEl>
                                          <p:spTgt spid="120"/>
                                        </p:tgtEl>
                                        <p:attrNameLst>
                                          <p:attrName>style.visibility</p:attrName>
                                        </p:attrNameLst>
                                      </p:cBhvr>
                                      <p:to>
                                        <p:strVal val="visible"/>
                                      </p:to>
                                    </p:set>
                                    <p:animEffect transition="in" filter="fade">
                                      <p:cBhvr>
                                        <p:cTn id="124" dur="250"/>
                                        <p:tgtEl>
                                          <p:spTgt spid="120"/>
                                        </p:tgtEl>
                                      </p:cBhvr>
                                    </p:animEffect>
                                  </p:childTnLst>
                                </p:cTn>
                              </p:par>
                              <p:par>
                                <p:cTn id="125" presetID="10" presetClass="entr" presetSubtype="0" fill="hold" nodeType="with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fade">
                                      <p:cBhvr>
                                        <p:cTn id="127" dur="250"/>
                                        <p:tgtEl>
                                          <p:spTgt spid="103"/>
                                        </p:tgtEl>
                                      </p:cBhvr>
                                    </p:animEffect>
                                  </p:childTnLst>
                                </p:cTn>
                              </p:par>
                              <p:par>
                                <p:cTn id="128" presetID="10" presetClass="entr" presetSubtype="0" fill="hold" nodeType="withEffect">
                                  <p:stCondLst>
                                    <p:cond delay="0"/>
                                  </p:stCondLst>
                                  <p:childTnLst>
                                    <p:set>
                                      <p:cBhvr>
                                        <p:cTn id="129" dur="1" fill="hold">
                                          <p:stCondLst>
                                            <p:cond delay="0"/>
                                          </p:stCondLst>
                                        </p:cTn>
                                        <p:tgtEl>
                                          <p:spTgt spid="86"/>
                                        </p:tgtEl>
                                        <p:attrNameLst>
                                          <p:attrName>style.visibility</p:attrName>
                                        </p:attrNameLst>
                                      </p:cBhvr>
                                      <p:to>
                                        <p:strVal val="visible"/>
                                      </p:to>
                                    </p:set>
                                    <p:animEffect transition="in" filter="fade">
                                      <p:cBhvr>
                                        <p:cTn id="130" dur="250"/>
                                        <p:tgtEl>
                                          <p:spTgt spid="86"/>
                                        </p:tgtEl>
                                      </p:cBhvr>
                                    </p:animEffect>
                                  </p:childTnLst>
                                </p:cTn>
                              </p:par>
                              <p:par>
                                <p:cTn id="131" presetID="10" presetClass="entr" presetSubtype="0" fill="hold" nodeType="withEffect">
                                  <p:stCondLst>
                                    <p:cond delay="0"/>
                                  </p:stCondLst>
                                  <p:childTnLst>
                                    <p:set>
                                      <p:cBhvr>
                                        <p:cTn id="132" dur="1" fill="hold">
                                          <p:stCondLst>
                                            <p:cond delay="0"/>
                                          </p:stCondLst>
                                        </p:cTn>
                                        <p:tgtEl>
                                          <p:spTgt spid="69"/>
                                        </p:tgtEl>
                                        <p:attrNameLst>
                                          <p:attrName>style.visibility</p:attrName>
                                        </p:attrNameLst>
                                      </p:cBhvr>
                                      <p:to>
                                        <p:strVal val="visible"/>
                                      </p:to>
                                    </p:set>
                                    <p:animEffect transition="in" filter="fade">
                                      <p:cBhvr>
                                        <p:cTn id="133" dur="250"/>
                                        <p:tgtEl>
                                          <p:spTgt spid="69"/>
                                        </p:tgtEl>
                                      </p:cBhvr>
                                    </p:animEffect>
                                  </p:childTnLst>
                                </p:cTn>
                              </p:par>
                              <p:par>
                                <p:cTn id="134" presetID="10" presetClass="entr" presetSubtype="0" fill="hold" nodeType="withEffect">
                                  <p:stCondLst>
                                    <p:cond delay="0"/>
                                  </p:stCondLst>
                                  <p:childTnLst>
                                    <p:set>
                                      <p:cBhvr>
                                        <p:cTn id="135" dur="1" fill="hold">
                                          <p:stCondLst>
                                            <p:cond delay="0"/>
                                          </p:stCondLst>
                                        </p:cTn>
                                        <p:tgtEl>
                                          <p:spTgt spid="52"/>
                                        </p:tgtEl>
                                        <p:attrNameLst>
                                          <p:attrName>style.visibility</p:attrName>
                                        </p:attrNameLst>
                                      </p:cBhvr>
                                      <p:to>
                                        <p:strVal val="visible"/>
                                      </p:to>
                                    </p:set>
                                    <p:animEffect transition="in" filter="fade">
                                      <p:cBhvr>
                                        <p:cTn id="136" dur="250"/>
                                        <p:tgtEl>
                                          <p:spTgt spid="52"/>
                                        </p:tgtEl>
                                      </p:cBhvr>
                                    </p:animEffect>
                                  </p:childTnLst>
                                </p:cTn>
                              </p:par>
                            </p:childTnLst>
                          </p:cTn>
                        </p:par>
                        <p:par>
                          <p:cTn id="137" fill="hold">
                            <p:stCondLst>
                              <p:cond delay="1250"/>
                            </p:stCondLst>
                            <p:childTnLst>
                              <p:par>
                                <p:cTn id="138" presetID="10" presetClass="entr" presetSubtype="0" fill="hold" grpId="0" nodeType="afterEffect">
                                  <p:stCondLst>
                                    <p:cond delay="0"/>
                                  </p:stCondLst>
                                  <p:childTnLst>
                                    <p:set>
                                      <p:cBhvr>
                                        <p:cTn id="139" dur="1" fill="hold">
                                          <p:stCondLst>
                                            <p:cond delay="0"/>
                                          </p:stCondLst>
                                        </p:cTn>
                                        <p:tgtEl>
                                          <p:spTgt spid="169"/>
                                        </p:tgtEl>
                                        <p:attrNameLst>
                                          <p:attrName>style.visibility</p:attrName>
                                        </p:attrNameLst>
                                      </p:cBhvr>
                                      <p:to>
                                        <p:strVal val="visible"/>
                                      </p:to>
                                    </p:set>
                                    <p:animEffect transition="in" filter="fade">
                                      <p:cBhvr>
                                        <p:cTn id="140" dur="250"/>
                                        <p:tgtEl>
                                          <p:spTgt spid="169"/>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152"/>
                                        </p:tgtEl>
                                        <p:attrNameLst>
                                          <p:attrName>style.visibility</p:attrName>
                                        </p:attrNameLst>
                                      </p:cBhvr>
                                      <p:to>
                                        <p:strVal val="visible"/>
                                      </p:to>
                                    </p:set>
                                    <p:animEffect transition="in" filter="fade">
                                      <p:cBhvr>
                                        <p:cTn id="143" dur="250"/>
                                        <p:tgtEl>
                                          <p:spTgt spid="152"/>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35"/>
                                        </p:tgtEl>
                                        <p:attrNameLst>
                                          <p:attrName>style.visibility</p:attrName>
                                        </p:attrNameLst>
                                      </p:cBhvr>
                                      <p:to>
                                        <p:strVal val="visible"/>
                                      </p:to>
                                    </p:set>
                                    <p:animEffect transition="in" filter="fade">
                                      <p:cBhvr>
                                        <p:cTn id="146" dur="250"/>
                                        <p:tgtEl>
                                          <p:spTgt spid="135"/>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118"/>
                                        </p:tgtEl>
                                        <p:attrNameLst>
                                          <p:attrName>style.visibility</p:attrName>
                                        </p:attrNameLst>
                                      </p:cBhvr>
                                      <p:to>
                                        <p:strVal val="visible"/>
                                      </p:to>
                                    </p:set>
                                    <p:animEffect transition="in" filter="fade">
                                      <p:cBhvr>
                                        <p:cTn id="149" dur="250"/>
                                        <p:tgtEl>
                                          <p:spTgt spid="118"/>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101"/>
                                        </p:tgtEl>
                                        <p:attrNameLst>
                                          <p:attrName>style.visibility</p:attrName>
                                        </p:attrNameLst>
                                      </p:cBhvr>
                                      <p:to>
                                        <p:strVal val="visible"/>
                                      </p:to>
                                    </p:set>
                                    <p:animEffect transition="in" filter="fade">
                                      <p:cBhvr>
                                        <p:cTn id="152" dur="250"/>
                                        <p:tgtEl>
                                          <p:spTgt spid="101"/>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84"/>
                                        </p:tgtEl>
                                        <p:attrNameLst>
                                          <p:attrName>style.visibility</p:attrName>
                                        </p:attrNameLst>
                                      </p:cBhvr>
                                      <p:to>
                                        <p:strVal val="visible"/>
                                      </p:to>
                                    </p:set>
                                    <p:animEffect transition="in" filter="fade">
                                      <p:cBhvr>
                                        <p:cTn id="155" dur="250"/>
                                        <p:tgtEl>
                                          <p:spTgt spid="84"/>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67"/>
                                        </p:tgtEl>
                                        <p:attrNameLst>
                                          <p:attrName>style.visibility</p:attrName>
                                        </p:attrNameLst>
                                      </p:cBhvr>
                                      <p:to>
                                        <p:strVal val="visible"/>
                                      </p:to>
                                    </p:set>
                                    <p:animEffect transition="in" filter="fade">
                                      <p:cBhvr>
                                        <p:cTn id="158" dur="250"/>
                                        <p:tgtEl>
                                          <p:spTgt spid="67"/>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50"/>
                                        </p:tgtEl>
                                        <p:attrNameLst>
                                          <p:attrName>style.visibility</p:attrName>
                                        </p:attrNameLst>
                                      </p:cBhvr>
                                      <p:to>
                                        <p:strVal val="visible"/>
                                      </p:to>
                                    </p:set>
                                    <p:animEffect transition="in" filter="fade">
                                      <p:cBhvr>
                                        <p:cTn id="161" dur="250"/>
                                        <p:tgtEl>
                                          <p:spTgt spid="50"/>
                                        </p:tgtEl>
                                      </p:cBhvr>
                                    </p:animEffect>
                                  </p:childTnLst>
                                </p:cTn>
                              </p:par>
                            </p:childTnLst>
                          </p:cTn>
                        </p:par>
                        <p:par>
                          <p:cTn id="162" fill="hold">
                            <p:stCondLst>
                              <p:cond delay="1500"/>
                            </p:stCondLst>
                            <p:childTnLst>
                              <p:par>
                                <p:cTn id="163" presetID="10" presetClass="entr" presetSubtype="0" fill="hold" nodeType="afterEffect">
                                  <p:stCondLst>
                                    <p:cond delay="0"/>
                                  </p:stCondLst>
                                  <p:childTnLst>
                                    <p:set>
                                      <p:cBhvr>
                                        <p:cTn id="164" dur="1" fill="hold">
                                          <p:stCondLst>
                                            <p:cond delay="0"/>
                                          </p:stCondLst>
                                        </p:cTn>
                                        <p:tgtEl>
                                          <p:spTgt spid="172"/>
                                        </p:tgtEl>
                                        <p:attrNameLst>
                                          <p:attrName>style.visibility</p:attrName>
                                        </p:attrNameLst>
                                      </p:cBhvr>
                                      <p:to>
                                        <p:strVal val="visible"/>
                                      </p:to>
                                    </p:set>
                                    <p:animEffect transition="in" filter="fade">
                                      <p:cBhvr>
                                        <p:cTn id="165" dur="250"/>
                                        <p:tgtEl>
                                          <p:spTgt spid="172"/>
                                        </p:tgtEl>
                                      </p:cBhvr>
                                    </p:animEffect>
                                  </p:childTnLst>
                                </p:cTn>
                              </p:par>
                              <p:par>
                                <p:cTn id="166" presetID="10" presetClass="entr" presetSubtype="0" fill="hold" nodeType="withEffect">
                                  <p:stCondLst>
                                    <p:cond delay="0"/>
                                  </p:stCondLst>
                                  <p:childTnLst>
                                    <p:set>
                                      <p:cBhvr>
                                        <p:cTn id="167" dur="1" fill="hold">
                                          <p:stCondLst>
                                            <p:cond delay="0"/>
                                          </p:stCondLst>
                                        </p:cTn>
                                        <p:tgtEl>
                                          <p:spTgt spid="155"/>
                                        </p:tgtEl>
                                        <p:attrNameLst>
                                          <p:attrName>style.visibility</p:attrName>
                                        </p:attrNameLst>
                                      </p:cBhvr>
                                      <p:to>
                                        <p:strVal val="visible"/>
                                      </p:to>
                                    </p:set>
                                    <p:animEffect transition="in" filter="fade">
                                      <p:cBhvr>
                                        <p:cTn id="168" dur="250"/>
                                        <p:tgtEl>
                                          <p:spTgt spid="155"/>
                                        </p:tgtEl>
                                      </p:cBhvr>
                                    </p:animEffect>
                                  </p:childTnLst>
                                </p:cTn>
                              </p:par>
                              <p:par>
                                <p:cTn id="169" presetID="10" presetClass="entr" presetSubtype="0" fill="hold" nodeType="withEffect">
                                  <p:stCondLst>
                                    <p:cond delay="0"/>
                                  </p:stCondLst>
                                  <p:childTnLst>
                                    <p:set>
                                      <p:cBhvr>
                                        <p:cTn id="170" dur="1" fill="hold">
                                          <p:stCondLst>
                                            <p:cond delay="0"/>
                                          </p:stCondLst>
                                        </p:cTn>
                                        <p:tgtEl>
                                          <p:spTgt spid="138"/>
                                        </p:tgtEl>
                                        <p:attrNameLst>
                                          <p:attrName>style.visibility</p:attrName>
                                        </p:attrNameLst>
                                      </p:cBhvr>
                                      <p:to>
                                        <p:strVal val="visible"/>
                                      </p:to>
                                    </p:set>
                                    <p:animEffect transition="in" filter="fade">
                                      <p:cBhvr>
                                        <p:cTn id="171" dur="250"/>
                                        <p:tgtEl>
                                          <p:spTgt spid="138"/>
                                        </p:tgtEl>
                                      </p:cBhvr>
                                    </p:animEffect>
                                  </p:childTnLst>
                                </p:cTn>
                              </p:par>
                              <p:par>
                                <p:cTn id="172" presetID="10" presetClass="entr" presetSubtype="0" fill="hold" nodeType="withEffect">
                                  <p:stCondLst>
                                    <p:cond delay="0"/>
                                  </p:stCondLst>
                                  <p:childTnLst>
                                    <p:set>
                                      <p:cBhvr>
                                        <p:cTn id="173" dur="1" fill="hold">
                                          <p:stCondLst>
                                            <p:cond delay="0"/>
                                          </p:stCondLst>
                                        </p:cTn>
                                        <p:tgtEl>
                                          <p:spTgt spid="121"/>
                                        </p:tgtEl>
                                        <p:attrNameLst>
                                          <p:attrName>style.visibility</p:attrName>
                                        </p:attrNameLst>
                                      </p:cBhvr>
                                      <p:to>
                                        <p:strVal val="visible"/>
                                      </p:to>
                                    </p:set>
                                    <p:animEffect transition="in" filter="fade">
                                      <p:cBhvr>
                                        <p:cTn id="174" dur="250"/>
                                        <p:tgtEl>
                                          <p:spTgt spid="121"/>
                                        </p:tgtEl>
                                      </p:cBhvr>
                                    </p:animEffect>
                                  </p:childTnLst>
                                </p:cTn>
                              </p:par>
                              <p:par>
                                <p:cTn id="175" presetID="10" presetClass="entr" presetSubtype="0" fill="hold" nodeType="withEffect">
                                  <p:stCondLst>
                                    <p:cond delay="0"/>
                                  </p:stCondLst>
                                  <p:childTnLst>
                                    <p:set>
                                      <p:cBhvr>
                                        <p:cTn id="176" dur="1" fill="hold">
                                          <p:stCondLst>
                                            <p:cond delay="0"/>
                                          </p:stCondLst>
                                        </p:cTn>
                                        <p:tgtEl>
                                          <p:spTgt spid="104"/>
                                        </p:tgtEl>
                                        <p:attrNameLst>
                                          <p:attrName>style.visibility</p:attrName>
                                        </p:attrNameLst>
                                      </p:cBhvr>
                                      <p:to>
                                        <p:strVal val="visible"/>
                                      </p:to>
                                    </p:set>
                                    <p:animEffect transition="in" filter="fade">
                                      <p:cBhvr>
                                        <p:cTn id="177" dur="250"/>
                                        <p:tgtEl>
                                          <p:spTgt spid="104"/>
                                        </p:tgtEl>
                                      </p:cBhvr>
                                    </p:animEffect>
                                  </p:childTnLst>
                                </p:cTn>
                              </p:par>
                              <p:par>
                                <p:cTn id="178" presetID="10" presetClass="entr" presetSubtype="0" fill="hold" nodeType="withEffect">
                                  <p:stCondLst>
                                    <p:cond delay="0"/>
                                  </p:stCondLst>
                                  <p:childTnLst>
                                    <p:set>
                                      <p:cBhvr>
                                        <p:cTn id="179" dur="1" fill="hold">
                                          <p:stCondLst>
                                            <p:cond delay="0"/>
                                          </p:stCondLst>
                                        </p:cTn>
                                        <p:tgtEl>
                                          <p:spTgt spid="87"/>
                                        </p:tgtEl>
                                        <p:attrNameLst>
                                          <p:attrName>style.visibility</p:attrName>
                                        </p:attrNameLst>
                                      </p:cBhvr>
                                      <p:to>
                                        <p:strVal val="visible"/>
                                      </p:to>
                                    </p:set>
                                    <p:animEffect transition="in" filter="fade">
                                      <p:cBhvr>
                                        <p:cTn id="180" dur="250"/>
                                        <p:tgtEl>
                                          <p:spTgt spid="87"/>
                                        </p:tgtEl>
                                      </p:cBhvr>
                                    </p:animEffect>
                                  </p:childTnLst>
                                </p:cTn>
                              </p:par>
                              <p:par>
                                <p:cTn id="181" presetID="10" presetClass="entr" presetSubtype="0" fill="hold" nodeType="withEffect">
                                  <p:stCondLst>
                                    <p:cond delay="0"/>
                                  </p:stCondLst>
                                  <p:childTnLst>
                                    <p:set>
                                      <p:cBhvr>
                                        <p:cTn id="182" dur="1" fill="hold">
                                          <p:stCondLst>
                                            <p:cond delay="0"/>
                                          </p:stCondLst>
                                        </p:cTn>
                                        <p:tgtEl>
                                          <p:spTgt spid="70"/>
                                        </p:tgtEl>
                                        <p:attrNameLst>
                                          <p:attrName>style.visibility</p:attrName>
                                        </p:attrNameLst>
                                      </p:cBhvr>
                                      <p:to>
                                        <p:strVal val="visible"/>
                                      </p:to>
                                    </p:set>
                                    <p:animEffect transition="in" filter="fade">
                                      <p:cBhvr>
                                        <p:cTn id="183" dur="250"/>
                                        <p:tgtEl>
                                          <p:spTgt spid="70"/>
                                        </p:tgtEl>
                                      </p:cBhvr>
                                    </p:animEffect>
                                  </p:childTnLst>
                                </p:cTn>
                              </p:par>
                              <p:par>
                                <p:cTn id="184" presetID="10" presetClass="entr" presetSubtype="0" fill="hold" nodeType="withEffect">
                                  <p:stCondLst>
                                    <p:cond delay="0"/>
                                  </p:stCondLst>
                                  <p:childTnLst>
                                    <p:set>
                                      <p:cBhvr>
                                        <p:cTn id="185" dur="1" fill="hold">
                                          <p:stCondLst>
                                            <p:cond delay="0"/>
                                          </p:stCondLst>
                                        </p:cTn>
                                        <p:tgtEl>
                                          <p:spTgt spid="53"/>
                                        </p:tgtEl>
                                        <p:attrNameLst>
                                          <p:attrName>style.visibility</p:attrName>
                                        </p:attrNameLst>
                                      </p:cBhvr>
                                      <p:to>
                                        <p:strVal val="visible"/>
                                      </p:to>
                                    </p:set>
                                    <p:animEffect transition="in" filter="fade">
                                      <p:cBhvr>
                                        <p:cTn id="186" dur="250"/>
                                        <p:tgtEl>
                                          <p:spTgt spid="53"/>
                                        </p:tgtEl>
                                      </p:cBhvr>
                                    </p:animEffect>
                                  </p:childTnLst>
                                </p:cTn>
                              </p:par>
                            </p:childTnLst>
                          </p:cTn>
                        </p:par>
                        <p:par>
                          <p:cTn id="187" fill="hold">
                            <p:stCondLst>
                              <p:cond delay="1750"/>
                            </p:stCondLst>
                            <p:childTnLst>
                              <p:par>
                                <p:cTn id="188" presetID="10" presetClass="entr" presetSubtype="0" fill="hold" grpId="0" nodeType="afterEffect">
                                  <p:stCondLst>
                                    <p:cond delay="0"/>
                                  </p:stCondLst>
                                  <p:childTnLst>
                                    <p:set>
                                      <p:cBhvr>
                                        <p:cTn id="189" dur="1" fill="hold">
                                          <p:stCondLst>
                                            <p:cond delay="0"/>
                                          </p:stCondLst>
                                        </p:cTn>
                                        <p:tgtEl>
                                          <p:spTgt spid="174"/>
                                        </p:tgtEl>
                                        <p:attrNameLst>
                                          <p:attrName>style.visibility</p:attrName>
                                        </p:attrNameLst>
                                      </p:cBhvr>
                                      <p:to>
                                        <p:strVal val="visible"/>
                                      </p:to>
                                    </p:set>
                                    <p:animEffect transition="in" filter="fade">
                                      <p:cBhvr>
                                        <p:cTn id="190" dur="250"/>
                                        <p:tgtEl>
                                          <p:spTgt spid="174"/>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157"/>
                                        </p:tgtEl>
                                        <p:attrNameLst>
                                          <p:attrName>style.visibility</p:attrName>
                                        </p:attrNameLst>
                                      </p:cBhvr>
                                      <p:to>
                                        <p:strVal val="visible"/>
                                      </p:to>
                                    </p:set>
                                    <p:animEffect transition="in" filter="fade">
                                      <p:cBhvr>
                                        <p:cTn id="193" dur="250"/>
                                        <p:tgtEl>
                                          <p:spTgt spid="157"/>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140"/>
                                        </p:tgtEl>
                                        <p:attrNameLst>
                                          <p:attrName>style.visibility</p:attrName>
                                        </p:attrNameLst>
                                      </p:cBhvr>
                                      <p:to>
                                        <p:strVal val="visible"/>
                                      </p:to>
                                    </p:set>
                                    <p:animEffect transition="in" filter="fade">
                                      <p:cBhvr>
                                        <p:cTn id="196" dur="250"/>
                                        <p:tgtEl>
                                          <p:spTgt spid="140"/>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123"/>
                                        </p:tgtEl>
                                        <p:attrNameLst>
                                          <p:attrName>style.visibility</p:attrName>
                                        </p:attrNameLst>
                                      </p:cBhvr>
                                      <p:to>
                                        <p:strVal val="visible"/>
                                      </p:to>
                                    </p:set>
                                    <p:animEffect transition="in" filter="fade">
                                      <p:cBhvr>
                                        <p:cTn id="199" dur="250"/>
                                        <p:tgtEl>
                                          <p:spTgt spid="123"/>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106"/>
                                        </p:tgtEl>
                                        <p:attrNameLst>
                                          <p:attrName>style.visibility</p:attrName>
                                        </p:attrNameLst>
                                      </p:cBhvr>
                                      <p:to>
                                        <p:strVal val="visible"/>
                                      </p:to>
                                    </p:set>
                                    <p:animEffect transition="in" filter="fade">
                                      <p:cBhvr>
                                        <p:cTn id="202" dur="250"/>
                                        <p:tgtEl>
                                          <p:spTgt spid="106"/>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89"/>
                                        </p:tgtEl>
                                        <p:attrNameLst>
                                          <p:attrName>style.visibility</p:attrName>
                                        </p:attrNameLst>
                                      </p:cBhvr>
                                      <p:to>
                                        <p:strVal val="visible"/>
                                      </p:to>
                                    </p:set>
                                    <p:animEffect transition="in" filter="fade">
                                      <p:cBhvr>
                                        <p:cTn id="205" dur="250"/>
                                        <p:tgtEl>
                                          <p:spTgt spid="89"/>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72"/>
                                        </p:tgtEl>
                                        <p:attrNameLst>
                                          <p:attrName>style.visibility</p:attrName>
                                        </p:attrNameLst>
                                      </p:cBhvr>
                                      <p:to>
                                        <p:strVal val="visible"/>
                                      </p:to>
                                    </p:set>
                                    <p:animEffect transition="in" filter="fade">
                                      <p:cBhvr>
                                        <p:cTn id="208" dur="250"/>
                                        <p:tgtEl>
                                          <p:spTgt spid="72"/>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55"/>
                                        </p:tgtEl>
                                        <p:attrNameLst>
                                          <p:attrName>style.visibility</p:attrName>
                                        </p:attrNameLst>
                                      </p:cBhvr>
                                      <p:to>
                                        <p:strVal val="visible"/>
                                      </p:to>
                                    </p:set>
                                    <p:animEffect transition="in" filter="fade">
                                      <p:cBhvr>
                                        <p:cTn id="211" dur="250"/>
                                        <p:tgtEl>
                                          <p:spTgt spid="55"/>
                                        </p:tgtEl>
                                      </p:cBhvr>
                                    </p:animEffect>
                                  </p:childTnLst>
                                </p:cTn>
                              </p:par>
                            </p:childTnLst>
                          </p:cTn>
                        </p:par>
                        <p:par>
                          <p:cTn id="212" fill="hold">
                            <p:stCondLst>
                              <p:cond delay="2000"/>
                            </p:stCondLst>
                            <p:childTnLst>
                              <p:par>
                                <p:cTn id="213" presetID="10" presetClass="entr" presetSubtype="0" fill="hold" grpId="0" nodeType="afterEffect">
                                  <p:stCondLst>
                                    <p:cond delay="0"/>
                                  </p:stCondLst>
                                  <p:childTnLst>
                                    <p:set>
                                      <p:cBhvr>
                                        <p:cTn id="214" dur="1" fill="hold">
                                          <p:stCondLst>
                                            <p:cond delay="0"/>
                                          </p:stCondLst>
                                        </p:cTn>
                                        <p:tgtEl>
                                          <p:spTgt spid="38"/>
                                        </p:tgtEl>
                                        <p:attrNameLst>
                                          <p:attrName>style.visibility</p:attrName>
                                        </p:attrNameLst>
                                      </p:cBhvr>
                                      <p:to>
                                        <p:strVal val="visible"/>
                                      </p:to>
                                    </p:set>
                                    <p:animEffect transition="in" filter="fade">
                                      <p:cBhvr>
                                        <p:cTn id="215" dur="250"/>
                                        <p:tgtEl>
                                          <p:spTgt spid="38"/>
                                        </p:tgtEl>
                                      </p:cBhvr>
                                    </p:animEffect>
                                  </p:childTnLst>
                                </p:cTn>
                              </p:par>
                            </p:childTnLst>
                          </p:cTn>
                        </p:par>
                        <p:par>
                          <p:cTn id="216" fill="hold">
                            <p:stCondLst>
                              <p:cond delay="2250"/>
                            </p:stCondLst>
                            <p:childTnLst>
                              <p:par>
                                <p:cTn id="217" presetID="10" presetClass="entr" presetSubtype="0" fill="hold" grpId="0" nodeType="afterEffect">
                                  <p:stCondLst>
                                    <p:cond delay="0"/>
                                  </p:stCondLst>
                                  <p:childTnLst>
                                    <p:set>
                                      <p:cBhvr>
                                        <p:cTn id="218" dur="1" fill="hold">
                                          <p:stCondLst>
                                            <p:cond delay="0"/>
                                          </p:stCondLst>
                                        </p:cTn>
                                        <p:tgtEl>
                                          <p:spTgt spid="34"/>
                                        </p:tgtEl>
                                        <p:attrNameLst>
                                          <p:attrName>style.visibility</p:attrName>
                                        </p:attrNameLst>
                                      </p:cBhvr>
                                      <p:to>
                                        <p:strVal val="visible"/>
                                      </p:to>
                                    </p:set>
                                    <p:animEffect transition="in" filter="fade">
                                      <p:cBhvr>
                                        <p:cTn id="219" dur="250"/>
                                        <p:tgtEl>
                                          <p:spTgt spid="34"/>
                                        </p:tgtEl>
                                      </p:cBhvr>
                                    </p:animEffect>
                                  </p:childTnLst>
                                </p:cTn>
                              </p:par>
                            </p:childTnLst>
                          </p:cTn>
                        </p:par>
                        <p:par>
                          <p:cTn id="220" fill="hold">
                            <p:stCondLst>
                              <p:cond delay="2500"/>
                            </p:stCondLst>
                            <p:childTnLst>
                              <p:par>
                                <p:cTn id="221" presetID="10" presetClass="entr" presetSubtype="0" fill="hold" grpId="0" nodeType="afterEffect">
                                  <p:stCondLst>
                                    <p:cond delay="0"/>
                                  </p:stCondLst>
                                  <p:childTnLst>
                                    <p:set>
                                      <p:cBhvr>
                                        <p:cTn id="222" dur="1" fill="hold">
                                          <p:stCondLst>
                                            <p:cond delay="0"/>
                                          </p:stCondLst>
                                        </p:cTn>
                                        <p:tgtEl>
                                          <p:spTgt spid="173"/>
                                        </p:tgtEl>
                                        <p:attrNameLst>
                                          <p:attrName>style.visibility</p:attrName>
                                        </p:attrNameLst>
                                      </p:cBhvr>
                                      <p:to>
                                        <p:strVal val="visible"/>
                                      </p:to>
                                    </p:set>
                                    <p:animEffect transition="in" filter="fade">
                                      <p:cBhvr>
                                        <p:cTn id="223" dur="250"/>
                                        <p:tgtEl>
                                          <p:spTgt spid="173"/>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156"/>
                                        </p:tgtEl>
                                        <p:attrNameLst>
                                          <p:attrName>style.visibility</p:attrName>
                                        </p:attrNameLst>
                                      </p:cBhvr>
                                      <p:to>
                                        <p:strVal val="visible"/>
                                      </p:to>
                                    </p:set>
                                    <p:animEffect transition="in" filter="fade">
                                      <p:cBhvr>
                                        <p:cTn id="226" dur="250"/>
                                        <p:tgtEl>
                                          <p:spTgt spid="156"/>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139"/>
                                        </p:tgtEl>
                                        <p:attrNameLst>
                                          <p:attrName>style.visibility</p:attrName>
                                        </p:attrNameLst>
                                      </p:cBhvr>
                                      <p:to>
                                        <p:strVal val="visible"/>
                                      </p:to>
                                    </p:set>
                                    <p:animEffect transition="in" filter="fade">
                                      <p:cBhvr>
                                        <p:cTn id="229" dur="250"/>
                                        <p:tgtEl>
                                          <p:spTgt spid="139"/>
                                        </p:tgtEl>
                                      </p:cBhvr>
                                    </p:animEffect>
                                  </p:childTnLst>
                                </p:cTn>
                              </p:par>
                              <p:par>
                                <p:cTn id="230" presetID="10" presetClass="entr" presetSubtype="0" fill="hold" grpId="0" nodeType="withEffect">
                                  <p:stCondLst>
                                    <p:cond delay="0"/>
                                  </p:stCondLst>
                                  <p:childTnLst>
                                    <p:set>
                                      <p:cBhvr>
                                        <p:cTn id="231" dur="1" fill="hold">
                                          <p:stCondLst>
                                            <p:cond delay="0"/>
                                          </p:stCondLst>
                                        </p:cTn>
                                        <p:tgtEl>
                                          <p:spTgt spid="122"/>
                                        </p:tgtEl>
                                        <p:attrNameLst>
                                          <p:attrName>style.visibility</p:attrName>
                                        </p:attrNameLst>
                                      </p:cBhvr>
                                      <p:to>
                                        <p:strVal val="visible"/>
                                      </p:to>
                                    </p:set>
                                    <p:animEffect transition="in" filter="fade">
                                      <p:cBhvr>
                                        <p:cTn id="232" dur="250"/>
                                        <p:tgtEl>
                                          <p:spTgt spid="122"/>
                                        </p:tgtEl>
                                      </p:cBhvr>
                                    </p:animEffect>
                                  </p:childTnLst>
                                </p:cTn>
                              </p:par>
                              <p:par>
                                <p:cTn id="233" presetID="10" presetClass="entr" presetSubtype="0" fill="hold" grpId="0" nodeType="withEffect">
                                  <p:stCondLst>
                                    <p:cond delay="0"/>
                                  </p:stCondLst>
                                  <p:childTnLst>
                                    <p:set>
                                      <p:cBhvr>
                                        <p:cTn id="234" dur="1" fill="hold">
                                          <p:stCondLst>
                                            <p:cond delay="0"/>
                                          </p:stCondLst>
                                        </p:cTn>
                                        <p:tgtEl>
                                          <p:spTgt spid="105"/>
                                        </p:tgtEl>
                                        <p:attrNameLst>
                                          <p:attrName>style.visibility</p:attrName>
                                        </p:attrNameLst>
                                      </p:cBhvr>
                                      <p:to>
                                        <p:strVal val="visible"/>
                                      </p:to>
                                    </p:set>
                                    <p:animEffect transition="in" filter="fade">
                                      <p:cBhvr>
                                        <p:cTn id="235" dur="250"/>
                                        <p:tgtEl>
                                          <p:spTgt spid="105"/>
                                        </p:tgtEl>
                                      </p:cBhvr>
                                    </p:animEffect>
                                  </p:childTnLst>
                                </p:cTn>
                              </p:par>
                              <p:par>
                                <p:cTn id="236" presetID="10" presetClass="entr" presetSubtype="0" fill="hold" grpId="0" nodeType="withEffect">
                                  <p:stCondLst>
                                    <p:cond delay="0"/>
                                  </p:stCondLst>
                                  <p:childTnLst>
                                    <p:set>
                                      <p:cBhvr>
                                        <p:cTn id="237" dur="1" fill="hold">
                                          <p:stCondLst>
                                            <p:cond delay="0"/>
                                          </p:stCondLst>
                                        </p:cTn>
                                        <p:tgtEl>
                                          <p:spTgt spid="88"/>
                                        </p:tgtEl>
                                        <p:attrNameLst>
                                          <p:attrName>style.visibility</p:attrName>
                                        </p:attrNameLst>
                                      </p:cBhvr>
                                      <p:to>
                                        <p:strVal val="visible"/>
                                      </p:to>
                                    </p:set>
                                    <p:animEffect transition="in" filter="fade">
                                      <p:cBhvr>
                                        <p:cTn id="238" dur="250"/>
                                        <p:tgtEl>
                                          <p:spTgt spid="88"/>
                                        </p:tgtEl>
                                      </p:cBhvr>
                                    </p:animEffect>
                                  </p:childTnLst>
                                </p:cTn>
                              </p:par>
                              <p:par>
                                <p:cTn id="239" presetID="10" presetClass="entr" presetSubtype="0" fill="hold" grpId="0" nodeType="withEffect">
                                  <p:stCondLst>
                                    <p:cond delay="0"/>
                                  </p:stCondLst>
                                  <p:childTnLst>
                                    <p:set>
                                      <p:cBhvr>
                                        <p:cTn id="240" dur="1" fill="hold">
                                          <p:stCondLst>
                                            <p:cond delay="0"/>
                                          </p:stCondLst>
                                        </p:cTn>
                                        <p:tgtEl>
                                          <p:spTgt spid="71"/>
                                        </p:tgtEl>
                                        <p:attrNameLst>
                                          <p:attrName>style.visibility</p:attrName>
                                        </p:attrNameLst>
                                      </p:cBhvr>
                                      <p:to>
                                        <p:strVal val="visible"/>
                                      </p:to>
                                    </p:set>
                                    <p:animEffect transition="in" filter="fade">
                                      <p:cBhvr>
                                        <p:cTn id="241" dur="250"/>
                                        <p:tgtEl>
                                          <p:spTgt spid="71"/>
                                        </p:tgtEl>
                                      </p:cBhvr>
                                    </p:animEffect>
                                  </p:childTnLst>
                                </p:cTn>
                              </p:par>
                              <p:par>
                                <p:cTn id="242" presetID="10" presetClass="entr" presetSubtype="0" fill="hold" grpId="0" nodeType="withEffect">
                                  <p:stCondLst>
                                    <p:cond delay="0"/>
                                  </p:stCondLst>
                                  <p:childTnLst>
                                    <p:set>
                                      <p:cBhvr>
                                        <p:cTn id="243" dur="1" fill="hold">
                                          <p:stCondLst>
                                            <p:cond delay="0"/>
                                          </p:stCondLst>
                                        </p:cTn>
                                        <p:tgtEl>
                                          <p:spTgt spid="54"/>
                                        </p:tgtEl>
                                        <p:attrNameLst>
                                          <p:attrName>style.visibility</p:attrName>
                                        </p:attrNameLst>
                                      </p:cBhvr>
                                      <p:to>
                                        <p:strVal val="visible"/>
                                      </p:to>
                                    </p:set>
                                    <p:animEffect transition="in" filter="fade">
                                      <p:cBhvr>
                                        <p:cTn id="244" dur="250"/>
                                        <p:tgtEl>
                                          <p:spTgt spid="54"/>
                                        </p:tgtEl>
                                      </p:cBhvr>
                                    </p:animEffect>
                                  </p:childTnLst>
                                </p:cTn>
                              </p:par>
                            </p:childTnLst>
                          </p:cTn>
                        </p:par>
                        <p:par>
                          <p:cTn id="245" fill="hold">
                            <p:stCondLst>
                              <p:cond delay="2750"/>
                            </p:stCondLst>
                            <p:childTnLst>
                              <p:par>
                                <p:cTn id="246" presetID="10" presetClass="entr" presetSubtype="0" fill="hold" grpId="0" nodeType="afterEffect">
                                  <p:stCondLst>
                                    <p:cond delay="0"/>
                                  </p:stCondLst>
                                  <p:childTnLst>
                                    <p:set>
                                      <p:cBhvr>
                                        <p:cTn id="247" dur="1" fill="hold">
                                          <p:stCondLst>
                                            <p:cond delay="0"/>
                                          </p:stCondLst>
                                        </p:cTn>
                                        <p:tgtEl>
                                          <p:spTgt spid="175"/>
                                        </p:tgtEl>
                                        <p:attrNameLst>
                                          <p:attrName>style.visibility</p:attrName>
                                        </p:attrNameLst>
                                      </p:cBhvr>
                                      <p:to>
                                        <p:strVal val="visible"/>
                                      </p:to>
                                    </p:set>
                                    <p:animEffect transition="in" filter="fade">
                                      <p:cBhvr>
                                        <p:cTn id="248" dur="250"/>
                                        <p:tgtEl>
                                          <p:spTgt spid="175"/>
                                        </p:tgtEl>
                                      </p:cBhvr>
                                    </p:animEffect>
                                  </p:childTnLst>
                                </p:cTn>
                              </p:par>
                              <p:par>
                                <p:cTn id="249" presetID="10" presetClass="entr" presetSubtype="0" fill="hold" grpId="0" nodeType="withEffect">
                                  <p:stCondLst>
                                    <p:cond delay="0"/>
                                  </p:stCondLst>
                                  <p:childTnLst>
                                    <p:set>
                                      <p:cBhvr>
                                        <p:cTn id="250" dur="1" fill="hold">
                                          <p:stCondLst>
                                            <p:cond delay="0"/>
                                          </p:stCondLst>
                                        </p:cTn>
                                        <p:tgtEl>
                                          <p:spTgt spid="158"/>
                                        </p:tgtEl>
                                        <p:attrNameLst>
                                          <p:attrName>style.visibility</p:attrName>
                                        </p:attrNameLst>
                                      </p:cBhvr>
                                      <p:to>
                                        <p:strVal val="visible"/>
                                      </p:to>
                                    </p:set>
                                    <p:animEffect transition="in" filter="fade">
                                      <p:cBhvr>
                                        <p:cTn id="251" dur="250"/>
                                        <p:tgtEl>
                                          <p:spTgt spid="158"/>
                                        </p:tgtEl>
                                      </p:cBhvr>
                                    </p:animEffect>
                                  </p:childTnLst>
                                </p:cTn>
                              </p:par>
                              <p:par>
                                <p:cTn id="252" presetID="10" presetClass="entr" presetSubtype="0" fill="hold" grpId="0" nodeType="withEffect">
                                  <p:stCondLst>
                                    <p:cond delay="0"/>
                                  </p:stCondLst>
                                  <p:childTnLst>
                                    <p:set>
                                      <p:cBhvr>
                                        <p:cTn id="253" dur="1" fill="hold">
                                          <p:stCondLst>
                                            <p:cond delay="0"/>
                                          </p:stCondLst>
                                        </p:cTn>
                                        <p:tgtEl>
                                          <p:spTgt spid="141"/>
                                        </p:tgtEl>
                                        <p:attrNameLst>
                                          <p:attrName>style.visibility</p:attrName>
                                        </p:attrNameLst>
                                      </p:cBhvr>
                                      <p:to>
                                        <p:strVal val="visible"/>
                                      </p:to>
                                    </p:set>
                                    <p:animEffect transition="in" filter="fade">
                                      <p:cBhvr>
                                        <p:cTn id="254" dur="250"/>
                                        <p:tgtEl>
                                          <p:spTgt spid="141"/>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124"/>
                                        </p:tgtEl>
                                        <p:attrNameLst>
                                          <p:attrName>style.visibility</p:attrName>
                                        </p:attrNameLst>
                                      </p:cBhvr>
                                      <p:to>
                                        <p:strVal val="visible"/>
                                      </p:to>
                                    </p:set>
                                    <p:animEffect transition="in" filter="fade">
                                      <p:cBhvr>
                                        <p:cTn id="257" dur="250"/>
                                        <p:tgtEl>
                                          <p:spTgt spid="124"/>
                                        </p:tgtEl>
                                      </p:cBhvr>
                                    </p:animEffect>
                                  </p:childTnLst>
                                </p:cTn>
                              </p:par>
                              <p:par>
                                <p:cTn id="258" presetID="10" presetClass="entr" presetSubtype="0" fill="hold" grpId="0" nodeType="withEffect">
                                  <p:stCondLst>
                                    <p:cond delay="0"/>
                                  </p:stCondLst>
                                  <p:childTnLst>
                                    <p:set>
                                      <p:cBhvr>
                                        <p:cTn id="259" dur="1" fill="hold">
                                          <p:stCondLst>
                                            <p:cond delay="0"/>
                                          </p:stCondLst>
                                        </p:cTn>
                                        <p:tgtEl>
                                          <p:spTgt spid="107"/>
                                        </p:tgtEl>
                                        <p:attrNameLst>
                                          <p:attrName>style.visibility</p:attrName>
                                        </p:attrNameLst>
                                      </p:cBhvr>
                                      <p:to>
                                        <p:strVal val="visible"/>
                                      </p:to>
                                    </p:set>
                                    <p:animEffect transition="in" filter="fade">
                                      <p:cBhvr>
                                        <p:cTn id="260" dur="250"/>
                                        <p:tgtEl>
                                          <p:spTgt spid="107"/>
                                        </p:tgtEl>
                                      </p:cBhvr>
                                    </p:animEffect>
                                  </p:childTnLst>
                                </p:cTn>
                              </p:par>
                              <p:par>
                                <p:cTn id="261" presetID="10" presetClass="entr" presetSubtype="0" fill="hold" grpId="0" nodeType="withEffect">
                                  <p:stCondLst>
                                    <p:cond delay="0"/>
                                  </p:stCondLst>
                                  <p:childTnLst>
                                    <p:set>
                                      <p:cBhvr>
                                        <p:cTn id="262" dur="1" fill="hold">
                                          <p:stCondLst>
                                            <p:cond delay="0"/>
                                          </p:stCondLst>
                                        </p:cTn>
                                        <p:tgtEl>
                                          <p:spTgt spid="90"/>
                                        </p:tgtEl>
                                        <p:attrNameLst>
                                          <p:attrName>style.visibility</p:attrName>
                                        </p:attrNameLst>
                                      </p:cBhvr>
                                      <p:to>
                                        <p:strVal val="visible"/>
                                      </p:to>
                                    </p:set>
                                    <p:animEffect transition="in" filter="fade">
                                      <p:cBhvr>
                                        <p:cTn id="263" dur="250"/>
                                        <p:tgtEl>
                                          <p:spTgt spid="90"/>
                                        </p:tgtEl>
                                      </p:cBhvr>
                                    </p:animEffect>
                                  </p:childTnLst>
                                </p:cTn>
                              </p:par>
                              <p:par>
                                <p:cTn id="264" presetID="10" presetClass="entr" presetSubtype="0" fill="hold" grpId="0" nodeType="withEffect">
                                  <p:stCondLst>
                                    <p:cond delay="0"/>
                                  </p:stCondLst>
                                  <p:childTnLst>
                                    <p:set>
                                      <p:cBhvr>
                                        <p:cTn id="265" dur="1" fill="hold">
                                          <p:stCondLst>
                                            <p:cond delay="0"/>
                                          </p:stCondLst>
                                        </p:cTn>
                                        <p:tgtEl>
                                          <p:spTgt spid="73"/>
                                        </p:tgtEl>
                                        <p:attrNameLst>
                                          <p:attrName>style.visibility</p:attrName>
                                        </p:attrNameLst>
                                      </p:cBhvr>
                                      <p:to>
                                        <p:strVal val="visible"/>
                                      </p:to>
                                    </p:set>
                                    <p:animEffect transition="in" filter="fade">
                                      <p:cBhvr>
                                        <p:cTn id="266" dur="250"/>
                                        <p:tgtEl>
                                          <p:spTgt spid="73"/>
                                        </p:tgtEl>
                                      </p:cBhvr>
                                    </p:animEffect>
                                  </p:childTnLst>
                                </p:cTn>
                              </p:par>
                              <p:par>
                                <p:cTn id="267" presetID="10" presetClass="entr" presetSubtype="0" fill="hold" grpId="0" nodeType="withEffect">
                                  <p:stCondLst>
                                    <p:cond delay="0"/>
                                  </p:stCondLst>
                                  <p:childTnLst>
                                    <p:set>
                                      <p:cBhvr>
                                        <p:cTn id="268" dur="1" fill="hold">
                                          <p:stCondLst>
                                            <p:cond delay="0"/>
                                          </p:stCondLst>
                                        </p:cTn>
                                        <p:tgtEl>
                                          <p:spTgt spid="56"/>
                                        </p:tgtEl>
                                        <p:attrNameLst>
                                          <p:attrName>style.visibility</p:attrName>
                                        </p:attrNameLst>
                                      </p:cBhvr>
                                      <p:to>
                                        <p:strVal val="visible"/>
                                      </p:to>
                                    </p:set>
                                    <p:animEffect transition="in" filter="fade">
                                      <p:cBhvr>
                                        <p:cTn id="269" dur="250"/>
                                        <p:tgtEl>
                                          <p:spTgt spid="56"/>
                                        </p:tgtEl>
                                      </p:cBhvr>
                                    </p:animEffect>
                                  </p:childTnLst>
                                </p:cTn>
                              </p:par>
                            </p:childTnLst>
                          </p:cTn>
                        </p:par>
                      </p:childTnLst>
                    </p:cTn>
                  </p:par>
                  <p:par>
                    <p:cTn id="270" fill="hold">
                      <p:stCondLst>
                        <p:cond delay="indefinite"/>
                      </p:stCondLst>
                      <p:childTnLst>
                        <p:par>
                          <p:cTn id="271" fill="hold">
                            <p:stCondLst>
                              <p:cond delay="0"/>
                            </p:stCondLst>
                            <p:childTnLst>
                              <p:par>
                                <p:cTn id="272" presetID="10" presetClass="entr" presetSubtype="0" fill="hold" grpId="0" nodeType="clickEffect">
                                  <p:stCondLst>
                                    <p:cond delay="0"/>
                                  </p:stCondLst>
                                  <p:childTnLst>
                                    <p:set>
                                      <p:cBhvr>
                                        <p:cTn id="273" dur="1" fill="hold">
                                          <p:stCondLst>
                                            <p:cond delay="0"/>
                                          </p:stCondLst>
                                        </p:cTn>
                                        <p:tgtEl>
                                          <p:spTgt spid="35"/>
                                        </p:tgtEl>
                                        <p:attrNameLst>
                                          <p:attrName>style.visibility</p:attrName>
                                        </p:attrNameLst>
                                      </p:cBhvr>
                                      <p:to>
                                        <p:strVal val="visible"/>
                                      </p:to>
                                    </p:set>
                                    <p:animEffect transition="in" filter="fade">
                                      <p:cBhvr>
                                        <p:cTn id="274" dur="250"/>
                                        <p:tgtEl>
                                          <p:spTgt spid="35"/>
                                        </p:tgtEl>
                                      </p:cBhvr>
                                    </p:animEffect>
                                  </p:childTnLst>
                                </p:cTn>
                              </p:par>
                            </p:childTnLst>
                          </p:cTn>
                        </p:par>
                        <p:par>
                          <p:cTn id="275" fill="hold">
                            <p:stCondLst>
                              <p:cond delay="250"/>
                            </p:stCondLst>
                            <p:childTnLst>
                              <p:par>
                                <p:cTn id="276" presetID="10" presetClass="entr" presetSubtype="0" fill="hold" grpId="0" nodeType="afterEffect">
                                  <p:stCondLst>
                                    <p:cond delay="0"/>
                                  </p:stCondLst>
                                  <p:childTnLst>
                                    <p:set>
                                      <p:cBhvr>
                                        <p:cTn id="277" dur="1" fill="hold">
                                          <p:stCondLst>
                                            <p:cond delay="0"/>
                                          </p:stCondLst>
                                        </p:cTn>
                                        <p:tgtEl>
                                          <p:spTgt spid="44"/>
                                        </p:tgtEl>
                                        <p:attrNameLst>
                                          <p:attrName>style.visibility</p:attrName>
                                        </p:attrNameLst>
                                      </p:cBhvr>
                                      <p:to>
                                        <p:strVal val="visible"/>
                                      </p:to>
                                    </p:set>
                                    <p:animEffect transition="in" filter="fade">
                                      <p:cBhvr>
                                        <p:cTn id="278" dur="250"/>
                                        <p:tgtEl>
                                          <p:spTgt spid="44"/>
                                        </p:tgtEl>
                                      </p:cBhvr>
                                    </p:animEffect>
                                  </p:childTnLst>
                                </p:cTn>
                              </p:par>
                              <p:par>
                                <p:cTn id="279" presetID="10" presetClass="entr" presetSubtype="0" fill="hold" grpId="0" nodeType="withEffect">
                                  <p:stCondLst>
                                    <p:cond delay="0"/>
                                  </p:stCondLst>
                                  <p:childTnLst>
                                    <p:set>
                                      <p:cBhvr>
                                        <p:cTn id="280" dur="1" fill="hold">
                                          <p:stCondLst>
                                            <p:cond delay="0"/>
                                          </p:stCondLst>
                                        </p:cTn>
                                        <p:tgtEl>
                                          <p:spTgt spid="61"/>
                                        </p:tgtEl>
                                        <p:attrNameLst>
                                          <p:attrName>style.visibility</p:attrName>
                                        </p:attrNameLst>
                                      </p:cBhvr>
                                      <p:to>
                                        <p:strVal val="visible"/>
                                      </p:to>
                                    </p:set>
                                    <p:animEffect transition="in" filter="fade">
                                      <p:cBhvr>
                                        <p:cTn id="281" dur="250"/>
                                        <p:tgtEl>
                                          <p:spTgt spid="61"/>
                                        </p:tgtEl>
                                      </p:cBhvr>
                                    </p:animEffect>
                                  </p:childTnLst>
                                </p:cTn>
                              </p:par>
                              <p:par>
                                <p:cTn id="282" presetID="10" presetClass="entr" presetSubtype="0" fill="hold" grpId="0" nodeType="withEffect">
                                  <p:stCondLst>
                                    <p:cond delay="0"/>
                                  </p:stCondLst>
                                  <p:childTnLst>
                                    <p:set>
                                      <p:cBhvr>
                                        <p:cTn id="283" dur="1" fill="hold">
                                          <p:stCondLst>
                                            <p:cond delay="0"/>
                                          </p:stCondLst>
                                        </p:cTn>
                                        <p:tgtEl>
                                          <p:spTgt spid="78"/>
                                        </p:tgtEl>
                                        <p:attrNameLst>
                                          <p:attrName>style.visibility</p:attrName>
                                        </p:attrNameLst>
                                      </p:cBhvr>
                                      <p:to>
                                        <p:strVal val="visible"/>
                                      </p:to>
                                    </p:set>
                                    <p:animEffect transition="in" filter="fade">
                                      <p:cBhvr>
                                        <p:cTn id="284" dur="250"/>
                                        <p:tgtEl>
                                          <p:spTgt spid="78"/>
                                        </p:tgtEl>
                                      </p:cBhvr>
                                    </p:animEffect>
                                  </p:childTnLst>
                                </p:cTn>
                              </p:par>
                              <p:par>
                                <p:cTn id="285" presetID="10" presetClass="entr" presetSubtype="0" fill="hold" grpId="0" nodeType="withEffect">
                                  <p:stCondLst>
                                    <p:cond delay="0"/>
                                  </p:stCondLst>
                                  <p:childTnLst>
                                    <p:set>
                                      <p:cBhvr>
                                        <p:cTn id="286" dur="1" fill="hold">
                                          <p:stCondLst>
                                            <p:cond delay="0"/>
                                          </p:stCondLst>
                                        </p:cTn>
                                        <p:tgtEl>
                                          <p:spTgt spid="95"/>
                                        </p:tgtEl>
                                        <p:attrNameLst>
                                          <p:attrName>style.visibility</p:attrName>
                                        </p:attrNameLst>
                                      </p:cBhvr>
                                      <p:to>
                                        <p:strVal val="visible"/>
                                      </p:to>
                                    </p:set>
                                    <p:animEffect transition="in" filter="fade">
                                      <p:cBhvr>
                                        <p:cTn id="287" dur="250"/>
                                        <p:tgtEl>
                                          <p:spTgt spid="95"/>
                                        </p:tgtEl>
                                      </p:cBhvr>
                                    </p:animEffect>
                                  </p:childTnLst>
                                </p:cTn>
                              </p:par>
                              <p:par>
                                <p:cTn id="288" presetID="10" presetClass="entr" presetSubtype="0" fill="hold" grpId="0" nodeType="withEffect">
                                  <p:stCondLst>
                                    <p:cond delay="0"/>
                                  </p:stCondLst>
                                  <p:childTnLst>
                                    <p:set>
                                      <p:cBhvr>
                                        <p:cTn id="289" dur="1" fill="hold">
                                          <p:stCondLst>
                                            <p:cond delay="0"/>
                                          </p:stCondLst>
                                        </p:cTn>
                                        <p:tgtEl>
                                          <p:spTgt spid="112"/>
                                        </p:tgtEl>
                                        <p:attrNameLst>
                                          <p:attrName>style.visibility</p:attrName>
                                        </p:attrNameLst>
                                      </p:cBhvr>
                                      <p:to>
                                        <p:strVal val="visible"/>
                                      </p:to>
                                    </p:set>
                                    <p:animEffect transition="in" filter="fade">
                                      <p:cBhvr>
                                        <p:cTn id="290" dur="250"/>
                                        <p:tgtEl>
                                          <p:spTgt spid="112"/>
                                        </p:tgtEl>
                                      </p:cBhvr>
                                    </p:animEffect>
                                  </p:childTnLst>
                                </p:cTn>
                              </p:par>
                              <p:par>
                                <p:cTn id="291" presetID="10" presetClass="entr" presetSubtype="0" fill="hold" grpId="0" nodeType="withEffect">
                                  <p:stCondLst>
                                    <p:cond delay="0"/>
                                  </p:stCondLst>
                                  <p:childTnLst>
                                    <p:set>
                                      <p:cBhvr>
                                        <p:cTn id="292" dur="1" fill="hold">
                                          <p:stCondLst>
                                            <p:cond delay="0"/>
                                          </p:stCondLst>
                                        </p:cTn>
                                        <p:tgtEl>
                                          <p:spTgt spid="129"/>
                                        </p:tgtEl>
                                        <p:attrNameLst>
                                          <p:attrName>style.visibility</p:attrName>
                                        </p:attrNameLst>
                                      </p:cBhvr>
                                      <p:to>
                                        <p:strVal val="visible"/>
                                      </p:to>
                                    </p:set>
                                    <p:animEffect transition="in" filter="fade">
                                      <p:cBhvr>
                                        <p:cTn id="293" dur="250"/>
                                        <p:tgtEl>
                                          <p:spTgt spid="129"/>
                                        </p:tgtEl>
                                      </p:cBhvr>
                                    </p:animEffect>
                                  </p:childTnLst>
                                </p:cTn>
                              </p:par>
                              <p:par>
                                <p:cTn id="294" presetID="10" presetClass="entr" presetSubtype="0" fill="hold" grpId="0" nodeType="withEffect">
                                  <p:stCondLst>
                                    <p:cond delay="0"/>
                                  </p:stCondLst>
                                  <p:childTnLst>
                                    <p:set>
                                      <p:cBhvr>
                                        <p:cTn id="295" dur="1" fill="hold">
                                          <p:stCondLst>
                                            <p:cond delay="0"/>
                                          </p:stCondLst>
                                        </p:cTn>
                                        <p:tgtEl>
                                          <p:spTgt spid="146"/>
                                        </p:tgtEl>
                                        <p:attrNameLst>
                                          <p:attrName>style.visibility</p:attrName>
                                        </p:attrNameLst>
                                      </p:cBhvr>
                                      <p:to>
                                        <p:strVal val="visible"/>
                                      </p:to>
                                    </p:set>
                                    <p:animEffect transition="in" filter="fade">
                                      <p:cBhvr>
                                        <p:cTn id="296" dur="250"/>
                                        <p:tgtEl>
                                          <p:spTgt spid="146"/>
                                        </p:tgtEl>
                                      </p:cBhvr>
                                    </p:animEffect>
                                  </p:childTnLst>
                                </p:cTn>
                              </p:par>
                              <p:par>
                                <p:cTn id="297" presetID="10" presetClass="entr" presetSubtype="0" fill="hold" grpId="0" nodeType="withEffect">
                                  <p:stCondLst>
                                    <p:cond delay="0"/>
                                  </p:stCondLst>
                                  <p:childTnLst>
                                    <p:set>
                                      <p:cBhvr>
                                        <p:cTn id="298" dur="1" fill="hold">
                                          <p:stCondLst>
                                            <p:cond delay="0"/>
                                          </p:stCondLst>
                                        </p:cTn>
                                        <p:tgtEl>
                                          <p:spTgt spid="163"/>
                                        </p:tgtEl>
                                        <p:attrNameLst>
                                          <p:attrName>style.visibility</p:attrName>
                                        </p:attrNameLst>
                                      </p:cBhvr>
                                      <p:to>
                                        <p:strVal val="visible"/>
                                      </p:to>
                                    </p:set>
                                    <p:animEffect transition="in" filter="fade">
                                      <p:cBhvr>
                                        <p:cTn id="299" dur="250"/>
                                        <p:tgtEl>
                                          <p:spTgt spid="163"/>
                                        </p:tgtEl>
                                      </p:cBhvr>
                                    </p:animEffect>
                                  </p:childTnLst>
                                </p:cTn>
                              </p:par>
                            </p:childTnLst>
                          </p:cTn>
                        </p:par>
                        <p:par>
                          <p:cTn id="300" fill="hold">
                            <p:stCondLst>
                              <p:cond delay="500"/>
                            </p:stCondLst>
                            <p:childTnLst>
                              <p:par>
                                <p:cTn id="301" presetID="10" presetClass="entr" presetSubtype="0" fill="hold" grpId="0" nodeType="afterEffect">
                                  <p:stCondLst>
                                    <p:cond delay="0"/>
                                  </p:stCondLst>
                                  <p:childTnLst>
                                    <p:set>
                                      <p:cBhvr>
                                        <p:cTn id="302" dur="1" fill="hold">
                                          <p:stCondLst>
                                            <p:cond delay="0"/>
                                          </p:stCondLst>
                                        </p:cTn>
                                        <p:tgtEl>
                                          <p:spTgt spid="57"/>
                                        </p:tgtEl>
                                        <p:attrNameLst>
                                          <p:attrName>style.visibility</p:attrName>
                                        </p:attrNameLst>
                                      </p:cBhvr>
                                      <p:to>
                                        <p:strVal val="visible"/>
                                      </p:to>
                                    </p:set>
                                    <p:animEffect transition="in" filter="fade">
                                      <p:cBhvr>
                                        <p:cTn id="303" dur="250"/>
                                        <p:tgtEl>
                                          <p:spTgt spid="57"/>
                                        </p:tgtEl>
                                      </p:cBhvr>
                                    </p:animEffect>
                                  </p:childTnLst>
                                </p:cTn>
                              </p:par>
                              <p:par>
                                <p:cTn id="304" presetID="10" presetClass="entr" presetSubtype="0" fill="hold" grpId="0" nodeType="withEffect">
                                  <p:stCondLst>
                                    <p:cond delay="0"/>
                                  </p:stCondLst>
                                  <p:childTnLst>
                                    <p:set>
                                      <p:cBhvr>
                                        <p:cTn id="305" dur="1" fill="hold">
                                          <p:stCondLst>
                                            <p:cond delay="0"/>
                                          </p:stCondLst>
                                        </p:cTn>
                                        <p:tgtEl>
                                          <p:spTgt spid="74"/>
                                        </p:tgtEl>
                                        <p:attrNameLst>
                                          <p:attrName>style.visibility</p:attrName>
                                        </p:attrNameLst>
                                      </p:cBhvr>
                                      <p:to>
                                        <p:strVal val="visible"/>
                                      </p:to>
                                    </p:set>
                                    <p:animEffect transition="in" filter="fade">
                                      <p:cBhvr>
                                        <p:cTn id="306" dur="250"/>
                                        <p:tgtEl>
                                          <p:spTgt spid="74"/>
                                        </p:tgtEl>
                                      </p:cBhvr>
                                    </p:animEffect>
                                  </p:childTnLst>
                                </p:cTn>
                              </p:par>
                              <p:par>
                                <p:cTn id="307" presetID="10" presetClass="entr" presetSubtype="0" fill="hold" grpId="0" nodeType="withEffect">
                                  <p:stCondLst>
                                    <p:cond delay="0"/>
                                  </p:stCondLst>
                                  <p:childTnLst>
                                    <p:set>
                                      <p:cBhvr>
                                        <p:cTn id="308" dur="1" fill="hold">
                                          <p:stCondLst>
                                            <p:cond delay="0"/>
                                          </p:stCondLst>
                                        </p:cTn>
                                        <p:tgtEl>
                                          <p:spTgt spid="91"/>
                                        </p:tgtEl>
                                        <p:attrNameLst>
                                          <p:attrName>style.visibility</p:attrName>
                                        </p:attrNameLst>
                                      </p:cBhvr>
                                      <p:to>
                                        <p:strVal val="visible"/>
                                      </p:to>
                                    </p:set>
                                    <p:animEffect transition="in" filter="fade">
                                      <p:cBhvr>
                                        <p:cTn id="309" dur="250"/>
                                        <p:tgtEl>
                                          <p:spTgt spid="91"/>
                                        </p:tgtEl>
                                      </p:cBhvr>
                                    </p:animEffect>
                                  </p:childTnLst>
                                </p:cTn>
                              </p:par>
                              <p:par>
                                <p:cTn id="310" presetID="10" presetClass="entr" presetSubtype="0" fill="hold" grpId="0" nodeType="withEffect">
                                  <p:stCondLst>
                                    <p:cond delay="0"/>
                                  </p:stCondLst>
                                  <p:childTnLst>
                                    <p:set>
                                      <p:cBhvr>
                                        <p:cTn id="311" dur="1" fill="hold">
                                          <p:stCondLst>
                                            <p:cond delay="0"/>
                                          </p:stCondLst>
                                        </p:cTn>
                                        <p:tgtEl>
                                          <p:spTgt spid="108"/>
                                        </p:tgtEl>
                                        <p:attrNameLst>
                                          <p:attrName>style.visibility</p:attrName>
                                        </p:attrNameLst>
                                      </p:cBhvr>
                                      <p:to>
                                        <p:strVal val="visible"/>
                                      </p:to>
                                    </p:set>
                                    <p:animEffect transition="in" filter="fade">
                                      <p:cBhvr>
                                        <p:cTn id="312" dur="250"/>
                                        <p:tgtEl>
                                          <p:spTgt spid="108"/>
                                        </p:tgtEl>
                                      </p:cBhvr>
                                    </p:animEffect>
                                  </p:childTnLst>
                                </p:cTn>
                              </p:par>
                              <p:par>
                                <p:cTn id="313" presetID="10" presetClass="entr" presetSubtype="0" fill="hold" grpId="0" nodeType="withEffect">
                                  <p:stCondLst>
                                    <p:cond delay="0"/>
                                  </p:stCondLst>
                                  <p:childTnLst>
                                    <p:set>
                                      <p:cBhvr>
                                        <p:cTn id="314" dur="1" fill="hold">
                                          <p:stCondLst>
                                            <p:cond delay="0"/>
                                          </p:stCondLst>
                                        </p:cTn>
                                        <p:tgtEl>
                                          <p:spTgt spid="125"/>
                                        </p:tgtEl>
                                        <p:attrNameLst>
                                          <p:attrName>style.visibility</p:attrName>
                                        </p:attrNameLst>
                                      </p:cBhvr>
                                      <p:to>
                                        <p:strVal val="visible"/>
                                      </p:to>
                                    </p:set>
                                    <p:animEffect transition="in" filter="fade">
                                      <p:cBhvr>
                                        <p:cTn id="315" dur="250"/>
                                        <p:tgtEl>
                                          <p:spTgt spid="125"/>
                                        </p:tgtEl>
                                      </p:cBhvr>
                                    </p:animEffect>
                                  </p:childTnLst>
                                </p:cTn>
                              </p:par>
                              <p:par>
                                <p:cTn id="316" presetID="10" presetClass="entr" presetSubtype="0" fill="hold" grpId="0" nodeType="withEffect">
                                  <p:stCondLst>
                                    <p:cond delay="0"/>
                                  </p:stCondLst>
                                  <p:childTnLst>
                                    <p:set>
                                      <p:cBhvr>
                                        <p:cTn id="317" dur="1" fill="hold">
                                          <p:stCondLst>
                                            <p:cond delay="0"/>
                                          </p:stCondLst>
                                        </p:cTn>
                                        <p:tgtEl>
                                          <p:spTgt spid="142"/>
                                        </p:tgtEl>
                                        <p:attrNameLst>
                                          <p:attrName>style.visibility</p:attrName>
                                        </p:attrNameLst>
                                      </p:cBhvr>
                                      <p:to>
                                        <p:strVal val="visible"/>
                                      </p:to>
                                    </p:set>
                                    <p:animEffect transition="in" filter="fade">
                                      <p:cBhvr>
                                        <p:cTn id="318" dur="250"/>
                                        <p:tgtEl>
                                          <p:spTgt spid="142"/>
                                        </p:tgtEl>
                                      </p:cBhvr>
                                    </p:animEffect>
                                  </p:childTnLst>
                                </p:cTn>
                              </p:par>
                              <p:par>
                                <p:cTn id="319" presetID="10" presetClass="entr" presetSubtype="0" fill="hold" grpId="0" nodeType="withEffect">
                                  <p:stCondLst>
                                    <p:cond delay="0"/>
                                  </p:stCondLst>
                                  <p:childTnLst>
                                    <p:set>
                                      <p:cBhvr>
                                        <p:cTn id="320" dur="1" fill="hold">
                                          <p:stCondLst>
                                            <p:cond delay="0"/>
                                          </p:stCondLst>
                                        </p:cTn>
                                        <p:tgtEl>
                                          <p:spTgt spid="159"/>
                                        </p:tgtEl>
                                        <p:attrNameLst>
                                          <p:attrName>style.visibility</p:attrName>
                                        </p:attrNameLst>
                                      </p:cBhvr>
                                      <p:to>
                                        <p:strVal val="visible"/>
                                      </p:to>
                                    </p:set>
                                    <p:animEffect transition="in" filter="fade">
                                      <p:cBhvr>
                                        <p:cTn id="321" dur="250"/>
                                        <p:tgtEl>
                                          <p:spTgt spid="159"/>
                                        </p:tgtEl>
                                      </p:cBhvr>
                                    </p:animEffect>
                                  </p:childTnLst>
                                </p:cTn>
                              </p:par>
                              <p:par>
                                <p:cTn id="322" presetID="10" presetClass="entr" presetSubtype="0" fill="hold" grpId="0" nodeType="withEffect">
                                  <p:stCondLst>
                                    <p:cond delay="0"/>
                                  </p:stCondLst>
                                  <p:childTnLst>
                                    <p:set>
                                      <p:cBhvr>
                                        <p:cTn id="323" dur="1" fill="hold">
                                          <p:stCondLst>
                                            <p:cond delay="0"/>
                                          </p:stCondLst>
                                        </p:cTn>
                                        <p:tgtEl>
                                          <p:spTgt spid="176"/>
                                        </p:tgtEl>
                                        <p:attrNameLst>
                                          <p:attrName>style.visibility</p:attrName>
                                        </p:attrNameLst>
                                      </p:cBhvr>
                                      <p:to>
                                        <p:strVal val="visible"/>
                                      </p:to>
                                    </p:set>
                                    <p:animEffect transition="in" filter="fade">
                                      <p:cBhvr>
                                        <p:cTn id="324" dur="250"/>
                                        <p:tgtEl>
                                          <p:spTgt spid="176"/>
                                        </p:tgtEl>
                                      </p:cBhvr>
                                    </p:animEffect>
                                  </p:childTnLst>
                                </p:cTn>
                              </p:par>
                            </p:childTnLst>
                          </p:cTn>
                        </p:par>
                      </p:childTnLst>
                    </p:cTn>
                  </p:par>
                  <p:par>
                    <p:cTn id="325" fill="hold">
                      <p:stCondLst>
                        <p:cond delay="indefinite"/>
                      </p:stCondLst>
                      <p:childTnLst>
                        <p:par>
                          <p:cTn id="326" fill="hold">
                            <p:stCondLst>
                              <p:cond delay="0"/>
                            </p:stCondLst>
                            <p:childTnLst>
                              <p:par>
                                <p:cTn id="327" presetID="10" presetClass="entr" presetSubtype="0" fill="hold" grpId="0" nodeType="clickEffect">
                                  <p:stCondLst>
                                    <p:cond delay="0"/>
                                  </p:stCondLst>
                                  <p:childTnLst>
                                    <p:set>
                                      <p:cBhvr>
                                        <p:cTn id="328" dur="1" fill="hold">
                                          <p:stCondLst>
                                            <p:cond delay="0"/>
                                          </p:stCondLst>
                                        </p:cTn>
                                        <p:tgtEl>
                                          <p:spTgt spid="36"/>
                                        </p:tgtEl>
                                        <p:attrNameLst>
                                          <p:attrName>style.visibility</p:attrName>
                                        </p:attrNameLst>
                                      </p:cBhvr>
                                      <p:to>
                                        <p:strVal val="visible"/>
                                      </p:to>
                                    </p:set>
                                    <p:animEffect transition="in" filter="fade">
                                      <p:cBhvr>
                                        <p:cTn id="329" dur="250"/>
                                        <p:tgtEl>
                                          <p:spTgt spid="36"/>
                                        </p:tgtEl>
                                      </p:cBhvr>
                                    </p:animEffect>
                                  </p:childTnLst>
                                </p:cTn>
                              </p:par>
                            </p:childTnLst>
                          </p:cTn>
                        </p:par>
                        <p:par>
                          <p:cTn id="330" fill="hold">
                            <p:stCondLst>
                              <p:cond delay="250"/>
                            </p:stCondLst>
                            <p:childTnLst>
                              <p:par>
                                <p:cTn id="331" presetID="10" presetClass="entr" presetSubtype="0" fill="hold" grpId="0" nodeType="afterEffect">
                                  <p:stCondLst>
                                    <p:cond delay="0"/>
                                  </p:stCondLst>
                                  <p:childTnLst>
                                    <p:set>
                                      <p:cBhvr>
                                        <p:cTn id="332" dur="1" fill="hold">
                                          <p:stCondLst>
                                            <p:cond delay="0"/>
                                          </p:stCondLst>
                                        </p:cTn>
                                        <p:tgtEl>
                                          <p:spTgt spid="45"/>
                                        </p:tgtEl>
                                        <p:attrNameLst>
                                          <p:attrName>style.visibility</p:attrName>
                                        </p:attrNameLst>
                                      </p:cBhvr>
                                      <p:to>
                                        <p:strVal val="visible"/>
                                      </p:to>
                                    </p:set>
                                    <p:animEffect transition="in" filter="fade">
                                      <p:cBhvr>
                                        <p:cTn id="333" dur="250"/>
                                        <p:tgtEl>
                                          <p:spTgt spid="45"/>
                                        </p:tgtEl>
                                      </p:cBhvr>
                                    </p:animEffect>
                                  </p:childTnLst>
                                </p:cTn>
                              </p:par>
                              <p:par>
                                <p:cTn id="334" presetID="10" presetClass="entr" presetSubtype="0" fill="hold" grpId="0" nodeType="withEffect">
                                  <p:stCondLst>
                                    <p:cond delay="0"/>
                                  </p:stCondLst>
                                  <p:childTnLst>
                                    <p:set>
                                      <p:cBhvr>
                                        <p:cTn id="335" dur="1" fill="hold">
                                          <p:stCondLst>
                                            <p:cond delay="0"/>
                                          </p:stCondLst>
                                        </p:cTn>
                                        <p:tgtEl>
                                          <p:spTgt spid="62"/>
                                        </p:tgtEl>
                                        <p:attrNameLst>
                                          <p:attrName>style.visibility</p:attrName>
                                        </p:attrNameLst>
                                      </p:cBhvr>
                                      <p:to>
                                        <p:strVal val="visible"/>
                                      </p:to>
                                    </p:set>
                                    <p:animEffect transition="in" filter="fade">
                                      <p:cBhvr>
                                        <p:cTn id="336" dur="250"/>
                                        <p:tgtEl>
                                          <p:spTgt spid="62"/>
                                        </p:tgtEl>
                                      </p:cBhvr>
                                    </p:animEffect>
                                  </p:childTnLst>
                                </p:cTn>
                              </p:par>
                              <p:par>
                                <p:cTn id="337" presetID="10" presetClass="entr" presetSubtype="0" fill="hold" grpId="0" nodeType="withEffect">
                                  <p:stCondLst>
                                    <p:cond delay="0"/>
                                  </p:stCondLst>
                                  <p:childTnLst>
                                    <p:set>
                                      <p:cBhvr>
                                        <p:cTn id="338" dur="1" fill="hold">
                                          <p:stCondLst>
                                            <p:cond delay="0"/>
                                          </p:stCondLst>
                                        </p:cTn>
                                        <p:tgtEl>
                                          <p:spTgt spid="79"/>
                                        </p:tgtEl>
                                        <p:attrNameLst>
                                          <p:attrName>style.visibility</p:attrName>
                                        </p:attrNameLst>
                                      </p:cBhvr>
                                      <p:to>
                                        <p:strVal val="visible"/>
                                      </p:to>
                                    </p:set>
                                    <p:animEffect transition="in" filter="fade">
                                      <p:cBhvr>
                                        <p:cTn id="339" dur="250"/>
                                        <p:tgtEl>
                                          <p:spTgt spid="79"/>
                                        </p:tgtEl>
                                      </p:cBhvr>
                                    </p:animEffect>
                                  </p:childTnLst>
                                </p:cTn>
                              </p:par>
                              <p:par>
                                <p:cTn id="340" presetID="10" presetClass="entr" presetSubtype="0" fill="hold" grpId="0" nodeType="withEffect">
                                  <p:stCondLst>
                                    <p:cond delay="0"/>
                                  </p:stCondLst>
                                  <p:childTnLst>
                                    <p:set>
                                      <p:cBhvr>
                                        <p:cTn id="341" dur="1" fill="hold">
                                          <p:stCondLst>
                                            <p:cond delay="0"/>
                                          </p:stCondLst>
                                        </p:cTn>
                                        <p:tgtEl>
                                          <p:spTgt spid="96"/>
                                        </p:tgtEl>
                                        <p:attrNameLst>
                                          <p:attrName>style.visibility</p:attrName>
                                        </p:attrNameLst>
                                      </p:cBhvr>
                                      <p:to>
                                        <p:strVal val="visible"/>
                                      </p:to>
                                    </p:set>
                                    <p:animEffect transition="in" filter="fade">
                                      <p:cBhvr>
                                        <p:cTn id="342" dur="250"/>
                                        <p:tgtEl>
                                          <p:spTgt spid="96"/>
                                        </p:tgtEl>
                                      </p:cBhvr>
                                    </p:animEffect>
                                  </p:childTnLst>
                                </p:cTn>
                              </p:par>
                              <p:par>
                                <p:cTn id="343" presetID="10" presetClass="entr" presetSubtype="0" fill="hold" grpId="0" nodeType="withEffect">
                                  <p:stCondLst>
                                    <p:cond delay="0"/>
                                  </p:stCondLst>
                                  <p:childTnLst>
                                    <p:set>
                                      <p:cBhvr>
                                        <p:cTn id="344" dur="1" fill="hold">
                                          <p:stCondLst>
                                            <p:cond delay="0"/>
                                          </p:stCondLst>
                                        </p:cTn>
                                        <p:tgtEl>
                                          <p:spTgt spid="113"/>
                                        </p:tgtEl>
                                        <p:attrNameLst>
                                          <p:attrName>style.visibility</p:attrName>
                                        </p:attrNameLst>
                                      </p:cBhvr>
                                      <p:to>
                                        <p:strVal val="visible"/>
                                      </p:to>
                                    </p:set>
                                    <p:animEffect transition="in" filter="fade">
                                      <p:cBhvr>
                                        <p:cTn id="345" dur="250"/>
                                        <p:tgtEl>
                                          <p:spTgt spid="113"/>
                                        </p:tgtEl>
                                      </p:cBhvr>
                                    </p:animEffect>
                                  </p:childTnLst>
                                </p:cTn>
                              </p:par>
                              <p:par>
                                <p:cTn id="346" presetID="10" presetClass="entr" presetSubtype="0" fill="hold" grpId="0" nodeType="withEffect">
                                  <p:stCondLst>
                                    <p:cond delay="0"/>
                                  </p:stCondLst>
                                  <p:childTnLst>
                                    <p:set>
                                      <p:cBhvr>
                                        <p:cTn id="347" dur="1" fill="hold">
                                          <p:stCondLst>
                                            <p:cond delay="0"/>
                                          </p:stCondLst>
                                        </p:cTn>
                                        <p:tgtEl>
                                          <p:spTgt spid="130"/>
                                        </p:tgtEl>
                                        <p:attrNameLst>
                                          <p:attrName>style.visibility</p:attrName>
                                        </p:attrNameLst>
                                      </p:cBhvr>
                                      <p:to>
                                        <p:strVal val="visible"/>
                                      </p:to>
                                    </p:set>
                                    <p:animEffect transition="in" filter="fade">
                                      <p:cBhvr>
                                        <p:cTn id="348" dur="250"/>
                                        <p:tgtEl>
                                          <p:spTgt spid="130"/>
                                        </p:tgtEl>
                                      </p:cBhvr>
                                    </p:animEffect>
                                  </p:childTnLst>
                                </p:cTn>
                              </p:par>
                              <p:par>
                                <p:cTn id="349" presetID="10" presetClass="entr" presetSubtype="0" fill="hold" grpId="0" nodeType="withEffect">
                                  <p:stCondLst>
                                    <p:cond delay="0"/>
                                  </p:stCondLst>
                                  <p:childTnLst>
                                    <p:set>
                                      <p:cBhvr>
                                        <p:cTn id="350" dur="1" fill="hold">
                                          <p:stCondLst>
                                            <p:cond delay="0"/>
                                          </p:stCondLst>
                                        </p:cTn>
                                        <p:tgtEl>
                                          <p:spTgt spid="147"/>
                                        </p:tgtEl>
                                        <p:attrNameLst>
                                          <p:attrName>style.visibility</p:attrName>
                                        </p:attrNameLst>
                                      </p:cBhvr>
                                      <p:to>
                                        <p:strVal val="visible"/>
                                      </p:to>
                                    </p:set>
                                    <p:animEffect transition="in" filter="fade">
                                      <p:cBhvr>
                                        <p:cTn id="351" dur="250"/>
                                        <p:tgtEl>
                                          <p:spTgt spid="147"/>
                                        </p:tgtEl>
                                      </p:cBhvr>
                                    </p:animEffect>
                                  </p:childTnLst>
                                </p:cTn>
                              </p:par>
                              <p:par>
                                <p:cTn id="352" presetID="10" presetClass="entr" presetSubtype="0" fill="hold" grpId="0" nodeType="withEffect">
                                  <p:stCondLst>
                                    <p:cond delay="0"/>
                                  </p:stCondLst>
                                  <p:childTnLst>
                                    <p:set>
                                      <p:cBhvr>
                                        <p:cTn id="353" dur="1" fill="hold">
                                          <p:stCondLst>
                                            <p:cond delay="0"/>
                                          </p:stCondLst>
                                        </p:cTn>
                                        <p:tgtEl>
                                          <p:spTgt spid="164"/>
                                        </p:tgtEl>
                                        <p:attrNameLst>
                                          <p:attrName>style.visibility</p:attrName>
                                        </p:attrNameLst>
                                      </p:cBhvr>
                                      <p:to>
                                        <p:strVal val="visible"/>
                                      </p:to>
                                    </p:set>
                                    <p:animEffect transition="in" filter="fade">
                                      <p:cBhvr>
                                        <p:cTn id="354" dur="250"/>
                                        <p:tgtEl>
                                          <p:spTgt spid="164"/>
                                        </p:tgtEl>
                                      </p:cBhvr>
                                    </p:animEffect>
                                  </p:childTnLst>
                                </p:cTn>
                              </p:par>
                            </p:childTnLst>
                          </p:cTn>
                        </p:par>
                        <p:par>
                          <p:cTn id="355" fill="hold">
                            <p:stCondLst>
                              <p:cond delay="500"/>
                            </p:stCondLst>
                            <p:childTnLst>
                              <p:par>
                                <p:cTn id="356" presetID="10" presetClass="entr" presetSubtype="0" fill="hold" grpId="0" nodeType="afterEffect">
                                  <p:stCondLst>
                                    <p:cond delay="0"/>
                                  </p:stCondLst>
                                  <p:childTnLst>
                                    <p:set>
                                      <p:cBhvr>
                                        <p:cTn id="357" dur="1" fill="hold">
                                          <p:stCondLst>
                                            <p:cond delay="0"/>
                                          </p:stCondLst>
                                        </p:cTn>
                                        <p:tgtEl>
                                          <p:spTgt spid="58"/>
                                        </p:tgtEl>
                                        <p:attrNameLst>
                                          <p:attrName>style.visibility</p:attrName>
                                        </p:attrNameLst>
                                      </p:cBhvr>
                                      <p:to>
                                        <p:strVal val="visible"/>
                                      </p:to>
                                    </p:set>
                                    <p:animEffect transition="in" filter="fade">
                                      <p:cBhvr>
                                        <p:cTn id="358" dur="250"/>
                                        <p:tgtEl>
                                          <p:spTgt spid="58"/>
                                        </p:tgtEl>
                                      </p:cBhvr>
                                    </p:animEffect>
                                  </p:childTnLst>
                                </p:cTn>
                              </p:par>
                              <p:par>
                                <p:cTn id="359" presetID="10" presetClass="entr" presetSubtype="0" fill="hold" grpId="0" nodeType="withEffect">
                                  <p:stCondLst>
                                    <p:cond delay="0"/>
                                  </p:stCondLst>
                                  <p:childTnLst>
                                    <p:set>
                                      <p:cBhvr>
                                        <p:cTn id="360" dur="1" fill="hold">
                                          <p:stCondLst>
                                            <p:cond delay="0"/>
                                          </p:stCondLst>
                                        </p:cTn>
                                        <p:tgtEl>
                                          <p:spTgt spid="75"/>
                                        </p:tgtEl>
                                        <p:attrNameLst>
                                          <p:attrName>style.visibility</p:attrName>
                                        </p:attrNameLst>
                                      </p:cBhvr>
                                      <p:to>
                                        <p:strVal val="visible"/>
                                      </p:to>
                                    </p:set>
                                    <p:animEffect transition="in" filter="fade">
                                      <p:cBhvr>
                                        <p:cTn id="361" dur="250"/>
                                        <p:tgtEl>
                                          <p:spTgt spid="75"/>
                                        </p:tgtEl>
                                      </p:cBhvr>
                                    </p:animEffect>
                                  </p:childTnLst>
                                </p:cTn>
                              </p:par>
                              <p:par>
                                <p:cTn id="362" presetID="10" presetClass="entr" presetSubtype="0" fill="hold" grpId="0" nodeType="withEffect">
                                  <p:stCondLst>
                                    <p:cond delay="0"/>
                                  </p:stCondLst>
                                  <p:childTnLst>
                                    <p:set>
                                      <p:cBhvr>
                                        <p:cTn id="363" dur="1" fill="hold">
                                          <p:stCondLst>
                                            <p:cond delay="0"/>
                                          </p:stCondLst>
                                        </p:cTn>
                                        <p:tgtEl>
                                          <p:spTgt spid="92"/>
                                        </p:tgtEl>
                                        <p:attrNameLst>
                                          <p:attrName>style.visibility</p:attrName>
                                        </p:attrNameLst>
                                      </p:cBhvr>
                                      <p:to>
                                        <p:strVal val="visible"/>
                                      </p:to>
                                    </p:set>
                                    <p:animEffect transition="in" filter="fade">
                                      <p:cBhvr>
                                        <p:cTn id="364" dur="250"/>
                                        <p:tgtEl>
                                          <p:spTgt spid="92"/>
                                        </p:tgtEl>
                                      </p:cBhvr>
                                    </p:animEffect>
                                  </p:childTnLst>
                                </p:cTn>
                              </p:par>
                              <p:par>
                                <p:cTn id="365" presetID="10" presetClass="entr" presetSubtype="0" fill="hold" grpId="0" nodeType="withEffect">
                                  <p:stCondLst>
                                    <p:cond delay="0"/>
                                  </p:stCondLst>
                                  <p:childTnLst>
                                    <p:set>
                                      <p:cBhvr>
                                        <p:cTn id="366" dur="1" fill="hold">
                                          <p:stCondLst>
                                            <p:cond delay="0"/>
                                          </p:stCondLst>
                                        </p:cTn>
                                        <p:tgtEl>
                                          <p:spTgt spid="109"/>
                                        </p:tgtEl>
                                        <p:attrNameLst>
                                          <p:attrName>style.visibility</p:attrName>
                                        </p:attrNameLst>
                                      </p:cBhvr>
                                      <p:to>
                                        <p:strVal val="visible"/>
                                      </p:to>
                                    </p:set>
                                    <p:animEffect transition="in" filter="fade">
                                      <p:cBhvr>
                                        <p:cTn id="367" dur="250"/>
                                        <p:tgtEl>
                                          <p:spTgt spid="109"/>
                                        </p:tgtEl>
                                      </p:cBhvr>
                                    </p:animEffect>
                                  </p:childTnLst>
                                </p:cTn>
                              </p:par>
                              <p:par>
                                <p:cTn id="368" presetID="10" presetClass="entr" presetSubtype="0" fill="hold" grpId="0" nodeType="withEffect">
                                  <p:stCondLst>
                                    <p:cond delay="0"/>
                                  </p:stCondLst>
                                  <p:childTnLst>
                                    <p:set>
                                      <p:cBhvr>
                                        <p:cTn id="369" dur="1" fill="hold">
                                          <p:stCondLst>
                                            <p:cond delay="0"/>
                                          </p:stCondLst>
                                        </p:cTn>
                                        <p:tgtEl>
                                          <p:spTgt spid="126"/>
                                        </p:tgtEl>
                                        <p:attrNameLst>
                                          <p:attrName>style.visibility</p:attrName>
                                        </p:attrNameLst>
                                      </p:cBhvr>
                                      <p:to>
                                        <p:strVal val="visible"/>
                                      </p:to>
                                    </p:set>
                                    <p:animEffect transition="in" filter="fade">
                                      <p:cBhvr>
                                        <p:cTn id="370" dur="250"/>
                                        <p:tgtEl>
                                          <p:spTgt spid="126"/>
                                        </p:tgtEl>
                                      </p:cBhvr>
                                    </p:animEffect>
                                  </p:childTnLst>
                                </p:cTn>
                              </p:par>
                              <p:par>
                                <p:cTn id="371" presetID="10" presetClass="entr" presetSubtype="0" fill="hold" grpId="0" nodeType="withEffect">
                                  <p:stCondLst>
                                    <p:cond delay="0"/>
                                  </p:stCondLst>
                                  <p:childTnLst>
                                    <p:set>
                                      <p:cBhvr>
                                        <p:cTn id="372" dur="1" fill="hold">
                                          <p:stCondLst>
                                            <p:cond delay="0"/>
                                          </p:stCondLst>
                                        </p:cTn>
                                        <p:tgtEl>
                                          <p:spTgt spid="143"/>
                                        </p:tgtEl>
                                        <p:attrNameLst>
                                          <p:attrName>style.visibility</p:attrName>
                                        </p:attrNameLst>
                                      </p:cBhvr>
                                      <p:to>
                                        <p:strVal val="visible"/>
                                      </p:to>
                                    </p:set>
                                    <p:animEffect transition="in" filter="fade">
                                      <p:cBhvr>
                                        <p:cTn id="373" dur="250"/>
                                        <p:tgtEl>
                                          <p:spTgt spid="143"/>
                                        </p:tgtEl>
                                      </p:cBhvr>
                                    </p:animEffect>
                                  </p:childTnLst>
                                </p:cTn>
                              </p:par>
                              <p:par>
                                <p:cTn id="374" presetID="10" presetClass="entr" presetSubtype="0" fill="hold" grpId="0" nodeType="withEffect">
                                  <p:stCondLst>
                                    <p:cond delay="0"/>
                                  </p:stCondLst>
                                  <p:childTnLst>
                                    <p:set>
                                      <p:cBhvr>
                                        <p:cTn id="375" dur="1" fill="hold">
                                          <p:stCondLst>
                                            <p:cond delay="0"/>
                                          </p:stCondLst>
                                        </p:cTn>
                                        <p:tgtEl>
                                          <p:spTgt spid="160"/>
                                        </p:tgtEl>
                                        <p:attrNameLst>
                                          <p:attrName>style.visibility</p:attrName>
                                        </p:attrNameLst>
                                      </p:cBhvr>
                                      <p:to>
                                        <p:strVal val="visible"/>
                                      </p:to>
                                    </p:set>
                                    <p:animEffect transition="in" filter="fade">
                                      <p:cBhvr>
                                        <p:cTn id="376" dur="250"/>
                                        <p:tgtEl>
                                          <p:spTgt spid="160"/>
                                        </p:tgtEl>
                                      </p:cBhvr>
                                    </p:animEffect>
                                  </p:childTnLst>
                                </p:cTn>
                              </p:par>
                              <p:par>
                                <p:cTn id="377" presetID="10" presetClass="entr" presetSubtype="0" fill="hold" grpId="0" nodeType="withEffect">
                                  <p:stCondLst>
                                    <p:cond delay="0"/>
                                  </p:stCondLst>
                                  <p:childTnLst>
                                    <p:set>
                                      <p:cBhvr>
                                        <p:cTn id="378" dur="1" fill="hold">
                                          <p:stCondLst>
                                            <p:cond delay="0"/>
                                          </p:stCondLst>
                                        </p:cTn>
                                        <p:tgtEl>
                                          <p:spTgt spid="177"/>
                                        </p:tgtEl>
                                        <p:attrNameLst>
                                          <p:attrName>style.visibility</p:attrName>
                                        </p:attrNameLst>
                                      </p:cBhvr>
                                      <p:to>
                                        <p:strVal val="visible"/>
                                      </p:to>
                                    </p:set>
                                    <p:animEffect transition="in" filter="fade">
                                      <p:cBhvr>
                                        <p:cTn id="379" dur="250"/>
                                        <p:tgtEl>
                                          <p:spTgt spid="177"/>
                                        </p:tgtEl>
                                      </p:cBhvr>
                                    </p:animEffect>
                                  </p:childTnLst>
                                </p:cTn>
                              </p:par>
                            </p:childTnLst>
                          </p:cTn>
                        </p:par>
                      </p:childTnLst>
                    </p:cTn>
                  </p:par>
                  <p:par>
                    <p:cTn id="380" fill="hold">
                      <p:stCondLst>
                        <p:cond delay="indefinite"/>
                      </p:stCondLst>
                      <p:childTnLst>
                        <p:par>
                          <p:cTn id="381" fill="hold">
                            <p:stCondLst>
                              <p:cond delay="0"/>
                            </p:stCondLst>
                            <p:childTnLst>
                              <p:par>
                                <p:cTn id="382" presetID="10" presetClass="entr" presetSubtype="0" fill="hold" grpId="0" nodeType="clickEffect">
                                  <p:stCondLst>
                                    <p:cond delay="0"/>
                                  </p:stCondLst>
                                  <p:childTnLst>
                                    <p:set>
                                      <p:cBhvr>
                                        <p:cTn id="383" dur="1" fill="hold">
                                          <p:stCondLst>
                                            <p:cond delay="0"/>
                                          </p:stCondLst>
                                        </p:cTn>
                                        <p:tgtEl>
                                          <p:spTgt spid="37"/>
                                        </p:tgtEl>
                                        <p:attrNameLst>
                                          <p:attrName>style.visibility</p:attrName>
                                        </p:attrNameLst>
                                      </p:cBhvr>
                                      <p:to>
                                        <p:strVal val="visible"/>
                                      </p:to>
                                    </p:set>
                                    <p:animEffect transition="in" filter="fade">
                                      <p:cBhvr>
                                        <p:cTn id="384" dur="250"/>
                                        <p:tgtEl>
                                          <p:spTgt spid="37"/>
                                        </p:tgtEl>
                                      </p:cBhvr>
                                    </p:animEffect>
                                  </p:childTnLst>
                                </p:cTn>
                              </p:par>
                            </p:childTnLst>
                          </p:cTn>
                        </p:par>
                        <p:par>
                          <p:cTn id="385" fill="hold">
                            <p:stCondLst>
                              <p:cond delay="250"/>
                            </p:stCondLst>
                            <p:childTnLst>
                              <p:par>
                                <p:cTn id="386" presetID="10" presetClass="entr" presetSubtype="0" fill="hold" grpId="0" nodeType="afterEffect">
                                  <p:stCondLst>
                                    <p:cond delay="0"/>
                                  </p:stCondLst>
                                  <p:childTnLst>
                                    <p:set>
                                      <p:cBhvr>
                                        <p:cTn id="387" dur="1" fill="hold">
                                          <p:stCondLst>
                                            <p:cond delay="0"/>
                                          </p:stCondLst>
                                        </p:cTn>
                                        <p:tgtEl>
                                          <p:spTgt spid="46"/>
                                        </p:tgtEl>
                                        <p:attrNameLst>
                                          <p:attrName>style.visibility</p:attrName>
                                        </p:attrNameLst>
                                      </p:cBhvr>
                                      <p:to>
                                        <p:strVal val="visible"/>
                                      </p:to>
                                    </p:set>
                                    <p:animEffect transition="in" filter="fade">
                                      <p:cBhvr>
                                        <p:cTn id="388" dur="250"/>
                                        <p:tgtEl>
                                          <p:spTgt spid="46"/>
                                        </p:tgtEl>
                                      </p:cBhvr>
                                    </p:animEffect>
                                  </p:childTnLst>
                                </p:cTn>
                              </p:par>
                              <p:par>
                                <p:cTn id="389" presetID="10" presetClass="entr" presetSubtype="0" fill="hold" grpId="0" nodeType="withEffect">
                                  <p:stCondLst>
                                    <p:cond delay="0"/>
                                  </p:stCondLst>
                                  <p:childTnLst>
                                    <p:set>
                                      <p:cBhvr>
                                        <p:cTn id="390" dur="1" fill="hold">
                                          <p:stCondLst>
                                            <p:cond delay="0"/>
                                          </p:stCondLst>
                                        </p:cTn>
                                        <p:tgtEl>
                                          <p:spTgt spid="63"/>
                                        </p:tgtEl>
                                        <p:attrNameLst>
                                          <p:attrName>style.visibility</p:attrName>
                                        </p:attrNameLst>
                                      </p:cBhvr>
                                      <p:to>
                                        <p:strVal val="visible"/>
                                      </p:to>
                                    </p:set>
                                    <p:animEffect transition="in" filter="fade">
                                      <p:cBhvr>
                                        <p:cTn id="391" dur="250"/>
                                        <p:tgtEl>
                                          <p:spTgt spid="63"/>
                                        </p:tgtEl>
                                      </p:cBhvr>
                                    </p:animEffect>
                                  </p:childTnLst>
                                </p:cTn>
                              </p:par>
                              <p:par>
                                <p:cTn id="392" presetID="10" presetClass="entr" presetSubtype="0" fill="hold" grpId="0" nodeType="withEffect">
                                  <p:stCondLst>
                                    <p:cond delay="0"/>
                                  </p:stCondLst>
                                  <p:childTnLst>
                                    <p:set>
                                      <p:cBhvr>
                                        <p:cTn id="393" dur="1" fill="hold">
                                          <p:stCondLst>
                                            <p:cond delay="0"/>
                                          </p:stCondLst>
                                        </p:cTn>
                                        <p:tgtEl>
                                          <p:spTgt spid="80"/>
                                        </p:tgtEl>
                                        <p:attrNameLst>
                                          <p:attrName>style.visibility</p:attrName>
                                        </p:attrNameLst>
                                      </p:cBhvr>
                                      <p:to>
                                        <p:strVal val="visible"/>
                                      </p:to>
                                    </p:set>
                                    <p:animEffect transition="in" filter="fade">
                                      <p:cBhvr>
                                        <p:cTn id="394" dur="250"/>
                                        <p:tgtEl>
                                          <p:spTgt spid="80"/>
                                        </p:tgtEl>
                                      </p:cBhvr>
                                    </p:animEffect>
                                  </p:childTnLst>
                                </p:cTn>
                              </p:par>
                              <p:par>
                                <p:cTn id="395" presetID="10" presetClass="entr" presetSubtype="0" fill="hold" grpId="0" nodeType="withEffect">
                                  <p:stCondLst>
                                    <p:cond delay="0"/>
                                  </p:stCondLst>
                                  <p:childTnLst>
                                    <p:set>
                                      <p:cBhvr>
                                        <p:cTn id="396" dur="1" fill="hold">
                                          <p:stCondLst>
                                            <p:cond delay="0"/>
                                          </p:stCondLst>
                                        </p:cTn>
                                        <p:tgtEl>
                                          <p:spTgt spid="97"/>
                                        </p:tgtEl>
                                        <p:attrNameLst>
                                          <p:attrName>style.visibility</p:attrName>
                                        </p:attrNameLst>
                                      </p:cBhvr>
                                      <p:to>
                                        <p:strVal val="visible"/>
                                      </p:to>
                                    </p:set>
                                    <p:animEffect transition="in" filter="fade">
                                      <p:cBhvr>
                                        <p:cTn id="397" dur="250"/>
                                        <p:tgtEl>
                                          <p:spTgt spid="97"/>
                                        </p:tgtEl>
                                      </p:cBhvr>
                                    </p:animEffect>
                                  </p:childTnLst>
                                </p:cTn>
                              </p:par>
                              <p:par>
                                <p:cTn id="398" presetID="10" presetClass="entr" presetSubtype="0" fill="hold" grpId="0" nodeType="withEffect">
                                  <p:stCondLst>
                                    <p:cond delay="0"/>
                                  </p:stCondLst>
                                  <p:childTnLst>
                                    <p:set>
                                      <p:cBhvr>
                                        <p:cTn id="399" dur="1" fill="hold">
                                          <p:stCondLst>
                                            <p:cond delay="0"/>
                                          </p:stCondLst>
                                        </p:cTn>
                                        <p:tgtEl>
                                          <p:spTgt spid="114"/>
                                        </p:tgtEl>
                                        <p:attrNameLst>
                                          <p:attrName>style.visibility</p:attrName>
                                        </p:attrNameLst>
                                      </p:cBhvr>
                                      <p:to>
                                        <p:strVal val="visible"/>
                                      </p:to>
                                    </p:set>
                                    <p:animEffect transition="in" filter="fade">
                                      <p:cBhvr>
                                        <p:cTn id="400" dur="250"/>
                                        <p:tgtEl>
                                          <p:spTgt spid="114"/>
                                        </p:tgtEl>
                                      </p:cBhvr>
                                    </p:animEffect>
                                  </p:childTnLst>
                                </p:cTn>
                              </p:par>
                              <p:par>
                                <p:cTn id="401" presetID="10" presetClass="entr" presetSubtype="0" fill="hold" grpId="0" nodeType="withEffect">
                                  <p:stCondLst>
                                    <p:cond delay="0"/>
                                  </p:stCondLst>
                                  <p:childTnLst>
                                    <p:set>
                                      <p:cBhvr>
                                        <p:cTn id="402" dur="1" fill="hold">
                                          <p:stCondLst>
                                            <p:cond delay="0"/>
                                          </p:stCondLst>
                                        </p:cTn>
                                        <p:tgtEl>
                                          <p:spTgt spid="131"/>
                                        </p:tgtEl>
                                        <p:attrNameLst>
                                          <p:attrName>style.visibility</p:attrName>
                                        </p:attrNameLst>
                                      </p:cBhvr>
                                      <p:to>
                                        <p:strVal val="visible"/>
                                      </p:to>
                                    </p:set>
                                    <p:animEffect transition="in" filter="fade">
                                      <p:cBhvr>
                                        <p:cTn id="403" dur="250"/>
                                        <p:tgtEl>
                                          <p:spTgt spid="131"/>
                                        </p:tgtEl>
                                      </p:cBhvr>
                                    </p:animEffect>
                                  </p:childTnLst>
                                </p:cTn>
                              </p:par>
                              <p:par>
                                <p:cTn id="404" presetID="10" presetClass="entr" presetSubtype="0" fill="hold" grpId="0" nodeType="withEffect">
                                  <p:stCondLst>
                                    <p:cond delay="0"/>
                                  </p:stCondLst>
                                  <p:childTnLst>
                                    <p:set>
                                      <p:cBhvr>
                                        <p:cTn id="405" dur="1" fill="hold">
                                          <p:stCondLst>
                                            <p:cond delay="0"/>
                                          </p:stCondLst>
                                        </p:cTn>
                                        <p:tgtEl>
                                          <p:spTgt spid="148"/>
                                        </p:tgtEl>
                                        <p:attrNameLst>
                                          <p:attrName>style.visibility</p:attrName>
                                        </p:attrNameLst>
                                      </p:cBhvr>
                                      <p:to>
                                        <p:strVal val="visible"/>
                                      </p:to>
                                    </p:set>
                                    <p:animEffect transition="in" filter="fade">
                                      <p:cBhvr>
                                        <p:cTn id="406" dur="250"/>
                                        <p:tgtEl>
                                          <p:spTgt spid="148"/>
                                        </p:tgtEl>
                                      </p:cBhvr>
                                    </p:animEffect>
                                  </p:childTnLst>
                                </p:cTn>
                              </p:par>
                              <p:par>
                                <p:cTn id="407" presetID="10" presetClass="entr" presetSubtype="0" fill="hold" grpId="0" nodeType="withEffect">
                                  <p:stCondLst>
                                    <p:cond delay="0"/>
                                  </p:stCondLst>
                                  <p:childTnLst>
                                    <p:set>
                                      <p:cBhvr>
                                        <p:cTn id="408" dur="1" fill="hold">
                                          <p:stCondLst>
                                            <p:cond delay="0"/>
                                          </p:stCondLst>
                                        </p:cTn>
                                        <p:tgtEl>
                                          <p:spTgt spid="165"/>
                                        </p:tgtEl>
                                        <p:attrNameLst>
                                          <p:attrName>style.visibility</p:attrName>
                                        </p:attrNameLst>
                                      </p:cBhvr>
                                      <p:to>
                                        <p:strVal val="visible"/>
                                      </p:to>
                                    </p:set>
                                    <p:animEffect transition="in" filter="fade">
                                      <p:cBhvr>
                                        <p:cTn id="409" dur="250"/>
                                        <p:tgtEl>
                                          <p:spTgt spid="165"/>
                                        </p:tgtEl>
                                      </p:cBhvr>
                                    </p:animEffect>
                                  </p:childTnLst>
                                </p:cTn>
                              </p:par>
                            </p:childTnLst>
                          </p:cTn>
                        </p:par>
                        <p:par>
                          <p:cTn id="410" fill="hold">
                            <p:stCondLst>
                              <p:cond delay="500"/>
                            </p:stCondLst>
                            <p:childTnLst>
                              <p:par>
                                <p:cTn id="411" presetID="10" presetClass="entr" presetSubtype="0" fill="hold" grpId="0" nodeType="afterEffect">
                                  <p:stCondLst>
                                    <p:cond delay="0"/>
                                  </p:stCondLst>
                                  <p:childTnLst>
                                    <p:set>
                                      <p:cBhvr>
                                        <p:cTn id="412" dur="1" fill="hold">
                                          <p:stCondLst>
                                            <p:cond delay="0"/>
                                          </p:stCondLst>
                                        </p:cTn>
                                        <p:tgtEl>
                                          <p:spTgt spid="59"/>
                                        </p:tgtEl>
                                        <p:attrNameLst>
                                          <p:attrName>style.visibility</p:attrName>
                                        </p:attrNameLst>
                                      </p:cBhvr>
                                      <p:to>
                                        <p:strVal val="visible"/>
                                      </p:to>
                                    </p:set>
                                    <p:animEffect transition="in" filter="fade">
                                      <p:cBhvr>
                                        <p:cTn id="413" dur="250"/>
                                        <p:tgtEl>
                                          <p:spTgt spid="59"/>
                                        </p:tgtEl>
                                      </p:cBhvr>
                                    </p:animEffect>
                                  </p:childTnLst>
                                </p:cTn>
                              </p:par>
                              <p:par>
                                <p:cTn id="414" presetID="10" presetClass="entr" presetSubtype="0" fill="hold" grpId="0" nodeType="withEffect">
                                  <p:stCondLst>
                                    <p:cond delay="0"/>
                                  </p:stCondLst>
                                  <p:childTnLst>
                                    <p:set>
                                      <p:cBhvr>
                                        <p:cTn id="415" dur="1" fill="hold">
                                          <p:stCondLst>
                                            <p:cond delay="0"/>
                                          </p:stCondLst>
                                        </p:cTn>
                                        <p:tgtEl>
                                          <p:spTgt spid="76"/>
                                        </p:tgtEl>
                                        <p:attrNameLst>
                                          <p:attrName>style.visibility</p:attrName>
                                        </p:attrNameLst>
                                      </p:cBhvr>
                                      <p:to>
                                        <p:strVal val="visible"/>
                                      </p:to>
                                    </p:set>
                                    <p:animEffect transition="in" filter="fade">
                                      <p:cBhvr>
                                        <p:cTn id="416" dur="250"/>
                                        <p:tgtEl>
                                          <p:spTgt spid="76"/>
                                        </p:tgtEl>
                                      </p:cBhvr>
                                    </p:animEffect>
                                  </p:childTnLst>
                                </p:cTn>
                              </p:par>
                              <p:par>
                                <p:cTn id="417" presetID="10" presetClass="entr" presetSubtype="0" fill="hold" grpId="0" nodeType="withEffect">
                                  <p:stCondLst>
                                    <p:cond delay="0"/>
                                  </p:stCondLst>
                                  <p:childTnLst>
                                    <p:set>
                                      <p:cBhvr>
                                        <p:cTn id="418" dur="1" fill="hold">
                                          <p:stCondLst>
                                            <p:cond delay="0"/>
                                          </p:stCondLst>
                                        </p:cTn>
                                        <p:tgtEl>
                                          <p:spTgt spid="93"/>
                                        </p:tgtEl>
                                        <p:attrNameLst>
                                          <p:attrName>style.visibility</p:attrName>
                                        </p:attrNameLst>
                                      </p:cBhvr>
                                      <p:to>
                                        <p:strVal val="visible"/>
                                      </p:to>
                                    </p:set>
                                    <p:animEffect transition="in" filter="fade">
                                      <p:cBhvr>
                                        <p:cTn id="419" dur="250"/>
                                        <p:tgtEl>
                                          <p:spTgt spid="93"/>
                                        </p:tgtEl>
                                      </p:cBhvr>
                                    </p:animEffect>
                                  </p:childTnLst>
                                </p:cTn>
                              </p:par>
                              <p:par>
                                <p:cTn id="420" presetID="10" presetClass="entr" presetSubtype="0" fill="hold" grpId="0" nodeType="withEffect">
                                  <p:stCondLst>
                                    <p:cond delay="0"/>
                                  </p:stCondLst>
                                  <p:childTnLst>
                                    <p:set>
                                      <p:cBhvr>
                                        <p:cTn id="421" dur="1" fill="hold">
                                          <p:stCondLst>
                                            <p:cond delay="0"/>
                                          </p:stCondLst>
                                        </p:cTn>
                                        <p:tgtEl>
                                          <p:spTgt spid="110"/>
                                        </p:tgtEl>
                                        <p:attrNameLst>
                                          <p:attrName>style.visibility</p:attrName>
                                        </p:attrNameLst>
                                      </p:cBhvr>
                                      <p:to>
                                        <p:strVal val="visible"/>
                                      </p:to>
                                    </p:set>
                                    <p:animEffect transition="in" filter="fade">
                                      <p:cBhvr>
                                        <p:cTn id="422" dur="250"/>
                                        <p:tgtEl>
                                          <p:spTgt spid="110"/>
                                        </p:tgtEl>
                                      </p:cBhvr>
                                    </p:animEffect>
                                  </p:childTnLst>
                                </p:cTn>
                              </p:par>
                              <p:par>
                                <p:cTn id="423" presetID="10" presetClass="entr" presetSubtype="0" fill="hold" grpId="0" nodeType="withEffect">
                                  <p:stCondLst>
                                    <p:cond delay="0"/>
                                  </p:stCondLst>
                                  <p:childTnLst>
                                    <p:set>
                                      <p:cBhvr>
                                        <p:cTn id="424" dur="1" fill="hold">
                                          <p:stCondLst>
                                            <p:cond delay="0"/>
                                          </p:stCondLst>
                                        </p:cTn>
                                        <p:tgtEl>
                                          <p:spTgt spid="127"/>
                                        </p:tgtEl>
                                        <p:attrNameLst>
                                          <p:attrName>style.visibility</p:attrName>
                                        </p:attrNameLst>
                                      </p:cBhvr>
                                      <p:to>
                                        <p:strVal val="visible"/>
                                      </p:to>
                                    </p:set>
                                    <p:animEffect transition="in" filter="fade">
                                      <p:cBhvr>
                                        <p:cTn id="425" dur="250"/>
                                        <p:tgtEl>
                                          <p:spTgt spid="127"/>
                                        </p:tgtEl>
                                      </p:cBhvr>
                                    </p:animEffect>
                                  </p:childTnLst>
                                </p:cTn>
                              </p:par>
                              <p:par>
                                <p:cTn id="426" presetID="10" presetClass="entr" presetSubtype="0" fill="hold" grpId="0" nodeType="withEffect">
                                  <p:stCondLst>
                                    <p:cond delay="0"/>
                                  </p:stCondLst>
                                  <p:childTnLst>
                                    <p:set>
                                      <p:cBhvr>
                                        <p:cTn id="427" dur="1" fill="hold">
                                          <p:stCondLst>
                                            <p:cond delay="0"/>
                                          </p:stCondLst>
                                        </p:cTn>
                                        <p:tgtEl>
                                          <p:spTgt spid="144"/>
                                        </p:tgtEl>
                                        <p:attrNameLst>
                                          <p:attrName>style.visibility</p:attrName>
                                        </p:attrNameLst>
                                      </p:cBhvr>
                                      <p:to>
                                        <p:strVal val="visible"/>
                                      </p:to>
                                    </p:set>
                                    <p:animEffect transition="in" filter="fade">
                                      <p:cBhvr>
                                        <p:cTn id="428" dur="250"/>
                                        <p:tgtEl>
                                          <p:spTgt spid="144"/>
                                        </p:tgtEl>
                                      </p:cBhvr>
                                    </p:animEffect>
                                  </p:childTnLst>
                                </p:cTn>
                              </p:par>
                              <p:par>
                                <p:cTn id="429" presetID="10" presetClass="entr" presetSubtype="0" fill="hold" grpId="0" nodeType="withEffect">
                                  <p:stCondLst>
                                    <p:cond delay="0"/>
                                  </p:stCondLst>
                                  <p:childTnLst>
                                    <p:set>
                                      <p:cBhvr>
                                        <p:cTn id="430" dur="1" fill="hold">
                                          <p:stCondLst>
                                            <p:cond delay="0"/>
                                          </p:stCondLst>
                                        </p:cTn>
                                        <p:tgtEl>
                                          <p:spTgt spid="161"/>
                                        </p:tgtEl>
                                        <p:attrNameLst>
                                          <p:attrName>style.visibility</p:attrName>
                                        </p:attrNameLst>
                                      </p:cBhvr>
                                      <p:to>
                                        <p:strVal val="visible"/>
                                      </p:to>
                                    </p:set>
                                    <p:animEffect transition="in" filter="fade">
                                      <p:cBhvr>
                                        <p:cTn id="431" dur="250"/>
                                        <p:tgtEl>
                                          <p:spTgt spid="161"/>
                                        </p:tgtEl>
                                      </p:cBhvr>
                                    </p:animEffect>
                                  </p:childTnLst>
                                </p:cTn>
                              </p:par>
                              <p:par>
                                <p:cTn id="432" presetID="10" presetClass="entr" presetSubtype="0" fill="hold" grpId="0" nodeType="withEffect">
                                  <p:stCondLst>
                                    <p:cond delay="0"/>
                                  </p:stCondLst>
                                  <p:childTnLst>
                                    <p:set>
                                      <p:cBhvr>
                                        <p:cTn id="433" dur="1" fill="hold">
                                          <p:stCondLst>
                                            <p:cond delay="0"/>
                                          </p:stCondLst>
                                        </p:cTn>
                                        <p:tgtEl>
                                          <p:spTgt spid="178"/>
                                        </p:tgtEl>
                                        <p:attrNameLst>
                                          <p:attrName>style.visibility</p:attrName>
                                        </p:attrNameLst>
                                      </p:cBhvr>
                                      <p:to>
                                        <p:strVal val="visible"/>
                                      </p:to>
                                    </p:set>
                                    <p:animEffect transition="in" filter="fade">
                                      <p:cBhvr>
                                        <p:cTn id="434" dur="25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P spid="38" grpId="0" animBg="1"/>
      <p:bldP spid="42" grpId="0"/>
      <p:bldP spid="44" grpId="0" animBg="1"/>
      <p:bldP spid="45" grpId="0" animBg="1"/>
      <p:bldP spid="46" grpId="0" animBg="1"/>
      <p:bldP spid="47" grpId="0" animBg="1"/>
      <p:bldP spid="48" grpId="0" animBg="1"/>
      <p:bldP spid="49" grpId="0" animBg="1"/>
      <p:bldP spid="50" grpId="0" animBg="1"/>
      <p:bldP spid="54" grpId="0" animBg="1"/>
      <p:bldP spid="55" grpId="0" animBg="1"/>
      <p:bldP spid="56" grpId="0" animBg="1"/>
      <p:bldP spid="57" grpId="0" animBg="1"/>
      <p:bldP spid="58" grpId="0" animBg="1"/>
      <p:bldP spid="59" grpId="0" animBg="1"/>
      <p:bldP spid="61" grpId="0" animBg="1"/>
      <p:bldP spid="62" grpId="0" animBg="1"/>
      <p:bldP spid="63" grpId="0" animBg="1"/>
      <p:bldP spid="64" grpId="0" animBg="1"/>
      <p:bldP spid="65" grpId="0" animBg="1"/>
      <p:bldP spid="66" grpId="0" animBg="1"/>
      <p:bldP spid="67" grpId="0" animBg="1"/>
      <p:bldP spid="71" grpId="0" animBg="1"/>
      <p:bldP spid="72" grpId="0" animBg="1"/>
      <p:bldP spid="73" grpId="0" animBg="1"/>
      <p:bldP spid="74" grpId="0" animBg="1"/>
      <p:bldP spid="75" grpId="0" animBg="1"/>
      <p:bldP spid="76" grpId="0" animBg="1"/>
      <p:bldP spid="78" grpId="0" animBg="1"/>
      <p:bldP spid="79" grpId="0" animBg="1"/>
      <p:bldP spid="80" grpId="0" animBg="1"/>
      <p:bldP spid="81" grpId="0" animBg="1"/>
      <p:bldP spid="82" grpId="0" animBg="1"/>
      <p:bldP spid="83" grpId="0" animBg="1"/>
      <p:bldP spid="84" grpId="0" animBg="1"/>
      <p:bldP spid="88" grpId="0" animBg="1"/>
      <p:bldP spid="89" grpId="0" animBg="1"/>
      <p:bldP spid="90" grpId="0" animBg="1"/>
      <p:bldP spid="91" grpId="0" animBg="1"/>
      <p:bldP spid="92" grpId="0" animBg="1"/>
      <p:bldP spid="93" grpId="0" animBg="1"/>
      <p:bldP spid="95" grpId="0" animBg="1"/>
      <p:bldP spid="96" grpId="0" animBg="1"/>
      <p:bldP spid="97" grpId="0" animBg="1"/>
      <p:bldP spid="98" grpId="0" animBg="1"/>
      <p:bldP spid="99" grpId="0" animBg="1"/>
      <p:bldP spid="100" grpId="0" animBg="1"/>
      <p:bldP spid="101" grpId="0" animBg="1"/>
      <p:bldP spid="105" grpId="0" animBg="1"/>
      <p:bldP spid="106" grpId="0" animBg="1"/>
      <p:bldP spid="107" grpId="0" animBg="1"/>
      <p:bldP spid="108" grpId="0" animBg="1"/>
      <p:bldP spid="109" grpId="0" animBg="1"/>
      <p:bldP spid="110" grpId="0" animBg="1"/>
      <p:bldP spid="112" grpId="0" animBg="1"/>
      <p:bldP spid="113" grpId="0" animBg="1"/>
      <p:bldP spid="114" grpId="0" animBg="1"/>
      <p:bldP spid="115" grpId="0" animBg="1"/>
      <p:bldP spid="116" grpId="0" animBg="1"/>
      <p:bldP spid="117" grpId="0" animBg="1"/>
      <p:bldP spid="118" grpId="0" animBg="1"/>
      <p:bldP spid="122" grpId="0" animBg="1"/>
      <p:bldP spid="123" grpId="0" animBg="1"/>
      <p:bldP spid="124" grpId="0" animBg="1"/>
      <p:bldP spid="125" grpId="0" animBg="1"/>
      <p:bldP spid="126" grpId="0" animBg="1"/>
      <p:bldP spid="127" grpId="0" animBg="1"/>
      <p:bldP spid="129" grpId="0" animBg="1"/>
      <p:bldP spid="130" grpId="0" animBg="1"/>
      <p:bldP spid="131" grpId="0" animBg="1"/>
      <p:bldP spid="132" grpId="0" animBg="1"/>
      <p:bldP spid="133" grpId="0" animBg="1"/>
      <p:bldP spid="134" grpId="0" animBg="1"/>
      <p:bldP spid="135" grpId="0" animBg="1"/>
      <p:bldP spid="139" grpId="0" animBg="1"/>
      <p:bldP spid="140" grpId="0" animBg="1"/>
      <p:bldP spid="141" grpId="0" animBg="1"/>
      <p:bldP spid="142" grpId="0" animBg="1"/>
      <p:bldP spid="143" grpId="0" animBg="1"/>
      <p:bldP spid="144" grpId="0" animBg="1"/>
      <p:bldP spid="146" grpId="0" animBg="1"/>
      <p:bldP spid="147" grpId="0" animBg="1"/>
      <p:bldP spid="148" grpId="0" animBg="1"/>
      <p:bldP spid="149" grpId="0" animBg="1"/>
      <p:bldP spid="150" grpId="0" animBg="1"/>
      <p:bldP spid="151" grpId="0" animBg="1"/>
      <p:bldP spid="152" grpId="0" animBg="1"/>
      <p:bldP spid="156" grpId="0" animBg="1"/>
      <p:bldP spid="157" grpId="0" animBg="1"/>
      <p:bldP spid="158" grpId="0" animBg="1"/>
      <p:bldP spid="159" grpId="0" animBg="1"/>
      <p:bldP spid="160" grpId="0" animBg="1"/>
      <p:bldP spid="161" grpId="0" animBg="1"/>
      <p:bldP spid="163" grpId="0" animBg="1"/>
      <p:bldP spid="164" grpId="0" animBg="1"/>
      <p:bldP spid="165" grpId="0" animBg="1"/>
      <p:bldP spid="166" grpId="0" animBg="1"/>
      <p:bldP spid="167" grpId="0" animBg="1"/>
      <p:bldP spid="168" grpId="0" animBg="1"/>
      <p:bldP spid="169" grpId="0" animBg="1"/>
      <p:bldP spid="173" grpId="0" animBg="1"/>
      <p:bldP spid="174" grpId="0" animBg="1"/>
      <p:bldP spid="175" grpId="0" animBg="1"/>
      <p:bldP spid="176" grpId="0" animBg="1"/>
      <p:bldP spid="177" grpId="0" animBg="1"/>
      <p:bldP spid="17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kernel’s internal functionality</a:t>
            </a:r>
            <a:endParaRPr lang="en-US" dirty="0"/>
          </a:p>
        </p:txBody>
      </p:sp>
      <p:sp>
        <p:nvSpPr>
          <p:cNvPr id="3" name="Content Placeholder 2"/>
          <p:cNvSpPr>
            <a:spLocks noGrp="1"/>
          </p:cNvSpPr>
          <p:nvPr>
            <p:ph idx="1"/>
          </p:nvPr>
        </p:nvSpPr>
        <p:spPr/>
        <p:txBody>
          <a:bodyPr/>
          <a:lstStyle/>
          <a:p>
            <a:r>
              <a:rPr lang="en-US" dirty="0" smtClean="0"/>
              <a:t>1. Fetch the content for 32 vertices to process and initialize vertex shared memory buffer with user-provided function.</a:t>
            </a:r>
          </a:p>
          <a:p>
            <a:r>
              <a:rPr lang="en-US" dirty="0" smtClean="0"/>
              <a:t>2. Iterative over neighbors of assigned </a:t>
            </a:r>
            <a:r>
              <a:rPr lang="en-US" dirty="0" smtClean="0"/>
              <a:t>vertices &amp; update the shared buffer.</a:t>
            </a:r>
            <a:endParaRPr lang="en-US" dirty="0" smtClean="0"/>
          </a:p>
          <a:p>
            <a:pPr lvl="1"/>
            <a:r>
              <a:rPr lang="en-US" dirty="0" smtClean="0"/>
              <a:t>Get the neighbor content.</a:t>
            </a:r>
          </a:p>
          <a:p>
            <a:pPr lvl="1"/>
            <a:r>
              <a:rPr lang="en-US" dirty="0" smtClean="0"/>
              <a:t>Discover what vertex the neighbor belongs to (form the segments).</a:t>
            </a:r>
          </a:p>
          <a:p>
            <a:pPr lvl="1"/>
            <a:r>
              <a:rPr lang="en-US" dirty="0" smtClean="0"/>
              <a:t>Apply user-provided compute function for the fetched neighbor.</a:t>
            </a:r>
          </a:p>
          <a:p>
            <a:pPr lvl="1"/>
            <a:r>
              <a:rPr lang="en-US" dirty="0" smtClean="0"/>
              <a:t>Apply user-provided reduction function within a segment.</a:t>
            </a:r>
          </a:p>
          <a:p>
            <a:pPr lvl="1"/>
            <a:r>
              <a:rPr lang="en-US" dirty="0" smtClean="0"/>
              <a:t>Reduce with the vertex content inside the shared memory.</a:t>
            </a:r>
            <a:endParaRPr lang="en-US" dirty="0"/>
          </a:p>
          <a:p>
            <a:r>
              <a:rPr lang="en-US" dirty="0" smtClean="0"/>
              <a:t>3. Apply user-provided comparison function signaling if the vertex is updated.</a:t>
            </a:r>
          </a:p>
          <a:p>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10775546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Warp Segmentation</a:t>
            </a:r>
            <a:endParaRPr lang="en-US" dirty="0"/>
          </a:p>
        </p:txBody>
      </p:sp>
      <p:sp>
        <p:nvSpPr>
          <p:cNvPr id="3" name="Content Placeholder 2"/>
          <p:cNvSpPr>
            <a:spLocks noGrp="1"/>
          </p:cNvSpPr>
          <p:nvPr>
            <p:ph idx="1"/>
          </p:nvPr>
        </p:nvSpPr>
        <p:spPr/>
        <p:txBody>
          <a:bodyPr/>
          <a:lstStyle/>
          <a:p>
            <a:r>
              <a:rPr lang="en-US" dirty="0" smtClean="0"/>
              <a:t>Avoids shared memory atomics for reduction.</a:t>
            </a:r>
          </a:p>
          <a:p>
            <a:r>
              <a:rPr lang="en-US" dirty="0" smtClean="0"/>
              <a:t>Avoids synchronization primitives throughout the kernel.</a:t>
            </a:r>
          </a:p>
          <a:p>
            <a:r>
              <a:rPr lang="en-US" dirty="0" smtClean="0"/>
              <a:t>A form of intra-warp segmented reduction.</a:t>
            </a:r>
          </a:p>
          <a:p>
            <a:r>
              <a:rPr lang="en-US" dirty="0" smtClean="0"/>
              <a:t>All memory accesses are coalesced except for accessing neighbor’s content (inherent to CSR representation).</a:t>
            </a:r>
          </a:p>
          <a:p>
            <a:r>
              <a:rPr lang="en-US" dirty="0" smtClean="0"/>
              <a:t>Exploits instruction-level parallelism.</a:t>
            </a:r>
          </a:p>
          <a:p>
            <a:r>
              <a:rPr lang="en-US" dirty="0"/>
              <a:t>Inter-warp load imbalance is negligible</a:t>
            </a:r>
            <a:r>
              <a:rPr lang="en-US" dirty="0" smtClean="0"/>
              <a:t>.</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41958743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multi-GPU computation restrictions</a:t>
            </a:r>
            <a:endParaRPr lang="en-US" dirty="0"/>
          </a:p>
        </p:txBody>
      </p:sp>
      <p:sp>
        <p:nvSpPr>
          <p:cNvPr id="3" name="Content Placeholder 2"/>
          <p:cNvSpPr>
            <a:spLocks noGrp="1"/>
          </p:cNvSpPr>
          <p:nvPr>
            <p:ph idx="1"/>
          </p:nvPr>
        </p:nvSpPr>
        <p:spPr/>
        <p:txBody>
          <a:bodyPr/>
          <a:lstStyle/>
          <a:p>
            <a:r>
              <a:rPr lang="en-US" dirty="0" smtClean="0"/>
              <a:t>Limited global memory.</a:t>
            </a:r>
          </a:p>
          <a:p>
            <a:r>
              <a:rPr lang="en-US" dirty="0" smtClean="0"/>
              <a:t>Limited host memory access bandwidth from GPU.</a:t>
            </a:r>
          </a:p>
          <a:p>
            <a:pPr lvl="1"/>
            <a:r>
              <a:rPr lang="en-US" dirty="0" smtClean="0"/>
              <a:t>Comparatively low </a:t>
            </a:r>
            <a:r>
              <a:rPr lang="en-US" dirty="0" err="1" smtClean="0"/>
              <a:t>PCIe</a:t>
            </a:r>
            <a:r>
              <a:rPr lang="en-US" dirty="0" smtClean="0"/>
              <a:t> bandwidth.</a:t>
            </a:r>
          </a:p>
          <a:p>
            <a:pPr lvl="1"/>
            <a:r>
              <a:rPr lang="en-US" dirty="0" smtClean="0"/>
              <a:t>Even worse transfer rate for non-coalesced direct host accesses.</a:t>
            </a:r>
            <a:endParaRPr lang="en-US" dirty="0"/>
          </a:p>
          <a:p>
            <a:r>
              <a:rPr lang="en-US" dirty="0" smtClean="0"/>
              <a:t>Limited bandwidth between devices.</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2389574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existing approaches for inter-device vertex transfer</a:t>
            </a:r>
            <a:endParaRPr lang="en-US" dirty="0"/>
          </a:p>
        </p:txBody>
      </p:sp>
      <p:sp>
        <p:nvSpPr>
          <p:cNvPr id="3" name="Content Placeholder 2"/>
          <p:cNvSpPr>
            <a:spLocks noGrp="1"/>
          </p:cNvSpPr>
          <p:nvPr>
            <p:ph idx="1"/>
          </p:nvPr>
        </p:nvSpPr>
        <p:spPr/>
        <p:txBody>
          <a:bodyPr/>
          <a:lstStyle/>
          <a:p>
            <a:r>
              <a:rPr lang="en-US" dirty="0" smtClean="0"/>
              <a:t>Transfer all the vertices belonging to one GPU to other GPUs (ALL).</a:t>
            </a:r>
          </a:p>
          <a:p>
            <a:pPr lvl="1"/>
            <a:r>
              <a:rPr lang="en-US" dirty="0"/>
              <a:t>Medusa </a:t>
            </a:r>
            <a:r>
              <a:rPr lang="en-US" dirty="0" smtClean="0"/>
              <a:t>[TPDS</a:t>
            </a:r>
            <a:r>
              <a:rPr lang="en-US" dirty="0"/>
              <a:t>, </a:t>
            </a:r>
            <a:r>
              <a:rPr lang="en-US" dirty="0" smtClean="0"/>
              <a:t>2014].</a:t>
            </a:r>
          </a:p>
          <a:p>
            <a:r>
              <a:rPr lang="en-US" dirty="0" smtClean="0"/>
              <a:t>Pre-select and mark </a:t>
            </a:r>
            <a:r>
              <a:rPr lang="en-US" dirty="0" smtClean="0"/>
              <a:t>boundary vertices </a:t>
            </a:r>
            <a:r>
              <a:rPr lang="en-US" dirty="0" smtClean="0"/>
              <a:t>&amp; </a:t>
            </a:r>
            <a:r>
              <a:rPr lang="en-US" dirty="0" smtClean="0"/>
              <a:t>transfer </a:t>
            </a:r>
            <a:r>
              <a:rPr lang="en-US" dirty="0" smtClean="0"/>
              <a:t>only them (MS</a:t>
            </a:r>
            <a:r>
              <a:rPr lang="en-US" dirty="0" smtClean="0"/>
              <a:t>).</a:t>
            </a:r>
          </a:p>
          <a:p>
            <a:pPr lvl="1"/>
            <a:r>
              <a:rPr lang="en-US" dirty="0" smtClean="0"/>
              <a:t>TOTEM [PACT, 2012].</a:t>
            </a:r>
            <a:endParaRPr lang="en-US" dirty="0"/>
          </a:p>
          <a:p>
            <a:r>
              <a:rPr lang="en-US" dirty="0" smtClean="0"/>
              <a:t>Repeat at every iteration.</a:t>
            </a:r>
          </a:p>
          <a:p>
            <a:r>
              <a:rPr lang="en-US" dirty="0" smtClean="0"/>
              <a:t>Both methods waste a lot of precious inter-device bandwidth.</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3634539945"/>
              </p:ext>
            </p:extLst>
          </p:nvPr>
        </p:nvGraphicFramePr>
        <p:xfrm>
          <a:off x="3428125" y="4546579"/>
          <a:ext cx="6083736" cy="1854200"/>
        </p:xfrm>
        <a:graphic>
          <a:graphicData uri="http://schemas.openxmlformats.org/drawingml/2006/table">
            <a:tbl>
              <a:tblPr firstRow="1" bandRow="1">
                <a:tableStyleId>{22838BEF-8BB2-4498-84A7-C5851F593DF1}</a:tableStyleId>
              </a:tblPr>
              <a:tblGrid>
                <a:gridCol w="2027912"/>
                <a:gridCol w="2027912"/>
                <a:gridCol w="2027912"/>
              </a:tblGrid>
              <a:tr h="370840">
                <a:tc rowSpan="2">
                  <a:txBody>
                    <a:bodyPr/>
                    <a:lstStyle/>
                    <a:p>
                      <a:pPr algn="ctr"/>
                      <a:r>
                        <a:rPr lang="en-US" dirty="0" smtClean="0"/>
                        <a:t>Graph Algorithm</a:t>
                      </a:r>
                      <a:endParaRPr lang="en-US" dirty="0"/>
                    </a:p>
                  </a:txBody>
                  <a:tcPr/>
                </a:tc>
                <a:tc gridSpan="2">
                  <a:txBody>
                    <a:bodyPr/>
                    <a:lstStyle/>
                    <a:p>
                      <a:pPr algn="ctr"/>
                      <a:r>
                        <a:rPr lang="en-US" baseline="0" dirty="0" smtClean="0"/>
                        <a:t>Useful vertices communicated</a:t>
                      </a:r>
                      <a:endParaRPr lang="en-US" dirty="0"/>
                    </a:p>
                  </a:txBody>
                  <a:tcPr/>
                </a:tc>
                <a:tc hMerge="1">
                  <a:txBody>
                    <a:bodyPr/>
                    <a:lstStyle/>
                    <a:p>
                      <a:endParaRPr lang="en-US" dirty="0"/>
                    </a:p>
                  </a:txBody>
                  <a:tcPr/>
                </a:tc>
              </a:tr>
              <a:tr h="370840">
                <a:tc vMerge="1">
                  <a:txBody>
                    <a:bodyPr/>
                    <a:lstStyle/>
                    <a:p>
                      <a:endParaRPr lang="en-US" dirty="0"/>
                    </a:p>
                  </a:txBody>
                  <a:tcPr/>
                </a:tc>
                <a:tc>
                  <a:txBody>
                    <a:bodyPr/>
                    <a:lstStyle/>
                    <a:p>
                      <a:pPr algn="ctr"/>
                      <a:r>
                        <a:rPr lang="en-US" b="1" dirty="0" smtClean="0"/>
                        <a:t>MS</a:t>
                      </a:r>
                      <a:endParaRPr lang="en-US" b="1" dirty="0"/>
                    </a:p>
                  </a:txBody>
                  <a:tcPr/>
                </a:tc>
                <a:tc>
                  <a:txBody>
                    <a:bodyPr/>
                    <a:lstStyle/>
                    <a:p>
                      <a:pPr algn="ctr"/>
                      <a:r>
                        <a:rPr lang="en-US" b="1" dirty="0" smtClean="0"/>
                        <a:t>ALL</a:t>
                      </a:r>
                      <a:endParaRPr lang="en-US" b="1" dirty="0"/>
                    </a:p>
                  </a:txBody>
                  <a:tcPr/>
                </a:tc>
              </a:tr>
              <a:tr h="370840">
                <a:tc>
                  <a:txBody>
                    <a:bodyPr/>
                    <a:lstStyle/>
                    <a:p>
                      <a:pPr algn="ctr"/>
                      <a:r>
                        <a:rPr lang="en-US" dirty="0" smtClean="0"/>
                        <a:t>BFS</a:t>
                      </a:r>
                      <a:endParaRPr lang="en-US" dirty="0"/>
                    </a:p>
                  </a:txBody>
                  <a:tcPr/>
                </a:tc>
                <a:tc>
                  <a:txBody>
                    <a:bodyPr/>
                    <a:lstStyle/>
                    <a:p>
                      <a:pPr algn="ctr"/>
                      <a:r>
                        <a:rPr lang="en-US" dirty="0" smtClean="0"/>
                        <a:t>12.21%</a:t>
                      </a:r>
                      <a:endParaRPr lang="en-US" dirty="0"/>
                    </a:p>
                  </a:txBody>
                  <a:tcPr/>
                </a:tc>
                <a:tc>
                  <a:txBody>
                    <a:bodyPr/>
                    <a:lstStyle/>
                    <a:p>
                      <a:pPr algn="ctr"/>
                      <a:r>
                        <a:rPr lang="en-US" dirty="0" smtClean="0"/>
                        <a:t>10.43%</a:t>
                      </a:r>
                      <a:endParaRPr lang="en-US" dirty="0"/>
                    </a:p>
                  </a:txBody>
                  <a:tcPr/>
                </a:tc>
              </a:tr>
              <a:tr h="370840">
                <a:tc>
                  <a:txBody>
                    <a:bodyPr/>
                    <a:lstStyle/>
                    <a:p>
                      <a:pPr algn="ctr"/>
                      <a:r>
                        <a:rPr lang="en-US" dirty="0" smtClean="0"/>
                        <a:t>SSSP</a:t>
                      </a:r>
                      <a:endParaRPr lang="en-US" dirty="0"/>
                    </a:p>
                  </a:txBody>
                  <a:tcPr/>
                </a:tc>
                <a:tc>
                  <a:txBody>
                    <a:bodyPr/>
                    <a:lstStyle/>
                    <a:p>
                      <a:pPr algn="ctr"/>
                      <a:r>
                        <a:rPr lang="en-US" dirty="0" smtClean="0"/>
                        <a:t>13.65%</a:t>
                      </a:r>
                      <a:endParaRPr lang="en-US" dirty="0"/>
                    </a:p>
                  </a:txBody>
                  <a:tcPr/>
                </a:tc>
                <a:tc>
                  <a:txBody>
                    <a:bodyPr/>
                    <a:lstStyle/>
                    <a:p>
                      <a:pPr algn="ctr"/>
                      <a:r>
                        <a:rPr lang="en-US" dirty="0" smtClean="0"/>
                        <a:t>15.99%</a:t>
                      </a:r>
                      <a:endParaRPr lang="en-US" dirty="0"/>
                    </a:p>
                  </a:txBody>
                  <a:tcPr/>
                </a:tc>
              </a:tr>
              <a:tr h="370840">
                <a:tc>
                  <a:txBody>
                    <a:bodyPr/>
                    <a:lstStyle/>
                    <a:p>
                      <a:pPr algn="ctr"/>
                      <a:r>
                        <a:rPr lang="en-US" dirty="0" smtClean="0"/>
                        <a:t>SSWP</a:t>
                      </a:r>
                      <a:endParaRPr lang="en-US" dirty="0"/>
                    </a:p>
                  </a:txBody>
                  <a:tcPr/>
                </a:tc>
                <a:tc>
                  <a:txBody>
                    <a:bodyPr/>
                    <a:lstStyle/>
                    <a:p>
                      <a:pPr algn="ctr"/>
                      <a:r>
                        <a:rPr lang="en-US" dirty="0" smtClean="0"/>
                        <a:t>3.14%</a:t>
                      </a:r>
                      <a:endParaRPr lang="en-US" dirty="0"/>
                    </a:p>
                  </a:txBody>
                  <a:tcPr/>
                </a:tc>
                <a:tc>
                  <a:txBody>
                    <a:bodyPr/>
                    <a:lstStyle/>
                    <a:p>
                      <a:pPr algn="ctr"/>
                      <a:r>
                        <a:rPr lang="en-US" dirty="0" smtClean="0"/>
                        <a:t>3.68%</a:t>
                      </a:r>
                      <a:endParaRPr lang="en-US" dirty="0"/>
                    </a:p>
                  </a:txBody>
                  <a:tcPr/>
                </a:tc>
              </a:tr>
            </a:tbl>
          </a:graphicData>
        </a:graphic>
      </p:graphicFrame>
    </p:spTree>
    <p:extLst>
      <p:ext uri="{BB962C8B-B14F-4D97-AF65-F5344CB8AC3E}">
        <p14:creationId xmlns:p14="http://schemas.microsoft.com/office/powerpoint/2010/main" val="2223272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
        <p:nvSpPr>
          <p:cNvPr id="2" name="Title 1"/>
          <p:cNvSpPr>
            <a:spLocks noGrp="1"/>
          </p:cNvSpPr>
          <p:nvPr>
            <p:ph type="title"/>
          </p:nvPr>
        </p:nvSpPr>
        <p:spPr/>
        <p:txBody>
          <a:bodyPr/>
          <a:lstStyle/>
          <a:p>
            <a:r>
              <a:rPr lang="en-US" dirty="0" smtClean="0"/>
              <a:t>Scalability: Vertex Refinement data structure organization</a:t>
            </a:r>
            <a:endParaRPr lang="en-US" dirty="0"/>
          </a:p>
        </p:txBody>
      </p:sp>
      <p:grpSp>
        <p:nvGrpSpPr>
          <p:cNvPr id="213" name="Group 212"/>
          <p:cNvGrpSpPr/>
          <p:nvPr/>
        </p:nvGrpSpPr>
        <p:grpSpPr>
          <a:xfrm>
            <a:off x="2592925" y="2233930"/>
            <a:ext cx="8911687" cy="2944157"/>
            <a:chOff x="2592925" y="3195665"/>
            <a:chExt cx="8911687" cy="2944157"/>
          </a:xfrm>
        </p:grpSpPr>
        <p:sp>
          <p:nvSpPr>
            <p:cNvPr id="110" name="Round Same Side Corner Rectangle 109"/>
            <p:cNvSpPr/>
            <p:nvPr/>
          </p:nvSpPr>
          <p:spPr>
            <a:xfrm rot="10800000">
              <a:off x="5656118" y="4810006"/>
              <a:ext cx="2835591" cy="1329816"/>
            </a:xfrm>
            <a:prstGeom prst="round2Same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11" name="TextBox 110"/>
            <p:cNvSpPr txBox="1"/>
            <p:nvPr/>
          </p:nvSpPr>
          <p:spPr>
            <a:xfrm>
              <a:off x="3927104" y="4214801"/>
              <a:ext cx="1187931" cy="307777"/>
            </a:xfrm>
            <a:prstGeom prst="rect">
              <a:avLst/>
            </a:prstGeom>
            <a:noFill/>
          </p:spPr>
          <p:txBody>
            <a:bodyPr wrap="square" rtlCol="0">
              <a:spAutoFit/>
            </a:bodyPr>
            <a:lstStyle/>
            <a:p>
              <a:pPr algn="ctr"/>
              <a:r>
                <a:rPr lang="en-US" sz="1400" dirty="0" err="1" smtClean="0">
                  <a:latin typeface="+mj-lt"/>
                </a:rPr>
                <a:t>PCIe</a:t>
              </a:r>
              <a:r>
                <a:rPr lang="en-US" sz="1400" dirty="0" smtClean="0">
                  <a:latin typeface="+mj-lt"/>
                </a:rPr>
                <a:t> Lanes</a:t>
              </a:r>
              <a:endParaRPr lang="en-US" sz="1400" dirty="0">
                <a:latin typeface="+mj-lt"/>
              </a:endParaRPr>
            </a:p>
          </p:txBody>
        </p:sp>
        <p:sp>
          <p:nvSpPr>
            <p:cNvPr id="112" name="Round Same Side Corner Rectangle 111"/>
            <p:cNvSpPr/>
            <p:nvPr/>
          </p:nvSpPr>
          <p:spPr>
            <a:xfrm rot="10800000">
              <a:off x="2641237" y="4810005"/>
              <a:ext cx="2837571" cy="1329816"/>
            </a:xfrm>
            <a:prstGeom prst="round2Same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13" name="Rectangle 112"/>
            <p:cNvSpPr/>
            <p:nvPr/>
          </p:nvSpPr>
          <p:spPr>
            <a:xfrm>
              <a:off x="3520906" y="5286207"/>
              <a:ext cx="1876890" cy="15231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14" name="Rectangle 113"/>
            <p:cNvSpPr/>
            <p:nvPr/>
          </p:nvSpPr>
          <p:spPr>
            <a:xfrm>
              <a:off x="3899908" y="4910725"/>
              <a:ext cx="42533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smtClean="0">
                  <a:latin typeface="+mj-lt"/>
                </a:rPr>
                <a:t>≤M</a:t>
              </a:r>
              <a:endParaRPr lang="en-US" sz="1100" dirty="0">
                <a:latin typeface="+mj-lt"/>
              </a:endParaRPr>
            </a:p>
          </p:txBody>
        </p:sp>
        <p:sp>
          <p:nvSpPr>
            <p:cNvPr id="115" name="Rectangle 114"/>
            <p:cNvSpPr/>
            <p:nvPr/>
          </p:nvSpPr>
          <p:spPr>
            <a:xfrm>
              <a:off x="3899908" y="5039120"/>
              <a:ext cx="42533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smtClean="0">
                  <a:latin typeface="+mj-lt"/>
                </a:rPr>
                <a:t>≤M</a:t>
              </a:r>
              <a:endParaRPr lang="en-US" sz="1100" dirty="0">
                <a:latin typeface="+mj-lt"/>
              </a:endParaRPr>
            </a:p>
          </p:txBody>
        </p:sp>
        <p:cxnSp>
          <p:nvCxnSpPr>
            <p:cNvPr id="116" name="Straight Connector 115"/>
            <p:cNvCxnSpPr/>
            <p:nvPr/>
          </p:nvCxnSpPr>
          <p:spPr>
            <a:xfrm>
              <a:off x="4000257" y="5286207"/>
              <a:ext cx="0" cy="152310"/>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17" name="Straight Connector 116"/>
            <p:cNvCxnSpPr/>
            <p:nvPr/>
          </p:nvCxnSpPr>
          <p:spPr>
            <a:xfrm>
              <a:off x="4688900" y="5286207"/>
              <a:ext cx="0" cy="152310"/>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118" name="Rectangle 117"/>
            <p:cNvSpPr/>
            <p:nvPr/>
          </p:nvSpPr>
          <p:spPr>
            <a:xfrm>
              <a:off x="3520906" y="5485012"/>
              <a:ext cx="479351"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M+1</a:t>
              </a:r>
              <a:endParaRPr lang="en-US" sz="1100" dirty="0">
                <a:latin typeface="+mj-lt"/>
              </a:endParaRPr>
            </a:p>
          </p:txBody>
        </p:sp>
        <p:sp>
          <p:nvSpPr>
            <p:cNvPr id="119" name="TextBox 118"/>
            <p:cNvSpPr txBox="1"/>
            <p:nvPr/>
          </p:nvSpPr>
          <p:spPr>
            <a:xfrm>
              <a:off x="2733144" y="5247333"/>
              <a:ext cx="852791" cy="215444"/>
            </a:xfrm>
            <a:prstGeom prst="rect">
              <a:avLst/>
            </a:prstGeom>
            <a:noFill/>
          </p:spPr>
          <p:txBody>
            <a:bodyPr wrap="square" rtlCol="0">
              <a:spAutoFit/>
            </a:bodyPr>
            <a:lstStyle/>
            <a:p>
              <a:pPr algn="ctr"/>
              <a:r>
                <a:rPr lang="en-US" sz="800" dirty="0" err="1" smtClean="0">
                  <a:latin typeface="+mj-lt"/>
                </a:rPr>
                <a:t>VertexValues</a:t>
              </a:r>
              <a:endParaRPr lang="en-US" sz="800" dirty="0">
                <a:latin typeface="+mj-lt"/>
              </a:endParaRPr>
            </a:p>
          </p:txBody>
        </p:sp>
        <p:sp>
          <p:nvSpPr>
            <p:cNvPr id="120" name="Rectangle 119"/>
            <p:cNvSpPr/>
            <p:nvPr/>
          </p:nvSpPr>
          <p:spPr>
            <a:xfrm>
              <a:off x="3520906" y="5683436"/>
              <a:ext cx="1691399"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Q</a:t>
              </a:r>
              <a:endParaRPr lang="en-US" sz="1100" dirty="0">
                <a:latin typeface="+mj-lt"/>
              </a:endParaRPr>
            </a:p>
          </p:txBody>
        </p:sp>
        <p:sp>
          <p:nvSpPr>
            <p:cNvPr id="121" name="Rectangle 120"/>
            <p:cNvSpPr/>
            <p:nvPr/>
          </p:nvSpPr>
          <p:spPr>
            <a:xfrm>
              <a:off x="3520906" y="5881859"/>
              <a:ext cx="1691399"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Q</a:t>
              </a:r>
              <a:endParaRPr lang="en-US" sz="1100" dirty="0">
                <a:latin typeface="+mj-lt"/>
              </a:endParaRPr>
            </a:p>
          </p:txBody>
        </p:sp>
        <p:sp>
          <p:nvSpPr>
            <p:cNvPr id="122" name="TextBox 121"/>
            <p:cNvSpPr txBox="1"/>
            <p:nvPr/>
          </p:nvSpPr>
          <p:spPr>
            <a:xfrm>
              <a:off x="2592925" y="4528290"/>
              <a:ext cx="992456" cy="307777"/>
            </a:xfrm>
            <a:prstGeom prst="rect">
              <a:avLst/>
            </a:prstGeom>
            <a:noFill/>
          </p:spPr>
          <p:txBody>
            <a:bodyPr wrap="square" rtlCol="0">
              <a:spAutoFit/>
            </a:bodyPr>
            <a:lstStyle/>
            <a:p>
              <a:r>
                <a:rPr lang="en-US" sz="1400" dirty="0" smtClean="0">
                  <a:latin typeface="+mj-lt"/>
                </a:rPr>
                <a:t>GPU #0</a:t>
              </a:r>
              <a:endParaRPr lang="en-US" sz="1400" dirty="0">
                <a:latin typeface="+mj-lt"/>
              </a:endParaRPr>
            </a:p>
          </p:txBody>
        </p:sp>
        <p:sp>
          <p:nvSpPr>
            <p:cNvPr id="123" name="TextBox 122"/>
            <p:cNvSpPr txBox="1"/>
            <p:nvPr/>
          </p:nvSpPr>
          <p:spPr>
            <a:xfrm>
              <a:off x="2634453" y="5441317"/>
              <a:ext cx="951482" cy="253916"/>
            </a:xfrm>
            <a:prstGeom prst="rect">
              <a:avLst/>
            </a:prstGeom>
            <a:noFill/>
          </p:spPr>
          <p:txBody>
            <a:bodyPr wrap="square" rtlCol="0">
              <a:spAutoFit/>
            </a:bodyPr>
            <a:lstStyle/>
            <a:p>
              <a:pPr algn="ctr"/>
              <a:r>
                <a:rPr lang="en-US" sz="1050" dirty="0" err="1" smtClean="0">
                  <a:latin typeface="+mj-lt"/>
                </a:rPr>
                <a:t>NbrIndices</a:t>
              </a:r>
              <a:endParaRPr lang="en-US" sz="1200" dirty="0">
                <a:latin typeface="+mj-lt"/>
              </a:endParaRPr>
            </a:p>
          </p:txBody>
        </p:sp>
        <p:sp>
          <p:nvSpPr>
            <p:cNvPr id="124" name="TextBox 123"/>
            <p:cNvSpPr txBox="1"/>
            <p:nvPr/>
          </p:nvSpPr>
          <p:spPr>
            <a:xfrm>
              <a:off x="2633987" y="5635301"/>
              <a:ext cx="951948" cy="200055"/>
            </a:xfrm>
            <a:prstGeom prst="rect">
              <a:avLst/>
            </a:prstGeom>
            <a:noFill/>
          </p:spPr>
          <p:txBody>
            <a:bodyPr wrap="square" rtlCol="0">
              <a:spAutoFit/>
            </a:bodyPr>
            <a:lstStyle/>
            <a:p>
              <a:pPr algn="ctr"/>
              <a:r>
                <a:rPr lang="en-US" sz="700" dirty="0" err="1" smtClean="0">
                  <a:latin typeface="+mj-lt"/>
                </a:rPr>
                <a:t>NbrVertexIndices</a:t>
              </a:r>
              <a:endParaRPr lang="en-US" sz="700" dirty="0">
                <a:latin typeface="+mj-lt"/>
              </a:endParaRPr>
            </a:p>
          </p:txBody>
        </p:sp>
        <p:sp>
          <p:nvSpPr>
            <p:cNvPr id="125" name="TextBox 124"/>
            <p:cNvSpPr txBox="1"/>
            <p:nvPr/>
          </p:nvSpPr>
          <p:spPr>
            <a:xfrm>
              <a:off x="2633987" y="5830023"/>
              <a:ext cx="951948" cy="230832"/>
            </a:xfrm>
            <a:prstGeom prst="rect">
              <a:avLst/>
            </a:prstGeom>
            <a:noFill/>
          </p:spPr>
          <p:txBody>
            <a:bodyPr wrap="square" rtlCol="0">
              <a:spAutoFit/>
            </a:bodyPr>
            <a:lstStyle/>
            <a:p>
              <a:pPr algn="ctr"/>
              <a:r>
                <a:rPr lang="en-US" sz="900" dirty="0" err="1" smtClean="0">
                  <a:latin typeface="+mj-lt"/>
                </a:rPr>
                <a:t>EdgeValues</a:t>
              </a:r>
              <a:endParaRPr lang="en-US" sz="900" dirty="0">
                <a:latin typeface="+mj-lt"/>
              </a:endParaRPr>
            </a:p>
          </p:txBody>
        </p:sp>
        <p:sp>
          <p:nvSpPr>
            <p:cNvPr id="126" name="Rounded Rectangle 125"/>
            <p:cNvSpPr/>
            <p:nvPr/>
          </p:nvSpPr>
          <p:spPr>
            <a:xfrm>
              <a:off x="3520906" y="4870289"/>
              <a:ext cx="846887" cy="330549"/>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27" name="TextBox 126"/>
            <p:cNvSpPr txBox="1"/>
            <p:nvPr/>
          </p:nvSpPr>
          <p:spPr>
            <a:xfrm>
              <a:off x="3468154" y="4851345"/>
              <a:ext cx="469223" cy="200055"/>
            </a:xfrm>
            <a:prstGeom prst="rect">
              <a:avLst/>
            </a:prstGeom>
            <a:noFill/>
          </p:spPr>
          <p:txBody>
            <a:bodyPr wrap="square" rtlCol="0">
              <a:spAutoFit/>
            </a:bodyPr>
            <a:lstStyle/>
            <a:p>
              <a:pPr algn="ctr"/>
              <a:r>
                <a:rPr lang="en-US" sz="700" dirty="0" smtClean="0">
                  <a:latin typeface="+mj-lt"/>
                </a:rPr>
                <a:t>Values</a:t>
              </a:r>
              <a:endParaRPr lang="en-US" sz="700" dirty="0">
                <a:latin typeface="+mj-lt"/>
              </a:endParaRPr>
            </a:p>
          </p:txBody>
        </p:sp>
        <p:sp>
          <p:nvSpPr>
            <p:cNvPr id="128" name="TextBox 127"/>
            <p:cNvSpPr txBox="1"/>
            <p:nvPr/>
          </p:nvSpPr>
          <p:spPr>
            <a:xfrm>
              <a:off x="3428883" y="4979475"/>
              <a:ext cx="530101" cy="200055"/>
            </a:xfrm>
            <a:prstGeom prst="rect">
              <a:avLst/>
            </a:prstGeom>
            <a:noFill/>
          </p:spPr>
          <p:txBody>
            <a:bodyPr wrap="square" rtlCol="0">
              <a:spAutoFit/>
            </a:bodyPr>
            <a:lstStyle/>
            <a:p>
              <a:pPr algn="ctr"/>
              <a:r>
                <a:rPr lang="en-US" sz="700" dirty="0" smtClean="0">
                  <a:latin typeface="+mj-lt"/>
                </a:rPr>
                <a:t>Indices</a:t>
              </a:r>
              <a:endParaRPr lang="en-US" sz="700" dirty="0">
                <a:latin typeface="+mj-lt"/>
              </a:endParaRPr>
            </a:p>
          </p:txBody>
        </p:sp>
        <p:sp>
          <p:nvSpPr>
            <p:cNvPr id="129" name="Rectangle 128"/>
            <p:cNvSpPr/>
            <p:nvPr/>
          </p:nvSpPr>
          <p:spPr>
            <a:xfrm>
              <a:off x="6533807" y="5286207"/>
              <a:ext cx="1876890" cy="15231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30" name="Rectangle 129"/>
            <p:cNvSpPr/>
            <p:nvPr/>
          </p:nvSpPr>
          <p:spPr>
            <a:xfrm>
              <a:off x="6934564" y="4912508"/>
              <a:ext cx="489139"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smtClean="0">
                  <a:latin typeface="+mj-lt"/>
                </a:rPr>
                <a:t>≤N</a:t>
              </a:r>
              <a:endParaRPr lang="en-US" sz="1100" dirty="0">
                <a:latin typeface="+mj-lt"/>
              </a:endParaRPr>
            </a:p>
          </p:txBody>
        </p:sp>
        <p:sp>
          <p:nvSpPr>
            <p:cNvPr id="131" name="Rectangle 130"/>
            <p:cNvSpPr/>
            <p:nvPr/>
          </p:nvSpPr>
          <p:spPr>
            <a:xfrm>
              <a:off x="6934564" y="5040903"/>
              <a:ext cx="489139"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smtClean="0">
                  <a:latin typeface="+mj-lt"/>
                </a:rPr>
                <a:t>≤N</a:t>
              </a:r>
              <a:endParaRPr lang="en-US" sz="1100" dirty="0">
                <a:latin typeface="+mj-lt"/>
              </a:endParaRPr>
            </a:p>
          </p:txBody>
        </p:sp>
        <p:cxnSp>
          <p:nvCxnSpPr>
            <p:cNvPr id="132" name="Straight Connector 131"/>
            <p:cNvCxnSpPr/>
            <p:nvPr/>
          </p:nvCxnSpPr>
          <p:spPr>
            <a:xfrm>
              <a:off x="7013157" y="5286207"/>
              <a:ext cx="0" cy="152310"/>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33" name="Straight Connector 132"/>
            <p:cNvCxnSpPr/>
            <p:nvPr/>
          </p:nvCxnSpPr>
          <p:spPr>
            <a:xfrm>
              <a:off x="7701800" y="5286207"/>
              <a:ext cx="0" cy="152310"/>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134" name="Rectangle 133"/>
            <p:cNvSpPr/>
            <p:nvPr/>
          </p:nvSpPr>
          <p:spPr>
            <a:xfrm>
              <a:off x="7013157" y="5485012"/>
              <a:ext cx="688643"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N+1</a:t>
              </a:r>
              <a:endParaRPr lang="en-US" sz="1100" dirty="0">
                <a:latin typeface="+mj-lt"/>
              </a:endParaRPr>
            </a:p>
          </p:txBody>
        </p:sp>
        <p:sp>
          <p:nvSpPr>
            <p:cNvPr id="135" name="TextBox 134"/>
            <p:cNvSpPr txBox="1"/>
            <p:nvPr/>
          </p:nvSpPr>
          <p:spPr>
            <a:xfrm>
              <a:off x="5701605" y="5247333"/>
              <a:ext cx="852456" cy="215444"/>
            </a:xfrm>
            <a:prstGeom prst="rect">
              <a:avLst/>
            </a:prstGeom>
            <a:noFill/>
          </p:spPr>
          <p:txBody>
            <a:bodyPr wrap="square" rtlCol="0">
              <a:spAutoFit/>
            </a:bodyPr>
            <a:lstStyle/>
            <a:p>
              <a:pPr algn="ctr"/>
              <a:r>
                <a:rPr lang="en-US" sz="800" dirty="0" err="1" smtClean="0">
                  <a:latin typeface="+mj-lt"/>
                </a:rPr>
                <a:t>VertexValues</a:t>
              </a:r>
              <a:endParaRPr lang="en-US" sz="800" dirty="0">
                <a:latin typeface="+mj-lt"/>
              </a:endParaRPr>
            </a:p>
          </p:txBody>
        </p:sp>
        <p:sp>
          <p:nvSpPr>
            <p:cNvPr id="136" name="Rectangle 135"/>
            <p:cNvSpPr/>
            <p:nvPr/>
          </p:nvSpPr>
          <p:spPr>
            <a:xfrm>
              <a:off x="6533807" y="5683436"/>
              <a:ext cx="1518554"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R</a:t>
              </a:r>
              <a:endParaRPr lang="en-US" sz="1100" dirty="0">
                <a:latin typeface="+mj-lt"/>
              </a:endParaRPr>
            </a:p>
          </p:txBody>
        </p:sp>
        <p:sp>
          <p:nvSpPr>
            <p:cNvPr id="137" name="Rectangle 136"/>
            <p:cNvSpPr/>
            <p:nvPr/>
          </p:nvSpPr>
          <p:spPr>
            <a:xfrm>
              <a:off x="6533807" y="5881859"/>
              <a:ext cx="1518554"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R</a:t>
              </a:r>
              <a:endParaRPr lang="en-US" sz="1100" dirty="0">
                <a:latin typeface="+mj-lt"/>
              </a:endParaRPr>
            </a:p>
          </p:txBody>
        </p:sp>
        <p:sp>
          <p:nvSpPr>
            <p:cNvPr id="138" name="TextBox 137"/>
            <p:cNvSpPr txBox="1"/>
            <p:nvPr/>
          </p:nvSpPr>
          <p:spPr>
            <a:xfrm>
              <a:off x="5624640" y="4539829"/>
              <a:ext cx="914192" cy="307777"/>
            </a:xfrm>
            <a:prstGeom prst="rect">
              <a:avLst/>
            </a:prstGeom>
            <a:noFill/>
          </p:spPr>
          <p:txBody>
            <a:bodyPr wrap="square" rtlCol="0">
              <a:spAutoFit/>
            </a:bodyPr>
            <a:lstStyle/>
            <a:p>
              <a:r>
                <a:rPr lang="en-US" sz="1400" dirty="0" smtClean="0">
                  <a:latin typeface="+mj-lt"/>
                </a:rPr>
                <a:t>GPU #1</a:t>
              </a:r>
              <a:endParaRPr lang="en-US" sz="1400" dirty="0">
                <a:latin typeface="+mj-lt"/>
              </a:endParaRPr>
            </a:p>
          </p:txBody>
        </p:sp>
        <p:sp>
          <p:nvSpPr>
            <p:cNvPr id="139" name="TextBox 138"/>
            <p:cNvSpPr txBox="1"/>
            <p:nvPr/>
          </p:nvSpPr>
          <p:spPr>
            <a:xfrm>
              <a:off x="5681788" y="5441317"/>
              <a:ext cx="926708" cy="253916"/>
            </a:xfrm>
            <a:prstGeom prst="rect">
              <a:avLst/>
            </a:prstGeom>
            <a:noFill/>
          </p:spPr>
          <p:txBody>
            <a:bodyPr wrap="square" rtlCol="0">
              <a:spAutoFit/>
            </a:bodyPr>
            <a:lstStyle/>
            <a:p>
              <a:pPr algn="ctr"/>
              <a:r>
                <a:rPr lang="en-US" sz="1050" dirty="0" err="1" smtClean="0">
                  <a:latin typeface="+mj-lt"/>
                </a:rPr>
                <a:t>NbrIndices</a:t>
              </a:r>
              <a:endParaRPr lang="en-US" sz="1050" dirty="0">
                <a:latin typeface="+mj-lt"/>
              </a:endParaRPr>
            </a:p>
          </p:txBody>
        </p:sp>
        <p:sp>
          <p:nvSpPr>
            <p:cNvPr id="140" name="TextBox 139"/>
            <p:cNvSpPr txBox="1"/>
            <p:nvPr/>
          </p:nvSpPr>
          <p:spPr>
            <a:xfrm>
              <a:off x="5602112" y="5635301"/>
              <a:ext cx="951948" cy="200055"/>
            </a:xfrm>
            <a:prstGeom prst="rect">
              <a:avLst/>
            </a:prstGeom>
            <a:noFill/>
          </p:spPr>
          <p:txBody>
            <a:bodyPr wrap="square" rtlCol="0">
              <a:spAutoFit/>
            </a:bodyPr>
            <a:lstStyle/>
            <a:p>
              <a:pPr algn="ctr"/>
              <a:r>
                <a:rPr lang="en-US" sz="700" dirty="0" err="1" smtClean="0">
                  <a:latin typeface="+mj-lt"/>
                </a:rPr>
                <a:t>NbrVertexIndices</a:t>
              </a:r>
              <a:endParaRPr lang="en-US" sz="700" dirty="0">
                <a:latin typeface="+mj-lt"/>
              </a:endParaRPr>
            </a:p>
          </p:txBody>
        </p:sp>
        <p:sp>
          <p:nvSpPr>
            <p:cNvPr id="141" name="TextBox 140"/>
            <p:cNvSpPr txBox="1"/>
            <p:nvPr/>
          </p:nvSpPr>
          <p:spPr>
            <a:xfrm>
              <a:off x="5681788" y="5831053"/>
              <a:ext cx="951948" cy="230832"/>
            </a:xfrm>
            <a:prstGeom prst="rect">
              <a:avLst/>
            </a:prstGeom>
            <a:noFill/>
          </p:spPr>
          <p:txBody>
            <a:bodyPr wrap="square" rtlCol="0">
              <a:spAutoFit/>
            </a:bodyPr>
            <a:lstStyle/>
            <a:p>
              <a:pPr algn="ctr"/>
              <a:r>
                <a:rPr lang="en-US" sz="900" dirty="0" err="1" smtClean="0">
                  <a:latin typeface="+mj-lt"/>
                </a:rPr>
                <a:t>EdgeValues</a:t>
              </a:r>
              <a:endParaRPr lang="en-US" sz="900" dirty="0">
                <a:latin typeface="+mj-lt"/>
              </a:endParaRPr>
            </a:p>
          </p:txBody>
        </p:sp>
        <p:sp>
          <p:nvSpPr>
            <p:cNvPr id="142" name="Rounded Rectangle 141"/>
            <p:cNvSpPr/>
            <p:nvPr/>
          </p:nvSpPr>
          <p:spPr>
            <a:xfrm>
              <a:off x="6544762" y="4869612"/>
              <a:ext cx="921566" cy="327847"/>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43" name="TextBox 142"/>
            <p:cNvSpPr txBox="1"/>
            <p:nvPr/>
          </p:nvSpPr>
          <p:spPr>
            <a:xfrm>
              <a:off x="6528597" y="4859066"/>
              <a:ext cx="469223" cy="200055"/>
            </a:xfrm>
            <a:prstGeom prst="rect">
              <a:avLst/>
            </a:prstGeom>
            <a:noFill/>
          </p:spPr>
          <p:txBody>
            <a:bodyPr wrap="square" rtlCol="0">
              <a:spAutoFit/>
            </a:bodyPr>
            <a:lstStyle/>
            <a:p>
              <a:pPr algn="ctr"/>
              <a:r>
                <a:rPr lang="en-US" sz="700" dirty="0" smtClean="0">
                  <a:latin typeface="+mj-lt"/>
                </a:rPr>
                <a:t>Values</a:t>
              </a:r>
              <a:endParaRPr lang="en-US" sz="700" dirty="0">
                <a:latin typeface="+mj-lt"/>
              </a:endParaRPr>
            </a:p>
          </p:txBody>
        </p:sp>
        <p:sp>
          <p:nvSpPr>
            <p:cNvPr id="144" name="TextBox 143"/>
            <p:cNvSpPr txBox="1"/>
            <p:nvPr/>
          </p:nvSpPr>
          <p:spPr>
            <a:xfrm>
              <a:off x="6529431" y="4976405"/>
              <a:ext cx="469223" cy="184666"/>
            </a:xfrm>
            <a:prstGeom prst="rect">
              <a:avLst/>
            </a:prstGeom>
            <a:noFill/>
          </p:spPr>
          <p:txBody>
            <a:bodyPr wrap="square" rtlCol="0">
              <a:spAutoFit/>
            </a:bodyPr>
            <a:lstStyle/>
            <a:p>
              <a:pPr algn="ctr"/>
              <a:r>
                <a:rPr lang="en-US" sz="600" dirty="0" smtClean="0">
                  <a:latin typeface="+mj-lt"/>
                </a:rPr>
                <a:t>Indices</a:t>
              </a:r>
              <a:endParaRPr lang="en-US" sz="600" dirty="0">
                <a:latin typeface="+mj-lt"/>
              </a:endParaRPr>
            </a:p>
          </p:txBody>
        </p:sp>
        <p:sp>
          <p:nvSpPr>
            <p:cNvPr id="145" name="Round Same Side Corner Rectangle 144"/>
            <p:cNvSpPr/>
            <p:nvPr/>
          </p:nvSpPr>
          <p:spPr>
            <a:xfrm rot="10800000">
              <a:off x="8669020" y="4810005"/>
              <a:ext cx="2835592" cy="1329817"/>
            </a:xfrm>
            <a:prstGeom prst="round2Same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46" name="Rectangle 145"/>
            <p:cNvSpPr/>
            <p:nvPr/>
          </p:nvSpPr>
          <p:spPr>
            <a:xfrm>
              <a:off x="9546706" y="5291776"/>
              <a:ext cx="1876890" cy="15231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47" name="Rectangle 146"/>
            <p:cNvSpPr/>
            <p:nvPr/>
          </p:nvSpPr>
          <p:spPr>
            <a:xfrm>
              <a:off x="9949093" y="4926743"/>
              <a:ext cx="498678" cy="119944"/>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smtClean="0">
                  <a:latin typeface="+mj-lt"/>
                </a:rPr>
                <a:t>≤P</a:t>
              </a:r>
              <a:endParaRPr lang="en-US" sz="1100" dirty="0">
                <a:latin typeface="+mj-lt"/>
              </a:endParaRPr>
            </a:p>
          </p:txBody>
        </p:sp>
        <p:cxnSp>
          <p:nvCxnSpPr>
            <p:cNvPr id="148" name="Straight Connector 147"/>
            <p:cNvCxnSpPr/>
            <p:nvPr/>
          </p:nvCxnSpPr>
          <p:spPr>
            <a:xfrm>
              <a:off x="10026057" y="5291776"/>
              <a:ext cx="0" cy="152310"/>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9" name="Straight Connector 148"/>
            <p:cNvCxnSpPr/>
            <p:nvPr/>
          </p:nvCxnSpPr>
          <p:spPr>
            <a:xfrm>
              <a:off x="10714700" y="5291776"/>
              <a:ext cx="0" cy="152310"/>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150" name="Rectangle 149"/>
            <p:cNvSpPr/>
            <p:nvPr/>
          </p:nvSpPr>
          <p:spPr>
            <a:xfrm>
              <a:off x="10714700" y="5490581"/>
              <a:ext cx="708897"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P+1</a:t>
              </a:r>
              <a:endParaRPr lang="en-US" sz="1100" dirty="0">
                <a:latin typeface="+mj-lt"/>
              </a:endParaRPr>
            </a:p>
          </p:txBody>
        </p:sp>
        <p:sp>
          <p:nvSpPr>
            <p:cNvPr id="151" name="TextBox 150"/>
            <p:cNvSpPr txBox="1"/>
            <p:nvPr/>
          </p:nvSpPr>
          <p:spPr>
            <a:xfrm>
              <a:off x="8669019" y="5252902"/>
              <a:ext cx="897941" cy="215444"/>
            </a:xfrm>
            <a:prstGeom prst="rect">
              <a:avLst/>
            </a:prstGeom>
            <a:noFill/>
          </p:spPr>
          <p:txBody>
            <a:bodyPr wrap="square" rtlCol="0">
              <a:spAutoFit/>
            </a:bodyPr>
            <a:lstStyle/>
            <a:p>
              <a:pPr algn="ctr"/>
              <a:r>
                <a:rPr lang="en-US" sz="800" dirty="0" err="1" smtClean="0">
                  <a:latin typeface="+mj-lt"/>
                </a:rPr>
                <a:t>VertexValues</a:t>
              </a:r>
              <a:endParaRPr lang="en-US" sz="800" dirty="0">
                <a:latin typeface="+mj-lt"/>
              </a:endParaRPr>
            </a:p>
          </p:txBody>
        </p:sp>
        <p:sp>
          <p:nvSpPr>
            <p:cNvPr id="152" name="Rectangle 151"/>
            <p:cNvSpPr/>
            <p:nvPr/>
          </p:nvSpPr>
          <p:spPr>
            <a:xfrm>
              <a:off x="9546706" y="5689004"/>
              <a:ext cx="1772243"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T</a:t>
              </a:r>
              <a:endParaRPr lang="en-US" sz="1100" dirty="0">
                <a:latin typeface="+mj-lt"/>
              </a:endParaRPr>
            </a:p>
          </p:txBody>
        </p:sp>
        <p:sp>
          <p:nvSpPr>
            <p:cNvPr id="153" name="Rectangle 152"/>
            <p:cNvSpPr/>
            <p:nvPr/>
          </p:nvSpPr>
          <p:spPr>
            <a:xfrm>
              <a:off x="9546706" y="5887428"/>
              <a:ext cx="1772243" cy="15192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T</a:t>
              </a:r>
              <a:endParaRPr lang="en-US" sz="1100" dirty="0">
                <a:latin typeface="+mj-lt"/>
              </a:endParaRPr>
            </a:p>
          </p:txBody>
        </p:sp>
        <p:sp>
          <p:nvSpPr>
            <p:cNvPr id="154" name="TextBox 153"/>
            <p:cNvSpPr txBox="1"/>
            <p:nvPr/>
          </p:nvSpPr>
          <p:spPr>
            <a:xfrm>
              <a:off x="8593976" y="4539829"/>
              <a:ext cx="952203" cy="307777"/>
            </a:xfrm>
            <a:prstGeom prst="rect">
              <a:avLst/>
            </a:prstGeom>
            <a:noFill/>
          </p:spPr>
          <p:txBody>
            <a:bodyPr wrap="square" rtlCol="0">
              <a:spAutoFit/>
            </a:bodyPr>
            <a:lstStyle/>
            <a:p>
              <a:r>
                <a:rPr lang="en-US" sz="1400" dirty="0" smtClean="0">
                  <a:latin typeface="+mj-lt"/>
                </a:rPr>
                <a:t>GPU #2</a:t>
              </a:r>
              <a:endParaRPr lang="en-US" sz="1400" dirty="0">
                <a:latin typeface="+mj-lt"/>
              </a:endParaRPr>
            </a:p>
          </p:txBody>
        </p:sp>
        <p:sp>
          <p:nvSpPr>
            <p:cNvPr id="155" name="TextBox 154"/>
            <p:cNvSpPr txBox="1"/>
            <p:nvPr/>
          </p:nvSpPr>
          <p:spPr>
            <a:xfrm>
              <a:off x="8686002" y="5446900"/>
              <a:ext cx="919100" cy="253916"/>
            </a:xfrm>
            <a:prstGeom prst="rect">
              <a:avLst/>
            </a:prstGeom>
            <a:noFill/>
          </p:spPr>
          <p:txBody>
            <a:bodyPr wrap="square" rtlCol="0">
              <a:spAutoFit/>
            </a:bodyPr>
            <a:lstStyle/>
            <a:p>
              <a:pPr algn="ctr"/>
              <a:r>
                <a:rPr lang="en-US" sz="1050" dirty="0" err="1" smtClean="0">
                  <a:latin typeface="+mj-lt"/>
                </a:rPr>
                <a:t>NbrIndices</a:t>
              </a:r>
              <a:endParaRPr lang="en-US" sz="1050" dirty="0">
                <a:latin typeface="+mj-lt"/>
              </a:endParaRPr>
            </a:p>
          </p:txBody>
        </p:sp>
        <p:sp>
          <p:nvSpPr>
            <p:cNvPr id="156" name="TextBox 155"/>
            <p:cNvSpPr txBox="1"/>
            <p:nvPr/>
          </p:nvSpPr>
          <p:spPr>
            <a:xfrm>
              <a:off x="8615012" y="5640870"/>
              <a:ext cx="951948" cy="200055"/>
            </a:xfrm>
            <a:prstGeom prst="rect">
              <a:avLst/>
            </a:prstGeom>
            <a:noFill/>
          </p:spPr>
          <p:txBody>
            <a:bodyPr wrap="square" rtlCol="0">
              <a:spAutoFit/>
            </a:bodyPr>
            <a:lstStyle/>
            <a:p>
              <a:pPr algn="ctr"/>
              <a:r>
                <a:rPr lang="en-US" sz="700" dirty="0" err="1" smtClean="0">
                  <a:latin typeface="+mj-lt"/>
                </a:rPr>
                <a:t>NbrVertexIndices</a:t>
              </a:r>
              <a:endParaRPr lang="en-US" sz="700" dirty="0">
                <a:latin typeface="+mj-lt"/>
              </a:endParaRPr>
            </a:p>
          </p:txBody>
        </p:sp>
        <p:sp>
          <p:nvSpPr>
            <p:cNvPr id="157" name="TextBox 156"/>
            <p:cNvSpPr txBox="1"/>
            <p:nvPr/>
          </p:nvSpPr>
          <p:spPr>
            <a:xfrm>
              <a:off x="8701544" y="5835330"/>
              <a:ext cx="951948" cy="230832"/>
            </a:xfrm>
            <a:prstGeom prst="rect">
              <a:avLst/>
            </a:prstGeom>
            <a:noFill/>
          </p:spPr>
          <p:txBody>
            <a:bodyPr wrap="square" rtlCol="0">
              <a:spAutoFit/>
            </a:bodyPr>
            <a:lstStyle/>
            <a:p>
              <a:pPr algn="ctr"/>
              <a:r>
                <a:rPr lang="en-US" sz="900" dirty="0" err="1" smtClean="0">
                  <a:latin typeface="+mj-lt"/>
                </a:rPr>
                <a:t>EdgeValues</a:t>
              </a:r>
              <a:endParaRPr lang="en-US" sz="900" dirty="0">
                <a:latin typeface="+mj-lt"/>
              </a:endParaRPr>
            </a:p>
          </p:txBody>
        </p:sp>
        <p:sp>
          <p:nvSpPr>
            <p:cNvPr id="158" name="Rounded Rectangle 157"/>
            <p:cNvSpPr/>
            <p:nvPr/>
          </p:nvSpPr>
          <p:spPr>
            <a:xfrm>
              <a:off x="9546179" y="4881682"/>
              <a:ext cx="940863" cy="327847"/>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59" name="TextBox 158"/>
            <p:cNvSpPr txBox="1"/>
            <p:nvPr/>
          </p:nvSpPr>
          <p:spPr>
            <a:xfrm>
              <a:off x="9528819" y="4870524"/>
              <a:ext cx="469223" cy="200055"/>
            </a:xfrm>
            <a:prstGeom prst="rect">
              <a:avLst/>
            </a:prstGeom>
            <a:noFill/>
          </p:spPr>
          <p:txBody>
            <a:bodyPr wrap="square" rtlCol="0">
              <a:spAutoFit/>
            </a:bodyPr>
            <a:lstStyle/>
            <a:p>
              <a:pPr algn="ctr"/>
              <a:r>
                <a:rPr lang="en-US" sz="700" dirty="0" smtClean="0">
                  <a:latin typeface="+mj-lt"/>
                </a:rPr>
                <a:t>Values</a:t>
              </a:r>
              <a:endParaRPr lang="en-US" sz="700" dirty="0">
                <a:latin typeface="+mj-lt"/>
              </a:endParaRPr>
            </a:p>
          </p:txBody>
        </p:sp>
        <p:sp>
          <p:nvSpPr>
            <p:cNvPr id="160" name="TextBox 159"/>
            <p:cNvSpPr txBox="1"/>
            <p:nvPr/>
          </p:nvSpPr>
          <p:spPr>
            <a:xfrm>
              <a:off x="9512318" y="4987254"/>
              <a:ext cx="500817" cy="200055"/>
            </a:xfrm>
            <a:prstGeom prst="rect">
              <a:avLst/>
            </a:prstGeom>
            <a:noFill/>
          </p:spPr>
          <p:txBody>
            <a:bodyPr wrap="square" rtlCol="0">
              <a:spAutoFit/>
            </a:bodyPr>
            <a:lstStyle/>
            <a:p>
              <a:pPr algn="ctr"/>
              <a:r>
                <a:rPr lang="en-US" sz="700" dirty="0" smtClean="0">
                  <a:latin typeface="+mj-lt"/>
                </a:rPr>
                <a:t>Indices</a:t>
              </a:r>
              <a:endParaRPr lang="en-US" sz="700" dirty="0">
                <a:latin typeface="+mj-lt"/>
              </a:endParaRPr>
            </a:p>
          </p:txBody>
        </p:sp>
        <p:sp>
          <p:nvSpPr>
            <p:cNvPr id="161" name="Rectangle 160"/>
            <p:cNvSpPr/>
            <p:nvPr/>
          </p:nvSpPr>
          <p:spPr>
            <a:xfrm>
              <a:off x="9949093" y="5055139"/>
              <a:ext cx="49622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smtClean="0">
                  <a:latin typeface="+mj-lt"/>
                </a:rPr>
                <a:t>≤P</a:t>
              </a:r>
              <a:endParaRPr lang="en-US" sz="1100" dirty="0">
                <a:latin typeface="+mj-lt"/>
              </a:endParaRPr>
            </a:p>
          </p:txBody>
        </p:sp>
        <p:sp>
          <p:nvSpPr>
            <p:cNvPr id="162" name="TextBox 161"/>
            <p:cNvSpPr txBox="1"/>
            <p:nvPr/>
          </p:nvSpPr>
          <p:spPr>
            <a:xfrm>
              <a:off x="2882338" y="4942601"/>
              <a:ext cx="612977" cy="184666"/>
            </a:xfrm>
            <a:prstGeom prst="rect">
              <a:avLst/>
            </a:prstGeom>
            <a:noFill/>
          </p:spPr>
          <p:txBody>
            <a:bodyPr wrap="square" lIns="0" tIns="0" rIns="0" bIns="0" rtlCol="0">
              <a:spAutoFit/>
            </a:bodyPr>
            <a:lstStyle/>
            <a:p>
              <a:pPr algn="ctr"/>
              <a:r>
                <a:rPr lang="en-US" sz="1200" dirty="0" smtClean="0">
                  <a:latin typeface="+mj-lt"/>
                </a:rPr>
                <a:t>Outbox</a:t>
              </a:r>
              <a:endParaRPr lang="en-US" sz="1200" dirty="0">
                <a:latin typeface="+mj-lt"/>
              </a:endParaRPr>
            </a:p>
          </p:txBody>
        </p:sp>
        <p:sp>
          <p:nvSpPr>
            <p:cNvPr id="163" name="TextBox 162"/>
            <p:cNvSpPr txBox="1"/>
            <p:nvPr/>
          </p:nvSpPr>
          <p:spPr>
            <a:xfrm>
              <a:off x="5866089" y="4942600"/>
              <a:ext cx="644299" cy="184666"/>
            </a:xfrm>
            <a:prstGeom prst="rect">
              <a:avLst/>
            </a:prstGeom>
            <a:noFill/>
          </p:spPr>
          <p:txBody>
            <a:bodyPr wrap="square" lIns="0" tIns="0" rIns="0" bIns="0" rtlCol="0">
              <a:spAutoFit/>
            </a:bodyPr>
            <a:lstStyle/>
            <a:p>
              <a:pPr algn="ctr"/>
              <a:r>
                <a:rPr lang="en-US" sz="1200" dirty="0" smtClean="0">
                  <a:latin typeface="+mj-lt"/>
                </a:rPr>
                <a:t>Outbox</a:t>
              </a:r>
              <a:endParaRPr lang="en-US" sz="1200" dirty="0">
                <a:latin typeface="+mj-lt"/>
              </a:endParaRPr>
            </a:p>
          </p:txBody>
        </p:sp>
        <p:sp>
          <p:nvSpPr>
            <p:cNvPr id="164" name="TextBox 163"/>
            <p:cNvSpPr txBox="1"/>
            <p:nvPr/>
          </p:nvSpPr>
          <p:spPr>
            <a:xfrm>
              <a:off x="8961165" y="4941649"/>
              <a:ext cx="553911" cy="184666"/>
            </a:xfrm>
            <a:prstGeom prst="rect">
              <a:avLst/>
            </a:prstGeom>
            <a:noFill/>
          </p:spPr>
          <p:txBody>
            <a:bodyPr wrap="square" lIns="0" tIns="0" rIns="0" bIns="0" rtlCol="0">
              <a:spAutoFit/>
            </a:bodyPr>
            <a:lstStyle/>
            <a:p>
              <a:pPr algn="ctr"/>
              <a:r>
                <a:rPr lang="en-US" sz="1200" dirty="0" smtClean="0">
                  <a:latin typeface="+mj-lt"/>
                </a:rPr>
                <a:t>Outbox</a:t>
              </a:r>
              <a:endParaRPr lang="en-US" sz="1200" dirty="0">
                <a:latin typeface="+mj-lt"/>
              </a:endParaRPr>
            </a:p>
          </p:txBody>
        </p:sp>
        <p:sp>
          <p:nvSpPr>
            <p:cNvPr id="165" name="Rectangle 164"/>
            <p:cNvSpPr/>
            <p:nvPr/>
          </p:nvSpPr>
          <p:spPr>
            <a:xfrm>
              <a:off x="3520906" y="5273737"/>
              <a:ext cx="479351"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M</a:t>
              </a:r>
              <a:endParaRPr lang="en-US" sz="1100" dirty="0">
                <a:latin typeface="+mj-lt"/>
              </a:endParaRPr>
            </a:p>
          </p:txBody>
        </p:sp>
        <p:sp>
          <p:nvSpPr>
            <p:cNvPr id="166" name="Rectangle 165"/>
            <p:cNvSpPr/>
            <p:nvPr/>
          </p:nvSpPr>
          <p:spPr>
            <a:xfrm>
              <a:off x="6531196" y="5291346"/>
              <a:ext cx="479351"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M</a:t>
              </a:r>
              <a:endParaRPr lang="en-US" sz="1100" dirty="0">
                <a:latin typeface="+mj-lt"/>
              </a:endParaRPr>
            </a:p>
          </p:txBody>
        </p:sp>
        <p:sp>
          <p:nvSpPr>
            <p:cNvPr id="167" name="Rectangle 166"/>
            <p:cNvSpPr/>
            <p:nvPr/>
          </p:nvSpPr>
          <p:spPr>
            <a:xfrm>
              <a:off x="9537260" y="5298052"/>
              <a:ext cx="479351"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M</a:t>
              </a:r>
              <a:endParaRPr lang="en-US" sz="1100" dirty="0">
                <a:latin typeface="+mj-lt"/>
              </a:endParaRPr>
            </a:p>
          </p:txBody>
        </p:sp>
        <p:sp>
          <p:nvSpPr>
            <p:cNvPr id="168" name="Rectangle 167"/>
            <p:cNvSpPr/>
            <p:nvPr/>
          </p:nvSpPr>
          <p:spPr>
            <a:xfrm>
              <a:off x="3997647" y="5290474"/>
              <a:ext cx="688643"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N</a:t>
              </a:r>
              <a:endParaRPr lang="en-US" sz="1100" dirty="0">
                <a:latin typeface="+mj-lt"/>
              </a:endParaRPr>
            </a:p>
          </p:txBody>
        </p:sp>
        <p:sp>
          <p:nvSpPr>
            <p:cNvPr id="169" name="Rectangle 168"/>
            <p:cNvSpPr/>
            <p:nvPr/>
          </p:nvSpPr>
          <p:spPr>
            <a:xfrm>
              <a:off x="7008175" y="5286398"/>
              <a:ext cx="688643"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N</a:t>
              </a:r>
              <a:endParaRPr lang="en-US" sz="1100" dirty="0">
                <a:latin typeface="+mj-lt"/>
              </a:endParaRPr>
            </a:p>
          </p:txBody>
        </p:sp>
        <p:sp>
          <p:nvSpPr>
            <p:cNvPr id="170" name="Rectangle 169"/>
            <p:cNvSpPr/>
            <p:nvPr/>
          </p:nvSpPr>
          <p:spPr>
            <a:xfrm>
              <a:off x="10026057" y="5290474"/>
              <a:ext cx="688643"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N</a:t>
              </a:r>
              <a:endParaRPr lang="en-US" sz="1100" dirty="0">
                <a:latin typeface="+mj-lt"/>
              </a:endParaRPr>
            </a:p>
          </p:txBody>
        </p:sp>
        <p:sp>
          <p:nvSpPr>
            <p:cNvPr id="171" name="Rectangle 170"/>
            <p:cNvSpPr/>
            <p:nvPr/>
          </p:nvSpPr>
          <p:spPr>
            <a:xfrm>
              <a:off x="4694189" y="5291967"/>
              <a:ext cx="708897"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P</a:t>
              </a:r>
              <a:endParaRPr lang="en-US" sz="1100" dirty="0">
                <a:latin typeface="+mj-lt"/>
              </a:endParaRPr>
            </a:p>
          </p:txBody>
        </p:sp>
        <p:sp>
          <p:nvSpPr>
            <p:cNvPr id="172" name="Rectangle 171"/>
            <p:cNvSpPr/>
            <p:nvPr/>
          </p:nvSpPr>
          <p:spPr>
            <a:xfrm>
              <a:off x="7706442" y="5288314"/>
              <a:ext cx="708897"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P</a:t>
              </a:r>
              <a:endParaRPr lang="en-US" sz="1100" dirty="0">
                <a:latin typeface="+mj-lt"/>
              </a:endParaRPr>
            </a:p>
          </p:txBody>
        </p:sp>
        <p:sp>
          <p:nvSpPr>
            <p:cNvPr id="173" name="Rectangle 172"/>
            <p:cNvSpPr/>
            <p:nvPr/>
          </p:nvSpPr>
          <p:spPr>
            <a:xfrm>
              <a:off x="10714700" y="5300449"/>
              <a:ext cx="708897" cy="1519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smtClean="0">
                  <a:latin typeface="+mj-lt"/>
                </a:rPr>
                <a:t>P</a:t>
              </a:r>
              <a:endParaRPr lang="en-US" sz="1100" dirty="0">
                <a:latin typeface="+mj-lt"/>
              </a:endParaRPr>
            </a:p>
          </p:txBody>
        </p:sp>
        <p:sp>
          <p:nvSpPr>
            <p:cNvPr id="175" name="Rectangle 174"/>
            <p:cNvSpPr/>
            <p:nvPr/>
          </p:nvSpPr>
          <p:spPr>
            <a:xfrm>
              <a:off x="5545957" y="3823492"/>
              <a:ext cx="42533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M</a:t>
              </a:r>
              <a:endParaRPr lang="en-US" sz="1100" dirty="0">
                <a:latin typeface="+mj-lt"/>
              </a:endParaRPr>
            </a:p>
          </p:txBody>
        </p:sp>
        <p:sp>
          <p:nvSpPr>
            <p:cNvPr id="176" name="Rectangle 175"/>
            <p:cNvSpPr/>
            <p:nvPr/>
          </p:nvSpPr>
          <p:spPr>
            <a:xfrm>
              <a:off x="5980001" y="3822965"/>
              <a:ext cx="489139"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≤N</a:t>
              </a:r>
            </a:p>
          </p:txBody>
        </p:sp>
        <p:sp>
          <p:nvSpPr>
            <p:cNvPr id="177" name="Rectangle 176"/>
            <p:cNvSpPr/>
            <p:nvPr/>
          </p:nvSpPr>
          <p:spPr>
            <a:xfrm>
              <a:off x="6476399" y="3822965"/>
              <a:ext cx="49622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≤P</a:t>
              </a:r>
            </a:p>
          </p:txBody>
        </p:sp>
        <p:sp>
          <p:nvSpPr>
            <p:cNvPr id="178" name="Rectangle 177"/>
            <p:cNvSpPr/>
            <p:nvPr/>
          </p:nvSpPr>
          <p:spPr>
            <a:xfrm>
              <a:off x="5545957" y="3951887"/>
              <a:ext cx="42533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M</a:t>
              </a:r>
              <a:endParaRPr lang="en-US" sz="1100" dirty="0">
                <a:latin typeface="+mj-lt"/>
              </a:endParaRPr>
            </a:p>
          </p:txBody>
        </p:sp>
        <p:sp>
          <p:nvSpPr>
            <p:cNvPr id="179" name="Rectangle 178"/>
            <p:cNvSpPr/>
            <p:nvPr/>
          </p:nvSpPr>
          <p:spPr>
            <a:xfrm>
              <a:off x="5980001" y="3951360"/>
              <a:ext cx="489139"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N</a:t>
              </a:r>
              <a:endParaRPr lang="en-US" sz="1100" dirty="0">
                <a:latin typeface="+mj-lt"/>
              </a:endParaRPr>
            </a:p>
          </p:txBody>
        </p:sp>
        <p:sp>
          <p:nvSpPr>
            <p:cNvPr id="180" name="Rounded Rectangle 179"/>
            <p:cNvSpPr/>
            <p:nvPr/>
          </p:nvSpPr>
          <p:spPr>
            <a:xfrm>
              <a:off x="4934074" y="3668650"/>
              <a:ext cx="2089788" cy="448655"/>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81" name="TextBox 180"/>
            <p:cNvSpPr txBox="1"/>
            <p:nvPr/>
          </p:nvSpPr>
          <p:spPr>
            <a:xfrm>
              <a:off x="5096582" y="3775023"/>
              <a:ext cx="469223" cy="200056"/>
            </a:xfrm>
            <a:prstGeom prst="rect">
              <a:avLst/>
            </a:prstGeom>
            <a:noFill/>
          </p:spPr>
          <p:txBody>
            <a:bodyPr wrap="square" rtlCol="0">
              <a:spAutoFit/>
            </a:bodyPr>
            <a:lstStyle/>
            <a:p>
              <a:pPr algn="ctr"/>
              <a:r>
                <a:rPr lang="en-US" sz="700" dirty="0" smtClean="0">
                  <a:latin typeface="+mj-lt"/>
                </a:rPr>
                <a:t>Values</a:t>
              </a:r>
              <a:endParaRPr lang="en-US" sz="700" dirty="0">
                <a:latin typeface="+mj-lt"/>
              </a:endParaRPr>
            </a:p>
          </p:txBody>
        </p:sp>
        <p:sp>
          <p:nvSpPr>
            <p:cNvPr id="182" name="TextBox 181"/>
            <p:cNvSpPr txBox="1"/>
            <p:nvPr/>
          </p:nvSpPr>
          <p:spPr>
            <a:xfrm>
              <a:off x="4987626" y="3892977"/>
              <a:ext cx="694162" cy="200055"/>
            </a:xfrm>
            <a:prstGeom prst="rect">
              <a:avLst/>
            </a:prstGeom>
            <a:noFill/>
          </p:spPr>
          <p:txBody>
            <a:bodyPr wrap="square" rtlCol="0">
              <a:spAutoFit/>
            </a:bodyPr>
            <a:lstStyle/>
            <a:p>
              <a:pPr algn="ctr"/>
              <a:r>
                <a:rPr lang="en-US" sz="700" dirty="0" smtClean="0">
                  <a:latin typeface="+mj-lt"/>
                </a:rPr>
                <a:t>Indices</a:t>
              </a:r>
              <a:endParaRPr lang="en-US" sz="700" dirty="0">
                <a:latin typeface="+mj-lt"/>
              </a:endParaRPr>
            </a:p>
          </p:txBody>
        </p:sp>
        <p:sp>
          <p:nvSpPr>
            <p:cNvPr id="183" name="Rectangle 182"/>
            <p:cNvSpPr/>
            <p:nvPr/>
          </p:nvSpPr>
          <p:spPr>
            <a:xfrm>
              <a:off x="6476068" y="3951561"/>
              <a:ext cx="49622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≤P</a:t>
              </a:r>
            </a:p>
          </p:txBody>
        </p:sp>
        <p:sp>
          <p:nvSpPr>
            <p:cNvPr id="184" name="TextBox 183"/>
            <p:cNvSpPr txBox="1"/>
            <p:nvPr/>
          </p:nvSpPr>
          <p:spPr>
            <a:xfrm>
              <a:off x="5530413" y="3680578"/>
              <a:ext cx="465779" cy="107722"/>
            </a:xfrm>
            <a:prstGeom prst="rect">
              <a:avLst/>
            </a:prstGeom>
            <a:noFill/>
          </p:spPr>
          <p:txBody>
            <a:bodyPr wrap="square" lIns="0" tIns="0" rIns="0" bIns="0" rtlCol="0">
              <a:spAutoFit/>
            </a:bodyPr>
            <a:lstStyle/>
            <a:p>
              <a:pPr algn="ctr"/>
              <a:r>
                <a:rPr lang="en-US" sz="700" dirty="0">
                  <a:latin typeface="+mj-lt"/>
                </a:rPr>
                <a:t>Inbox #</a:t>
              </a:r>
              <a:r>
                <a:rPr lang="en-US" sz="700" dirty="0" smtClean="0">
                  <a:latin typeface="+mj-lt"/>
                </a:rPr>
                <a:t>0</a:t>
              </a:r>
              <a:endParaRPr lang="en-US" sz="700" dirty="0">
                <a:latin typeface="+mj-lt"/>
              </a:endParaRPr>
            </a:p>
          </p:txBody>
        </p:sp>
        <p:sp>
          <p:nvSpPr>
            <p:cNvPr id="185" name="TextBox 184"/>
            <p:cNvSpPr txBox="1"/>
            <p:nvPr/>
          </p:nvSpPr>
          <p:spPr>
            <a:xfrm>
              <a:off x="6003890" y="3680578"/>
              <a:ext cx="460459" cy="107722"/>
            </a:xfrm>
            <a:prstGeom prst="rect">
              <a:avLst/>
            </a:prstGeom>
            <a:noFill/>
          </p:spPr>
          <p:txBody>
            <a:bodyPr wrap="square" lIns="0" tIns="0" rIns="0" bIns="0" rtlCol="0">
              <a:spAutoFit/>
            </a:bodyPr>
            <a:lstStyle/>
            <a:p>
              <a:pPr algn="ctr"/>
              <a:r>
                <a:rPr lang="en-US" sz="700" dirty="0" smtClean="0">
                  <a:latin typeface="+mj-lt"/>
                </a:rPr>
                <a:t>Inbox #1</a:t>
              </a:r>
              <a:endParaRPr lang="en-US" sz="700" dirty="0">
                <a:latin typeface="+mj-lt"/>
              </a:endParaRPr>
            </a:p>
          </p:txBody>
        </p:sp>
        <p:sp>
          <p:nvSpPr>
            <p:cNvPr id="186" name="TextBox 185"/>
            <p:cNvSpPr txBox="1"/>
            <p:nvPr/>
          </p:nvSpPr>
          <p:spPr>
            <a:xfrm>
              <a:off x="6495338" y="3680578"/>
              <a:ext cx="460459" cy="107722"/>
            </a:xfrm>
            <a:prstGeom prst="rect">
              <a:avLst/>
            </a:prstGeom>
            <a:noFill/>
          </p:spPr>
          <p:txBody>
            <a:bodyPr wrap="square" lIns="0" tIns="0" rIns="0" bIns="0" rtlCol="0">
              <a:spAutoFit/>
            </a:bodyPr>
            <a:lstStyle/>
            <a:p>
              <a:pPr algn="ctr"/>
              <a:r>
                <a:rPr lang="en-US" sz="700" dirty="0" smtClean="0">
                  <a:latin typeface="+mj-lt"/>
                </a:rPr>
                <a:t>Inbox #2</a:t>
              </a:r>
              <a:endParaRPr lang="en-US" sz="700" dirty="0">
                <a:latin typeface="+mj-lt"/>
              </a:endParaRPr>
            </a:p>
          </p:txBody>
        </p:sp>
        <p:sp>
          <p:nvSpPr>
            <p:cNvPr id="187" name="Rectangle 186"/>
            <p:cNvSpPr/>
            <p:nvPr/>
          </p:nvSpPr>
          <p:spPr>
            <a:xfrm>
              <a:off x="4824248" y="3483631"/>
              <a:ext cx="4498428" cy="700639"/>
            </a:xfrm>
            <a:prstGeom prst="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88" name="TextBox 187"/>
            <p:cNvSpPr txBox="1"/>
            <p:nvPr/>
          </p:nvSpPr>
          <p:spPr>
            <a:xfrm>
              <a:off x="4754801" y="3195665"/>
              <a:ext cx="1622007" cy="307777"/>
            </a:xfrm>
            <a:prstGeom prst="rect">
              <a:avLst/>
            </a:prstGeom>
            <a:noFill/>
          </p:spPr>
          <p:txBody>
            <a:bodyPr wrap="square" rtlCol="0">
              <a:spAutoFit/>
            </a:bodyPr>
            <a:lstStyle/>
            <a:p>
              <a:r>
                <a:rPr lang="en-US" sz="1400" dirty="0" smtClean="0">
                  <a:latin typeface="+mj-lt"/>
                </a:rPr>
                <a:t>Host Memory</a:t>
              </a:r>
              <a:endParaRPr lang="en-US" sz="1400" dirty="0">
                <a:latin typeface="+mj-lt"/>
              </a:endParaRPr>
            </a:p>
          </p:txBody>
        </p:sp>
        <p:sp>
          <p:nvSpPr>
            <p:cNvPr id="189" name="Rectangle 188"/>
            <p:cNvSpPr/>
            <p:nvPr/>
          </p:nvSpPr>
          <p:spPr>
            <a:xfrm>
              <a:off x="7534826" y="3827724"/>
              <a:ext cx="42533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M</a:t>
              </a:r>
              <a:endParaRPr lang="en-US" sz="1100" dirty="0">
                <a:latin typeface="+mj-lt"/>
              </a:endParaRPr>
            </a:p>
          </p:txBody>
        </p:sp>
        <p:sp>
          <p:nvSpPr>
            <p:cNvPr id="190" name="Rectangle 189"/>
            <p:cNvSpPr/>
            <p:nvPr/>
          </p:nvSpPr>
          <p:spPr>
            <a:xfrm>
              <a:off x="7968869" y="3827197"/>
              <a:ext cx="489139"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N</a:t>
              </a:r>
              <a:endParaRPr lang="en-US" sz="1100" dirty="0">
                <a:latin typeface="+mj-lt"/>
              </a:endParaRPr>
            </a:p>
          </p:txBody>
        </p:sp>
        <p:sp>
          <p:nvSpPr>
            <p:cNvPr id="191" name="Rectangle 190"/>
            <p:cNvSpPr/>
            <p:nvPr/>
          </p:nvSpPr>
          <p:spPr>
            <a:xfrm>
              <a:off x="8465268" y="3827197"/>
              <a:ext cx="49622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≤P</a:t>
              </a:r>
            </a:p>
          </p:txBody>
        </p:sp>
        <p:sp>
          <p:nvSpPr>
            <p:cNvPr id="192" name="Rectangle 191"/>
            <p:cNvSpPr/>
            <p:nvPr/>
          </p:nvSpPr>
          <p:spPr>
            <a:xfrm>
              <a:off x="7534826" y="3956119"/>
              <a:ext cx="42533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M</a:t>
              </a:r>
              <a:endParaRPr lang="en-US" sz="1100" dirty="0">
                <a:latin typeface="+mj-lt"/>
              </a:endParaRPr>
            </a:p>
          </p:txBody>
        </p:sp>
        <p:sp>
          <p:nvSpPr>
            <p:cNvPr id="193" name="Rectangle 192"/>
            <p:cNvSpPr/>
            <p:nvPr/>
          </p:nvSpPr>
          <p:spPr>
            <a:xfrm>
              <a:off x="7968869" y="3955592"/>
              <a:ext cx="489139"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a:t>
              </a:r>
              <a:r>
                <a:rPr lang="en-US" sz="1100" dirty="0" smtClean="0">
                  <a:latin typeface="+mj-lt"/>
                </a:rPr>
                <a:t>N</a:t>
              </a:r>
              <a:endParaRPr lang="en-US" sz="1100" dirty="0">
                <a:latin typeface="+mj-lt"/>
              </a:endParaRPr>
            </a:p>
          </p:txBody>
        </p:sp>
        <p:sp>
          <p:nvSpPr>
            <p:cNvPr id="194" name="Rounded Rectangle 193"/>
            <p:cNvSpPr/>
            <p:nvPr/>
          </p:nvSpPr>
          <p:spPr>
            <a:xfrm>
              <a:off x="7115070" y="3672882"/>
              <a:ext cx="2108301" cy="448655"/>
            </a:xfrm>
            <a:prstGeom prst="round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mj-lt"/>
              </a:endParaRPr>
            </a:p>
          </p:txBody>
        </p:sp>
        <p:sp>
          <p:nvSpPr>
            <p:cNvPr id="195" name="TextBox 194"/>
            <p:cNvSpPr txBox="1"/>
            <p:nvPr/>
          </p:nvSpPr>
          <p:spPr>
            <a:xfrm>
              <a:off x="7085451" y="3779255"/>
              <a:ext cx="469223" cy="200056"/>
            </a:xfrm>
            <a:prstGeom prst="rect">
              <a:avLst/>
            </a:prstGeom>
            <a:noFill/>
          </p:spPr>
          <p:txBody>
            <a:bodyPr wrap="square" rtlCol="0">
              <a:spAutoFit/>
            </a:bodyPr>
            <a:lstStyle/>
            <a:p>
              <a:pPr algn="ctr"/>
              <a:r>
                <a:rPr lang="en-US" sz="700" dirty="0" smtClean="0">
                  <a:latin typeface="+mj-lt"/>
                </a:rPr>
                <a:t>Values</a:t>
              </a:r>
              <a:endParaRPr lang="en-US" sz="700" dirty="0">
                <a:latin typeface="+mj-lt"/>
              </a:endParaRPr>
            </a:p>
          </p:txBody>
        </p:sp>
        <p:sp>
          <p:nvSpPr>
            <p:cNvPr id="196" name="TextBox 195"/>
            <p:cNvSpPr txBox="1"/>
            <p:nvPr/>
          </p:nvSpPr>
          <p:spPr>
            <a:xfrm>
              <a:off x="7043764" y="3897748"/>
              <a:ext cx="614840" cy="200055"/>
            </a:xfrm>
            <a:prstGeom prst="rect">
              <a:avLst/>
            </a:prstGeom>
            <a:noFill/>
          </p:spPr>
          <p:txBody>
            <a:bodyPr wrap="square" rtlCol="0">
              <a:spAutoFit/>
            </a:bodyPr>
            <a:lstStyle/>
            <a:p>
              <a:pPr algn="ctr"/>
              <a:r>
                <a:rPr lang="en-US" sz="700" dirty="0" smtClean="0">
                  <a:latin typeface="+mj-lt"/>
                </a:rPr>
                <a:t>Indices</a:t>
              </a:r>
              <a:endParaRPr lang="en-US" sz="700" dirty="0">
                <a:latin typeface="+mj-lt"/>
              </a:endParaRPr>
            </a:p>
          </p:txBody>
        </p:sp>
        <p:sp>
          <p:nvSpPr>
            <p:cNvPr id="197" name="Rectangle 196"/>
            <p:cNvSpPr/>
            <p:nvPr/>
          </p:nvSpPr>
          <p:spPr>
            <a:xfrm>
              <a:off x="8464937" y="3955793"/>
              <a:ext cx="496228" cy="118041"/>
            </a:xfrm>
            <a:prstGeom prst="rect">
              <a:avLst/>
            </a:prstGeom>
            <a:noFill/>
          </p:spPr>
          <p:style>
            <a:lnRef idx="2">
              <a:schemeClr val="dk1"/>
            </a:lnRef>
            <a:fillRef idx="1">
              <a:schemeClr val="lt1"/>
            </a:fillRef>
            <a:effectRef idx="0">
              <a:schemeClr val="dk1"/>
            </a:effectRef>
            <a:fontRef idx="minor">
              <a:schemeClr val="dk1"/>
            </a:fontRef>
          </p:style>
          <p:txBody>
            <a:bodyPr lIns="0" tIns="18288" rIns="0" bIns="0" rtlCol="0" anchor="ctr"/>
            <a:lstStyle/>
            <a:p>
              <a:pPr algn="ctr"/>
              <a:r>
                <a:rPr lang="en-US" sz="1100" dirty="0">
                  <a:latin typeface="+mj-lt"/>
                </a:rPr>
                <a:t>≤P</a:t>
              </a:r>
            </a:p>
          </p:txBody>
        </p:sp>
        <p:sp>
          <p:nvSpPr>
            <p:cNvPr id="198" name="TextBox 197"/>
            <p:cNvSpPr txBox="1"/>
            <p:nvPr/>
          </p:nvSpPr>
          <p:spPr>
            <a:xfrm>
              <a:off x="7519282" y="3684811"/>
              <a:ext cx="465779" cy="107722"/>
            </a:xfrm>
            <a:prstGeom prst="rect">
              <a:avLst/>
            </a:prstGeom>
            <a:noFill/>
          </p:spPr>
          <p:txBody>
            <a:bodyPr wrap="square" lIns="0" tIns="0" rIns="0" bIns="0" rtlCol="0">
              <a:spAutoFit/>
            </a:bodyPr>
            <a:lstStyle/>
            <a:p>
              <a:pPr algn="ctr"/>
              <a:r>
                <a:rPr lang="en-US" sz="700" dirty="0">
                  <a:latin typeface="+mj-lt"/>
                </a:rPr>
                <a:t>Inbox #</a:t>
              </a:r>
              <a:r>
                <a:rPr lang="en-US" sz="700" dirty="0" smtClean="0">
                  <a:latin typeface="+mj-lt"/>
                </a:rPr>
                <a:t>0</a:t>
              </a:r>
              <a:endParaRPr lang="en-US" sz="700" dirty="0">
                <a:latin typeface="+mj-lt"/>
              </a:endParaRPr>
            </a:p>
          </p:txBody>
        </p:sp>
        <p:sp>
          <p:nvSpPr>
            <p:cNvPr id="199" name="TextBox 198"/>
            <p:cNvSpPr txBox="1"/>
            <p:nvPr/>
          </p:nvSpPr>
          <p:spPr>
            <a:xfrm>
              <a:off x="7992759" y="3684811"/>
              <a:ext cx="460459" cy="107722"/>
            </a:xfrm>
            <a:prstGeom prst="rect">
              <a:avLst/>
            </a:prstGeom>
            <a:noFill/>
          </p:spPr>
          <p:txBody>
            <a:bodyPr wrap="square" lIns="0" tIns="0" rIns="0" bIns="0" rtlCol="0">
              <a:spAutoFit/>
            </a:bodyPr>
            <a:lstStyle/>
            <a:p>
              <a:pPr algn="ctr"/>
              <a:r>
                <a:rPr lang="en-US" sz="700" dirty="0" smtClean="0">
                  <a:latin typeface="+mj-lt"/>
                </a:rPr>
                <a:t>Inbox #1</a:t>
              </a:r>
              <a:endParaRPr lang="en-US" sz="700" dirty="0">
                <a:latin typeface="+mj-lt"/>
              </a:endParaRPr>
            </a:p>
          </p:txBody>
        </p:sp>
        <p:sp>
          <p:nvSpPr>
            <p:cNvPr id="200" name="TextBox 199"/>
            <p:cNvSpPr txBox="1"/>
            <p:nvPr/>
          </p:nvSpPr>
          <p:spPr>
            <a:xfrm>
              <a:off x="8484207" y="3684811"/>
              <a:ext cx="460459" cy="107722"/>
            </a:xfrm>
            <a:prstGeom prst="rect">
              <a:avLst/>
            </a:prstGeom>
            <a:noFill/>
          </p:spPr>
          <p:txBody>
            <a:bodyPr wrap="square" lIns="0" tIns="0" rIns="0" bIns="0" rtlCol="0">
              <a:spAutoFit/>
            </a:bodyPr>
            <a:lstStyle/>
            <a:p>
              <a:pPr algn="ctr"/>
              <a:r>
                <a:rPr lang="en-US" sz="700" dirty="0" smtClean="0">
                  <a:latin typeface="+mj-lt"/>
                </a:rPr>
                <a:t>Inbox #2</a:t>
              </a:r>
              <a:endParaRPr lang="en-US" sz="700" dirty="0">
                <a:latin typeface="+mj-lt"/>
              </a:endParaRPr>
            </a:p>
          </p:txBody>
        </p:sp>
        <p:sp>
          <p:nvSpPr>
            <p:cNvPr id="201" name="TextBox 200"/>
            <p:cNvSpPr txBox="1"/>
            <p:nvPr/>
          </p:nvSpPr>
          <p:spPr>
            <a:xfrm>
              <a:off x="4822116" y="3509441"/>
              <a:ext cx="1040702" cy="184666"/>
            </a:xfrm>
            <a:prstGeom prst="rect">
              <a:avLst/>
            </a:prstGeom>
            <a:noFill/>
          </p:spPr>
          <p:txBody>
            <a:bodyPr wrap="square" lIns="0" tIns="0" rIns="0" bIns="0" rtlCol="0">
              <a:spAutoFit/>
            </a:bodyPr>
            <a:lstStyle/>
            <a:p>
              <a:pPr algn="ctr"/>
              <a:r>
                <a:rPr lang="en-US" sz="1200" dirty="0" smtClean="0">
                  <a:latin typeface="+mj-lt"/>
                </a:rPr>
                <a:t>Odd Buffer</a:t>
              </a:r>
              <a:endParaRPr lang="en-US" sz="1200" dirty="0">
                <a:latin typeface="+mj-lt"/>
              </a:endParaRPr>
            </a:p>
          </p:txBody>
        </p:sp>
        <p:sp>
          <p:nvSpPr>
            <p:cNvPr id="202" name="TextBox 201"/>
            <p:cNvSpPr txBox="1"/>
            <p:nvPr/>
          </p:nvSpPr>
          <p:spPr>
            <a:xfrm>
              <a:off x="7034379" y="3519984"/>
              <a:ext cx="917660" cy="184666"/>
            </a:xfrm>
            <a:prstGeom prst="rect">
              <a:avLst/>
            </a:prstGeom>
            <a:noFill/>
          </p:spPr>
          <p:txBody>
            <a:bodyPr wrap="square" lIns="0" tIns="0" rIns="0" bIns="0" rtlCol="0">
              <a:spAutoFit/>
            </a:bodyPr>
            <a:lstStyle/>
            <a:p>
              <a:pPr algn="ctr"/>
              <a:r>
                <a:rPr lang="en-US" sz="1200" dirty="0" smtClean="0">
                  <a:latin typeface="+mj-lt"/>
                </a:rPr>
                <a:t>Even Buffer</a:t>
              </a:r>
              <a:endParaRPr lang="en-US" sz="1200" dirty="0">
                <a:latin typeface="+mj-lt"/>
              </a:endParaRPr>
            </a:p>
          </p:txBody>
        </p:sp>
        <p:cxnSp>
          <p:nvCxnSpPr>
            <p:cNvPr id="203" name="Elbow Connector 202"/>
            <p:cNvCxnSpPr>
              <a:stCxn id="112" idx="1"/>
            </p:cNvCxnSpPr>
            <p:nvPr/>
          </p:nvCxnSpPr>
          <p:spPr>
            <a:xfrm rot="5400000" flipH="1" flipV="1">
              <a:off x="4523035" y="3724595"/>
              <a:ext cx="622397" cy="1548423"/>
            </a:xfrm>
            <a:prstGeom prst="bentConnector3">
              <a:avLst/>
            </a:prstGeom>
            <a:ln w="76200">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4" name="Elbow Connector 203"/>
            <p:cNvCxnSpPr>
              <a:stCxn id="110" idx="1"/>
              <a:endCxn id="187" idx="2"/>
            </p:cNvCxnSpPr>
            <p:nvPr/>
          </p:nvCxnSpPr>
          <p:spPr>
            <a:xfrm rot="16200000" flipV="1">
              <a:off x="6760819" y="4496911"/>
              <a:ext cx="625738" cy="451"/>
            </a:xfrm>
            <a:prstGeom prst="bentConnector3">
              <a:avLst>
                <a:gd name="adj1" fmla="val 50000"/>
              </a:avLst>
            </a:prstGeom>
            <a:ln w="76200">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5" name="Elbow Connector 204"/>
            <p:cNvCxnSpPr>
              <a:stCxn id="145" idx="1"/>
            </p:cNvCxnSpPr>
            <p:nvPr/>
          </p:nvCxnSpPr>
          <p:spPr>
            <a:xfrm rot="16200000" flipV="1">
              <a:off x="9004053" y="3727241"/>
              <a:ext cx="622397" cy="1543130"/>
            </a:xfrm>
            <a:prstGeom prst="bentConnector3">
              <a:avLst>
                <a:gd name="adj1" fmla="val 50000"/>
              </a:avLst>
            </a:prstGeom>
            <a:ln w="76200">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6" name="TextBox 205"/>
            <p:cNvSpPr txBox="1"/>
            <p:nvPr/>
          </p:nvSpPr>
          <p:spPr>
            <a:xfrm>
              <a:off x="5860656" y="4229405"/>
              <a:ext cx="1182011" cy="307777"/>
            </a:xfrm>
            <a:prstGeom prst="rect">
              <a:avLst/>
            </a:prstGeom>
            <a:noFill/>
          </p:spPr>
          <p:txBody>
            <a:bodyPr wrap="square" rtlCol="0">
              <a:spAutoFit/>
            </a:bodyPr>
            <a:lstStyle/>
            <a:p>
              <a:pPr algn="ctr"/>
              <a:r>
                <a:rPr lang="en-US" sz="1400" dirty="0" err="1" smtClean="0">
                  <a:latin typeface="+mj-lt"/>
                </a:rPr>
                <a:t>PCIe</a:t>
              </a:r>
              <a:r>
                <a:rPr lang="en-US" sz="1400" dirty="0" smtClean="0">
                  <a:latin typeface="+mj-lt"/>
                </a:rPr>
                <a:t> Lanes</a:t>
              </a:r>
              <a:endParaRPr lang="en-US" sz="1400" dirty="0">
                <a:latin typeface="+mj-lt"/>
              </a:endParaRPr>
            </a:p>
          </p:txBody>
        </p:sp>
        <p:sp>
          <p:nvSpPr>
            <p:cNvPr id="207" name="TextBox 206"/>
            <p:cNvSpPr txBox="1"/>
            <p:nvPr/>
          </p:nvSpPr>
          <p:spPr>
            <a:xfrm>
              <a:off x="9024446" y="4229990"/>
              <a:ext cx="1213379" cy="307777"/>
            </a:xfrm>
            <a:prstGeom prst="rect">
              <a:avLst/>
            </a:prstGeom>
            <a:noFill/>
          </p:spPr>
          <p:txBody>
            <a:bodyPr wrap="square" rtlCol="0">
              <a:spAutoFit/>
            </a:bodyPr>
            <a:lstStyle/>
            <a:p>
              <a:pPr algn="ctr"/>
              <a:r>
                <a:rPr lang="en-US" sz="1400" dirty="0" err="1" smtClean="0">
                  <a:latin typeface="+mj-lt"/>
                </a:rPr>
                <a:t>PCIe</a:t>
              </a:r>
              <a:r>
                <a:rPr lang="en-US" sz="1400" dirty="0" smtClean="0">
                  <a:latin typeface="+mj-lt"/>
                </a:rPr>
                <a:t> Lanes</a:t>
              </a:r>
              <a:endParaRPr lang="en-US" sz="1400" dirty="0">
                <a:latin typeface="+mj-lt"/>
              </a:endParaRPr>
            </a:p>
          </p:txBody>
        </p:sp>
      </p:grpSp>
      <p:sp>
        <p:nvSpPr>
          <p:cNvPr id="212" name="Content Placeholder 2"/>
          <p:cNvSpPr>
            <a:spLocks noGrp="1"/>
          </p:cNvSpPr>
          <p:nvPr>
            <p:ph idx="1"/>
          </p:nvPr>
        </p:nvSpPr>
        <p:spPr>
          <a:xfrm>
            <a:off x="2589212" y="2133600"/>
            <a:ext cx="8915400" cy="3777622"/>
          </a:xfrm>
        </p:spPr>
        <p:txBody>
          <a:bodyPr/>
          <a:lstStyle/>
          <a:p>
            <a:r>
              <a:rPr lang="en-US" dirty="0" smtClean="0"/>
              <a:t>Inbox &amp; outbox buffers.</a:t>
            </a:r>
          </a:p>
          <a:p>
            <a:r>
              <a:rPr lang="en-US" dirty="0" smtClean="0"/>
              <a:t>Double buffering.</a:t>
            </a:r>
          </a:p>
          <a:p>
            <a:r>
              <a:rPr lang="en-US" dirty="0" smtClean="0"/>
              <a:t>Host-as-hub.</a:t>
            </a:r>
            <a:endParaRPr lang="en-US" dirty="0"/>
          </a:p>
        </p:txBody>
      </p:sp>
    </p:spTree>
    <p:extLst>
      <p:ext uri="{BB962C8B-B14F-4D97-AF65-F5344CB8AC3E}">
        <p14:creationId xmlns:p14="http://schemas.microsoft.com/office/powerpoint/2010/main" val="15774241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5E-6 2.22222E-6 L -0.00013 0.15139 " pathEditMode="relative" rAng="0" ptsTypes="AA">
                                      <p:cBhvr>
                                        <p:cTn id="6" dur="2000" fill="hold"/>
                                        <p:tgtEl>
                                          <p:spTgt spid="213"/>
                                        </p:tgtEl>
                                        <p:attrNameLst>
                                          <p:attrName>ppt_x</p:attrName>
                                          <p:attrName>ppt_y</p:attrName>
                                        </p:attrNameLst>
                                      </p:cBhvr>
                                      <p:rCtr x="-13" y="7569"/>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212">
                                            <p:txEl>
                                              <p:pRg st="0" end="0"/>
                                            </p:txEl>
                                          </p:spTgt>
                                        </p:tgtEl>
                                        <p:attrNameLst>
                                          <p:attrName>style.visibility</p:attrName>
                                        </p:attrNameLst>
                                      </p:cBhvr>
                                      <p:to>
                                        <p:strVal val="visible"/>
                                      </p:to>
                                    </p:set>
                                    <p:animEffect transition="in" filter="fade">
                                      <p:cBhvr>
                                        <p:cTn id="10" dur="500"/>
                                        <p:tgtEl>
                                          <p:spTgt spid="212">
                                            <p:txEl>
                                              <p:pRg st="0" end="0"/>
                                            </p:txEl>
                                          </p:spTgt>
                                        </p:tgtEl>
                                      </p:cBhvr>
                                    </p:animEffect>
                                  </p:childTnLst>
                                </p:cTn>
                              </p:par>
                            </p:childTnLst>
                          </p:cTn>
                        </p:par>
                        <p:par>
                          <p:cTn id="11" fill="hold">
                            <p:stCondLst>
                              <p:cond delay="2500"/>
                            </p:stCondLst>
                            <p:childTnLst>
                              <p:par>
                                <p:cTn id="12" presetID="10" presetClass="entr" presetSubtype="0" fill="hold" nodeType="afterEffect">
                                  <p:stCondLst>
                                    <p:cond delay="0"/>
                                  </p:stCondLst>
                                  <p:childTnLst>
                                    <p:set>
                                      <p:cBhvr>
                                        <p:cTn id="13" dur="1" fill="hold">
                                          <p:stCondLst>
                                            <p:cond delay="0"/>
                                          </p:stCondLst>
                                        </p:cTn>
                                        <p:tgtEl>
                                          <p:spTgt spid="212">
                                            <p:txEl>
                                              <p:pRg st="1" end="1"/>
                                            </p:txEl>
                                          </p:spTgt>
                                        </p:tgtEl>
                                        <p:attrNameLst>
                                          <p:attrName>style.visibility</p:attrName>
                                        </p:attrNameLst>
                                      </p:cBhvr>
                                      <p:to>
                                        <p:strVal val="visible"/>
                                      </p:to>
                                    </p:set>
                                    <p:animEffect transition="in" filter="fade">
                                      <p:cBhvr>
                                        <p:cTn id="14" dur="500"/>
                                        <p:tgtEl>
                                          <p:spTgt spid="212">
                                            <p:txEl>
                                              <p:pRg st="1" end="1"/>
                                            </p:txEl>
                                          </p:spTgt>
                                        </p:tgtEl>
                                      </p:cBhvr>
                                    </p:animEffect>
                                  </p:childTnLst>
                                </p:cTn>
                              </p:par>
                            </p:childTnLst>
                          </p:cTn>
                        </p:par>
                        <p:par>
                          <p:cTn id="15" fill="hold">
                            <p:stCondLst>
                              <p:cond delay="3000"/>
                            </p:stCondLst>
                            <p:childTnLst>
                              <p:par>
                                <p:cTn id="16" presetID="10" presetClass="entr" presetSubtype="0" fill="hold" nodeType="afterEffect">
                                  <p:stCondLst>
                                    <p:cond delay="0"/>
                                  </p:stCondLst>
                                  <p:childTnLst>
                                    <p:set>
                                      <p:cBhvr>
                                        <p:cTn id="17" dur="1" fill="hold">
                                          <p:stCondLst>
                                            <p:cond delay="0"/>
                                          </p:stCondLst>
                                        </p:cTn>
                                        <p:tgtEl>
                                          <p:spTgt spid="212">
                                            <p:txEl>
                                              <p:pRg st="2" end="2"/>
                                            </p:txEl>
                                          </p:spTgt>
                                        </p:tgtEl>
                                        <p:attrNameLst>
                                          <p:attrName>style.visibility</p:attrName>
                                        </p:attrNameLst>
                                      </p:cBhvr>
                                      <p:to>
                                        <p:strVal val="visible"/>
                                      </p:to>
                                    </p:set>
                                    <p:animEffect transition="in" filter="fade">
                                      <p:cBhvr>
                                        <p:cTn id="18" dur="500"/>
                                        <p:tgtEl>
                                          <p:spTgt spid="2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Vertex Refinement data structure organization</a:t>
            </a:r>
          </a:p>
        </p:txBody>
      </p:sp>
      <p:sp>
        <p:nvSpPr>
          <p:cNvPr id="3" name="Content Placeholder 2"/>
          <p:cNvSpPr>
            <a:spLocks noGrp="1"/>
          </p:cNvSpPr>
          <p:nvPr>
            <p:ph idx="1"/>
          </p:nvPr>
        </p:nvSpPr>
        <p:spPr/>
        <p:txBody>
          <a:bodyPr/>
          <a:lstStyle/>
          <a:p>
            <a:r>
              <a:rPr lang="en-US" dirty="0" smtClean="0"/>
              <a:t>Inbox &amp; outbox buffers.</a:t>
            </a:r>
          </a:p>
          <a:p>
            <a:pPr lvl="1"/>
            <a:r>
              <a:rPr lang="en-US" dirty="0" smtClean="0"/>
              <a:t>Vital for fast data transfer over </a:t>
            </a:r>
            <a:r>
              <a:rPr lang="en-US" dirty="0" err="1" smtClean="0"/>
              <a:t>PCIe</a:t>
            </a:r>
            <a:r>
              <a:rPr lang="en-US" dirty="0" smtClean="0"/>
              <a:t>.</a:t>
            </a:r>
          </a:p>
          <a:p>
            <a:pPr lvl="1"/>
            <a:r>
              <a:rPr lang="en-US" dirty="0" smtClean="0"/>
              <a:t>Direct peer-device memory access will be expensive.</a:t>
            </a:r>
          </a:p>
          <a:p>
            <a:r>
              <a:rPr lang="en-US" dirty="0"/>
              <a:t>Host-as-hub.</a:t>
            </a:r>
          </a:p>
          <a:p>
            <a:pPr lvl="1"/>
            <a:r>
              <a:rPr lang="en-US" dirty="0" smtClean="0"/>
              <a:t>Reduces the box copy operations and consequently communication traffic.</a:t>
            </a:r>
            <a:endParaRPr lang="en-US" dirty="0"/>
          </a:p>
          <a:p>
            <a:pPr lvl="1"/>
            <a:r>
              <a:rPr lang="en-US" dirty="0" smtClean="0"/>
              <a:t>Reduces GPU memory </a:t>
            </a:r>
            <a:r>
              <a:rPr lang="en-US" dirty="0" smtClean="0"/>
              <a:t>consumption, allows processing bigger graphs.</a:t>
            </a:r>
            <a:endParaRPr lang="en-US" dirty="0"/>
          </a:p>
          <a:p>
            <a:r>
              <a:rPr lang="en-US" dirty="0" smtClean="0"/>
              <a:t>Double buffering.</a:t>
            </a:r>
          </a:p>
          <a:p>
            <a:pPr lvl="1"/>
            <a:r>
              <a:rPr lang="en-US" dirty="0" smtClean="0"/>
              <a:t>Eliminates the need for additional costly inter-device synchronization barriers.</a:t>
            </a:r>
            <a:endParaRPr lang="en-US" dirty="0"/>
          </a:p>
          <a:p>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39929840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Scalable SIMD-Efficient Graph Processing on GPUs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Graph Processing</a:t>
            </a:r>
          </a:p>
          <a:p>
            <a:pPr lvl="1"/>
            <a:r>
              <a:rPr lang="en-US" dirty="0" smtClean="0"/>
              <a:t>Building blocks of data analytics.</a:t>
            </a:r>
          </a:p>
          <a:p>
            <a:pPr lvl="1"/>
            <a:r>
              <a:rPr lang="en-US" dirty="0" smtClean="0"/>
              <a:t>Vertex-centric expression.</a:t>
            </a:r>
          </a:p>
          <a:p>
            <a:r>
              <a:rPr lang="en-US" dirty="0" smtClean="0"/>
              <a:t>GPUs</a:t>
            </a:r>
          </a:p>
          <a:p>
            <a:pPr lvl="1"/>
            <a:r>
              <a:rPr lang="en-US" dirty="0" smtClean="0"/>
              <a:t>Massive parallelism.</a:t>
            </a:r>
          </a:p>
          <a:p>
            <a:pPr lvl="1"/>
            <a:r>
              <a:rPr lang="en-US" dirty="0" smtClean="0"/>
              <a:t>Traditionally demand Regular data.</a:t>
            </a:r>
          </a:p>
          <a:p>
            <a:r>
              <a:rPr lang="en-US" dirty="0" smtClean="0"/>
              <a:t>SIMD-Efficiency</a:t>
            </a:r>
          </a:p>
          <a:p>
            <a:pPr lvl="1"/>
            <a:r>
              <a:rPr lang="en-US" dirty="0" smtClean="0"/>
              <a:t>Challenging due to irregularity of real-world graphs.</a:t>
            </a:r>
          </a:p>
          <a:p>
            <a:r>
              <a:rPr lang="en-US" dirty="0" smtClean="0"/>
              <a:t>Scalability</a:t>
            </a:r>
          </a:p>
          <a:p>
            <a:pPr lvl="1"/>
            <a:r>
              <a:rPr lang="en-US" dirty="0" smtClean="0"/>
              <a:t>Challenging due to </a:t>
            </a:r>
          </a:p>
          <a:p>
            <a:pPr lvl="2"/>
            <a:r>
              <a:rPr lang="en-US" dirty="0" smtClean="0"/>
              <a:t>DRAM capacity</a:t>
            </a:r>
          </a:p>
          <a:p>
            <a:pPr lvl="2"/>
            <a:r>
              <a:rPr lang="en-US" dirty="0" smtClean="0"/>
              <a:t> limited GPU-GPU bandwidth.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34450306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Vertex Refinement</a:t>
            </a:r>
            <a:endParaRPr lang="en-US" dirty="0"/>
          </a:p>
        </p:txBody>
      </p:sp>
      <p:sp>
        <p:nvSpPr>
          <p:cNvPr id="3" name="Content Placeholder 2"/>
          <p:cNvSpPr>
            <a:spLocks noGrp="1"/>
          </p:cNvSpPr>
          <p:nvPr>
            <p:ph idx="1"/>
          </p:nvPr>
        </p:nvSpPr>
        <p:spPr/>
        <p:txBody>
          <a:bodyPr/>
          <a:lstStyle/>
          <a:p>
            <a:r>
              <a:rPr lang="en-US" dirty="0" smtClean="0"/>
              <a:t>Offline Vertex Refinement</a:t>
            </a:r>
          </a:p>
          <a:p>
            <a:pPr lvl="1"/>
            <a:r>
              <a:rPr lang="en-US" dirty="0" smtClean="0"/>
              <a:t>Pre-selects and marks boundary vertices.</a:t>
            </a:r>
          </a:p>
          <a:p>
            <a:pPr lvl="1"/>
            <a:r>
              <a:rPr lang="en-US" dirty="0" smtClean="0"/>
              <a:t>Inspired by TOTEM [PACT, 2012].</a:t>
            </a:r>
          </a:p>
          <a:p>
            <a:pPr lvl="1"/>
            <a:r>
              <a:rPr lang="en-US" dirty="0" smtClean="0"/>
              <a:t>Helps finding out the maximum size for inboxes/outboxes.</a:t>
            </a:r>
            <a:endParaRPr lang="en-US" dirty="0"/>
          </a:p>
          <a:p>
            <a:r>
              <a:rPr lang="en-US" dirty="0" smtClean="0"/>
              <a:t>Online Vertex Refinement</a:t>
            </a:r>
          </a:p>
          <a:p>
            <a:pPr lvl="1"/>
            <a:r>
              <a:rPr lang="en-US" dirty="0" smtClean="0"/>
              <a:t>Happens on-the-fly inside the CUDA kernel.</a:t>
            </a:r>
          </a:p>
          <a:p>
            <a:pPr lvl="1"/>
            <a:r>
              <a:rPr lang="en-US" dirty="0" smtClean="0"/>
              <a:t>Threads check vertices for updates, each producing a predicate.</a:t>
            </a:r>
          </a:p>
          <a:p>
            <a:pPr lvl="1"/>
            <a:r>
              <a:rPr lang="en-US" dirty="0" smtClean="0"/>
              <a:t>Intra-warp binary reduction &amp; prefix sum employed to update the outbox.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17057636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Online Vertex Refinement</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
        <p:nvSpPr>
          <p:cNvPr id="5" name="Down Arrow 4"/>
          <p:cNvSpPr/>
          <p:nvPr/>
        </p:nvSpPr>
        <p:spPr>
          <a:xfrm>
            <a:off x="5304597" y="3308536"/>
            <a:ext cx="103329" cy="118339"/>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6" name="Down Arrow 5"/>
          <p:cNvSpPr/>
          <p:nvPr/>
        </p:nvSpPr>
        <p:spPr>
          <a:xfrm>
            <a:off x="5314081" y="4598056"/>
            <a:ext cx="89866" cy="12651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7" name="Rectangle 6"/>
          <p:cNvSpPr/>
          <p:nvPr/>
        </p:nvSpPr>
        <p:spPr>
          <a:xfrm>
            <a:off x="5220027" y="4725637"/>
            <a:ext cx="291434" cy="889454"/>
          </a:xfrm>
          <a:prstGeom prst="rect">
            <a:avLst/>
          </a:prstGeom>
          <a:solidFill>
            <a:schemeClr val="accent6">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vert="vert" lIns="0" tIns="0" rIns="0" bIns="0" rtlCol="0" anchor="ctr"/>
          <a:lstStyle/>
          <a:p>
            <a:pPr algn="ctr"/>
            <a:r>
              <a:rPr lang="en-US" sz="1200" dirty="0" smtClean="0">
                <a:latin typeface="+mj-lt"/>
              </a:rPr>
              <a:t>O[A+0]=V</a:t>
            </a:r>
            <a:r>
              <a:rPr lang="en-US" sz="1200" baseline="-25000" dirty="0">
                <a:latin typeface="+mj-lt"/>
              </a:rPr>
              <a:t>0</a:t>
            </a:r>
            <a:endParaRPr lang="en-US" sz="1200" dirty="0">
              <a:latin typeface="+mj-lt"/>
            </a:endParaRPr>
          </a:p>
        </p:txBody>
      </p:sp>
      <p:sp>
        <p:nvSpPr>
          <p:cNvPr id="8" name="Down Arrow 7"/>
          <p:cNvSpPr/>
          <p:nvPr/>
        </p:nvSpPr>
        <p:spPr>
          <a:xfrm>
            <a:off x="7426369" y="4590004"/>
            <a:ext cx="89866" cy="12651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9" name="Rectangle 8"/>
          <p:cNvSpPr/>
          <p:nvPr/>
        </p:nvSpPr>
        <p:spPr>
          <a:xfrm>
            <a:off x="7323982" y="4725637"/>
            <a:ext cx="291434" cy="889454"/>
          </a:xfrm>
          <a:prstGeom prst="rect">
            <a:avLst/>
          </a:prstGeom>
          <a:solidFill>
            <a:schemeClr val="accent6">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vert="vert" lIns="0" tIns="0" rIns="0" bIns="0" rtlCol="0" anchor="ctr"/>
          <a:lstStyle/>
          <a:p>
            <a:pPr algn="ctr"/>
            <a:r>
              <a:rPr lang="en-US" sz="1200" dirty="0" smtClean="0">
                <a:latin typeface="+mj-lt"/>
              </a:rPr>
              <a:t>O[A+1]=V</a:t>
            </a:r>
            <a:r>
              <a:rPr lang="en-US" sz="1200" baseline="-25000" dirty="0">
                <a:latin typeface="+mj-lt"/>
              </a:rPr>
              <a:t>3</a:t>
            </a:r>
            <a:endParaRPr lang="en-US" sz="1200" dirty="0">
              <a:latin typeface="+mj-lt"/>
            </a:endParaRPr>
          </a:p>
        </p:txBody>
      </p:sp>
      <p:sp>
        <p:nvSpPr>
          <p:cNvPr id="10" name="Down Arrow 9"/>
          <p:cNvSpPr/>
          <p:nvPr/>
        </p:nvSpPr>
        <p:spPr>
          <a:xfrm>
            <a:off x="10202570" y="4585500"/>
            <a:ext cx="89866" cy="12651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11" name="Rectangle 10"/>
          <p:cNvSpPr/>
          <p:nvPr/>
        </p:nvSpPr>
        <p:spPr>
          <a:xfrm>
            <a:off x="10108516" y="4728180"/>
            <a:ext cx="291434" cy="886911"/>
          </a:xfrm>
          <a:prstGeom prst="rect">
            <a:avLst/>
          </a:prstGeom>
          <a:solidFill>
            <a:schemeClr val="accent6">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vert="vert" lIns="0" tIns="0" rIns="0" bIns="0" rtlCol="0" anchor="ctr"/>
          <a:lstStyle/>
          <a:p>
            <a:pPr algn="ctr"/>
            <a:r>
              <a:rPr lang="en-US" sz="1200" dirty="0" smtClean="0">
                <a:latin typeface="+mj-lt"/>
              </a:rPr>
              <a:t>O[A+2]=V</a:t>
            </a:r>
            <a:r>
              <a:rPr lang="en-US" sz="1200" baseline="-25000" dirty="0" smtClean="0">
                <a:latin typeface="+mj-lt"/>
              </a:rPr>
              <a:t>7</a:t>
            </a:r>
            <a:endParaRPr lang="en-US" sz="1200" dirty="0">
              <a:latin typeface="+mj-lt"/>
            </a:endParaRPr>
          </a:p>
        </p:txBody>
      </p:sp>
      <p:sp>
        <p:nvSpPr>
          <p:cNvPr id="12" name="TextBox 11"/>
          <p:cNvSpPr txBox="1"/>
          <p:nvPr/>
        </p:nvSpPr>
        <p:spPr>
          <a:xfrm>
            <a:off x="2589212" y="2564255"/>
            <a:ext cx="2285177" cy="276999"/>
          </a:xfrm>
          <a:prstGeom prst="rect">
            <a:avLst/>
          </a:prstGeom>
          <a:noFill/>
        </p:spPr>
        <p:txBody>
          <a:bodyPr wrap="square" rtlCol="0">
            <a:spAutoFit/>
          </a:bodyPr>
          <a:lstStyle/>
          <a:p>
            <a:pPr algn="r"/>
            <a:r>
              <a:rPr lang="en-US" sz="1200" dirty="0" smtClean="0">
                <a:latin typeface="+mj-lt"/>
              </a:rPr>
              <a:t>Is (Updated &amp; Marked)</a:t>
            </a:r>
            <a:endParaRPr lang="en-US" sz="1200" dirty="0">
              <a:latin typeface="+mj-lt"/>
            </a:endParaRPr>
          </a:p>
        </p:txBody>
      </p:sp>
      <p:sp>
        <p:nvSpPr>
          <p:cNvPr id="13" name="TextBox 12"/>
          <p:cNvSpPr txBox="1"/>
          <p:nvPr/>
        </p:nvSpPr>
        <p:spPr>
          <a:xfrm>
            <a:off x="2852525" y="3853485"/>
            <a:ext cx="2021864" cy="307777"/>
          </a:xfrm>
          <a:prstGeom prst="rect">
            <a:avLst/>
          </a:prstGeom>
          <a:noFill/>
        </p:spPr>
        <p:txBody>
          <a:bodyPr wrap="square" rtlCol="0">
            <a:spAutoFit/>
          </a:bodyPr>
          <a:lstStyle/>
          <a:p>
            <a:pPr algn="r"/>
            <a:r>
              <a:rPr lang="en-US" sz="1400" dirty="0" smtClean="0">
                <a:latin typeface="+mj-lt"/>
              </a:rPr>
              <a:t>Shuffle A</a:t>
            </a:r>
            <a:endParaRPr lang="en-US" sz="1400" dirty="0">
              <a:latin typeface="+mj-lt"/>
            </a:endParaRPr>
          </a:p>
        </p:txBody>
      </p:sp>
      <p:sp>
        <p:nvSpPr>
          <p:cNvPr id="14" name="TextBox 13"/>
          <p:cNvSpPr txBox="1"/>
          <p:nvPr/>
        </p:nvSpPr>
        <p:spPr>
          <a:xfrm>
            <a:off x="2854446" y="4283228"/>
            <a:ext cx="2019943" cy="307777"/>
          </a:xfrm>
          <a:prstGeom prst="rect">
            <a:avLst/>
          </a:prstGeom>
          <a:noFill/>
        </p:spPr>
        <p:txBody>
          <a:bodyPr wrap="square" rtlCol="0">
            <a:spAutoFit/>
          </a:bodyPr>
          <a:lstStyle/>
          <a:p>
            <a:pPr algn="r"/>
            <a:r>
              <a:rPr lang="en-US" sz="1400" dirty="0" smtClean="0">
                <a:latin typeface="+mj-lt"/>
              </a:rPr>
              <a:t>Binary Prefix Sum</a:t>
            </a:r>
            <a:endParaRPr lang="en-US" sz="1400" dirty="0">
              <a:latin typeface="+mj-lt"/>
            </a:endParaRPr>
          </a:p>
        </p:txBody>
      </p:sp>
      <p:sp>
        <p:nvSpPr>
          <p:cNvPr id="15" name="Rectangle 14"/>
          <p:cNvSpPr/>
          <p:nvPr/>
        </p:nvSpPr>
        <p:spPr>
          <a:xfrm>
            <a:off x="2967816" y="2022439"/>
            <a:ext cx="1959061" cy="36898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400">
              <a:latin typeface="+mj-lt"/>
            </a:endParaRPr>
          </a:p>
        </p:txBody>
      </p:sp>
      <p:sp>
        <p:nvSpPr>
          <p:cNvPr id="16" name="Rectangle 15"/>
          <p:cNvSpPr/>
          <p:nvPr/>
        </p:nvSpPr>
        <p:spPr>
          <a:xfrm>
            <a:off x="4874390" y="2022439"/>
            <a:ext cx="5818711" cy="368987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400">
              <a:latin typeface="+mj-lt"/>
            </a:endParaRPr>
          </a:p>
        </p:txBody>
      </p:sp>
      <p:sp>
        <p:nvSpPr>
          <p:cNvPr id="17" name="Rectangle 16"/>
          <p:cNvSpPr/>
          <p:nvPr/>
        </p:nvSpPr>
        <p:spPr>
          <a:xfrm>
            <a:off x="2967817" y="2022438"/>
            <a:ext cx="7725284" cy="46840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sz="1400">
              <a:latin typeface="+mj-lt"/>
            </a:endParaRPr>
          </a:p>
        </p:txBody>
      </p:sp>
      <p:sp>
        <p:nvSpPr>
          <p:cNvPr id="18" name="TextBox 17"/>
          <p:cNvSpPr txBox="1"/>
          <p:nvPr/>
        </p:nvSpPr>
        <p:spPr>
          <a:xfrm>
            <a:off x="3305121" y="2125446"/>
            <a:ext cx="1121525" cy="307777"/>
          </a:xfrm>
          <a:prstGeom prst="rect">
            <a:avLst/>
          </a:prstGeom>
          <a:noFill/>
        </p:spPr>
        <p:txBody>
          <a:bodyPr wrap="square" rtlCol="0">
            <a:spAutoFit/>
          </a:bodyPr>
          <a:lstStyle/>
          <a:p>
            <a:pPr algn="ctr"/>
            <a:r>
              <a:rPr lang="en-US" sz="1400" dirty="0" smtClean="0">
                <a:latin typeface="+mj-lt"/>
              </a:rPr>
              <a:t>Operation</a:t>
            </a:r>
            <a:endParaRPr lang="en-US" sz="1400" dirty="0">
              <a:latin typeface="+mj-lt"/>
            </a:endParaRPr>
          </a:p>
        </p:txBody>
      </p:sp>
      <p:sp>
        <p:nvSpPr>
          <p:cNvPr id="19" name="Down Arrow 18"/>
          <p:cNvSpPr/>
          <p:nvPr/>
        </p:nvSpPr>
        <p:spPr>
          <a:xfrm>
            <a:off x="5305157" y="3736082"/>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20" name="Down Arrow 19"/>
          <p:cNvSpPr/>
          <p:nvPr/>
        </p:nvSpPr>
        <p:spPr>
          <a:xfrm>
            <a:off x="5327601"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21" name="Rounded Rectangle 20"/>
          <p:cNvSpPr/>
          <p:nvPr/>
        </p:nvSpPr>
        <p:spPr>
          <a:xfrm>
            <a:off x="5208087" y="2091698"/>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0</a:t>
            </a:r>
            <a:endParaRPr lang="en-US" sz="1400" dirty="0">
              <a:latin typeface="+mj-lt"/>
            </a:endParaRPr>
          </a:p>
        </p:txBody>
      </p:sp>
      <p:sp>
        <p:nvSpPr>
          <p:cNvPr id="22" name="Down Arrow 21"/>
          <p:cNvSpPr/>
          <p:nvPr/>
        </p:nvSpPr>
        <p:spPr>
          <a:xfrm>
            <a:off x="5304597"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23" name="Rectangle 22"/>
          <p:cNvSpPr/>
          <p:nvPr/>
        </p:nvSpPr>
        <p:spPr>
          <a:xfrm>
            <a:off x="5140343"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24" name="Rectangle 23"/>
          <p:cNvSpPr/>
          <p:nvPr/>
        </p:nvSpPr>
        <p:spPr>
          <a:xfrm>
            <a:off x="5140343"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25" name="Rectangle 24"/>
          <p:cNvSpPr/>
          <p:nvPr/>
        </p:nvSpPr>
        <p:spPr>
          <a:xfrm>
            <a:off x="5148124"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0</a:t>
            </a:r>
            <a:endParaRPr lang="en-US" sz="1400" dirty="0">
              <a:latin typeface="+mj-lt"/>
            </a:endParaRPr>
          </a:p>
        </p:txBody>
      </p:sp>
      <p:sp>
        <p:nvSpPr>
          <p:cNvPr id="26" name="Down Arrow 25"/>
          <p:cNvSpPr/>
          <p:nvPr/>
        </p:nvSpPr>
        <p:spPr>
          <a:xfrm>
            <a:off x="6004969" y="3736082"/>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27" name="Down Arrow 26"/>
          <p:cNvSpPr/>
          <p:nvPr/>
        </p:nvSpPr>
        <p:spPr>
          <a:xfrm>
            <a:off x="6023447"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28" name="Rounded Rectangle 27"/>
          <p:cNvSpPr/>
          <p:nvPr/>
        </p:nvSpPr>
        <p:spPr>
          <a:xfrm>
            <a:off x="5906611" y="2091698"/>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1</a:t>
            </a:r>
            <a:endParaRPr lang="en-US" sz="1400" dirty="0">
              <a:latin typeface="+mj-lt"/>
            </a:endParaRPr>
          </a:p>
        </p:txBody>
      </p:sp>
      <p:sp>
        <p:nvSpPr>
          <p:cNvPr id="29" name="Down Arrow 28"/>
          <p:cNvSpPr/>
          <p:nvPr/>
        </p:nvSpPr>
        <p:spPr>
          <a:xfrm>
            <a:off x="6009048"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30" name="Rectangle 29"/>
          <p:cNvSpPr/>
          <p:nvPr/>
        </p:nvSpPr>
        <p:spPr>
          <a:xfrm>
            <a:off x="5848020"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31" name="Rectangle 30"/>
          <p:cNvSpPr/>
          <p:nvPr/>
        </p:nvSpPr>
        <p:spPr>
          <a:xfrm>
            <a:off x="5847805"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32" name="Rectangle 31"/>
          <p:cNvSpPr/>
          <p:nvPr/>
        </p:nvSpPr>
        <p:spPr>
          <a:xfrm>
            <a:off x="5853915"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1</a:t>
            </a:r>
            <a:endParaRPr lang="en-US" sz="1400" dirty="0">
              <a:latin typeface="+mj-lt"/>
            </a:endParaRPr>
          </a:p>
        </p:txBody>
      </p:sp>
      <p:sp>
        <p:nvSpPr>
          <p:cNvPr id="33" name="Down Arrow 32"/>
          <p:cNvSpPr/>
          <p:nvPr/>
        </p:nvSpPr>
        <p:spPr>
          <a:xfrm>
            <a:off x="6704781" y="3736082"/>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34" name="Down Arrow 33"/>
          <p:cNvSpPr/>
          <p:nvPr/>
        </p:nvSpPr>
        <p:spPr>
          <a:xfrm>
            <a:off x="6719292"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35" name="Rounded Rectangle 34"/>
          <p:cNvSpPr/>
          <p:nvPr/>
        </p:nvSpPr>
        <p:spPr>
          <a:xfrm>
            <a:off x="6605134" y="2091982"/>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2</a:t>
            </a:r>
            <a:endParaRPr lang="en-US" sz="1400" dirty="0">
              <a:latin typeface="+mj-lt"/>
            </a:endParaRPr>
          </a:p>
        </p:txBody>
      </p:sp>
      <p:sp>
        <p:nvSpPr>
          <p:cNvPr id="36" name="Down Arrow 35"/>
          <p:cNvSpPr/>
          <p:nvPr/>
        </p:nvSpPr>
        <p:spPr>
          <a:xfrm>
            <a:off x="6708759" y="2702648"/>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37" name="Rectangle 36"/>
          <p:cNvSpPr/>
          <p:nvPr/>
        </p:nvSpPr>
        <p:spPr>
          <a:xfrm>
            <a:off x="6548653" y="3004121"/>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38" name="Rectangle 37"/>
          <p:cNvSpPr/>
          <p:nvPr/>
        </p:nvSpPr>
        <p:spPr>
          <a:xfrm>
            <a:off x="6548223" y="3850013"/>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39" name="Rectangle 38"/>
          <p:cNvSpPr/>
          <p:nvPr/>
        </p:nvSpPr>
        <p:spPr>
          <a:xfrm>
            <a:off x="6552664" y="4283511"/>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1</a:t>
            </a:r>
            <a:endParaRPr lang="en-US" sz="1400" dirty="0">
              <a:latin typeface="+mj-lt"/>
            </a:endParaRPr>
          </a:p>
        </p:txBody>
      </p:sp>
      <p:sp>
        <p:nvSpPr>
          <p:cNvPr id="40" name="Down Arrow 39"/>
          <p:cNvSpPr/>
          <p:nvPr/>
        </p:nvSpPr>
        <p:spPr>
          <a:xfrm>
            <a:off x="7404594" y="3735798"/>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41" name="Down Arrow 40"/>
          <p:cNvSpPr/>
          <p:nvPr/>
        </p:nvSpPr>
        <p:spPr>
          <a:xfrm>
            <a:off x="7415138"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42" name="Rounded Rectangle 41"/>
          <p:cNvSpPr/>
          <p:nvPr/>
        </p:nvSpPr>
        <p:spPr>
          <a:xfrm>
            <a:off x="7303658" y="2088898"/>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3</a:t>
            </a:r>
            <a:endParaRPr lang="en-US" sz="1400" dirty="0">
              <a:latin typeface="+mj-lt"/>
            </a:endParaRPr>
          </a:p>
        </p:txBody>
      </p:sp>
      <p:sp>
        <p:nvSpPr>
          <p:cNvPr id="43" name="Down Arrow 42"/>
          <p:cNvSpPr/>
          <p:nvPr/>
        </p:nvSpPr>
        <p:spPr>
          <a:xfrm>
            <a:off x="7403015"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44" name="Rectangle 43"/>
          <p:cNvSpPr/>
          <p:nvPr/>
        </p:nvSpPr>
        <p:spPr>
          <a:xfrm>
            <a:off x="7247402"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45" name="Rectangle 44"/>
          <p:cNvSpPr/>
          <p:nvPr/>
        </p:nvSpPr>
        <p:spPr>
          <a:xfrm>
            <a:off x="7246757"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46" name="Rectangle 45"/>
          <p:cNvSpPr/>
          <p:nvPr/>
        </p:nvSpPr>
        <p:spPr>
          <a:xfrm>
            <a:off x="7249527"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1</a:t>
            </a:r>
            <a:endParaRPr lang="en-US" sz="1400" dirty="0">
              <a:latin typeface="+mj-lt"/>
            </a:endParaRPr>
          </a:p>
        </p:txBody>
      </p:sp>
      <p:sp>
        <p:nvSpPr>
          <p:cNvPr id="47" name="Down Arrow 46"/>
          <p:cNvSpPr/>
          <p:nvPr/>
        </p:nvSpPr>
        <p:spPr>
          <a:xfrm>
            <a:off x="8104406" y="3735798"/>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48" name="Down Arrow 47"/>
          <p:cNvSpPr/>
          <p:nvPr/>
        </p:nvSpPr>
        <p:spPr>
          <a:xfrm>
            <a:off x="8110983"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49" name="Rounded Rectangle 48"/>
          <p:cNvSpPr/>
          <p:nvPr/>
        </p:nvSpPr>
        <p:spPr>
          <a:xfrm>
            <a:off x="8002181" y="2088898"/>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4</a:t>
            </a:r>
            <a:endParaRPr lang="en-US" sz="1400" dirty="0">
              <a:latin typeface="+mj-lt"/>
            </a:endParaRPr>
          </a:p>
        </p:txBody>
      </p:sp>
      <p:sp>
        <p:nvSpPr>
          <p:cNvPr id="50" name="Down Arrow 49"/>
          <p:cNvSpPr/>
          <p:nvPr/>
        </p:nvSpPr>
        <p:spPr>
          <a:xfrm>
            <a:off x="8108749"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51" name="Rectangle 50"/>
          <p:cNvSpPr/>
          <p:nvPr/>
        </p:nvSpPr>
        <p:spPr>
          <a:xfrm>
            <a:off x="7950048"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52" name="Rectangle 51"/>
          <p:cNvSpPr/>
          <p:nvPr/>
        </p:nvSpPr>
        <p:spPr>
          <a:xfrm>
            <a:off x="7949188"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53" name="Rectangle 52"/>
          <p:cNvSpPr/>
          <p:nvPr/>
        </p:nvSpPr>
        <p:spPr>
          <a:xfrm>
            <a:off x="7950288"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2</a:t>
            </a:r>
            <a:endParaRPr lang="en-US" sz="1400" dirty="0">
              <a:latin typeface="+mj-lt"/>
            </a:endParaRPr>
          </a:p>
        </p:txBody>
      </p:sp>
      <p:sp>
        <p:nvSpPr>
          <p:cNvPr id="54" name="Down Arrow 53"/>
          <p:cNvSpPr/>
          <p:nvPr/>
        </p:nvSpPr>
        <p:spPr>
          <a:xfrm>
            <a:off x="8804218" y="3735798"/>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55" name="Down Arrow 54"/>
          <p:cNvSpPr/>
          <p:nvPr/>
        </p:nvSpPr>
        <p:spPr>
          <a:xfrm>
            <a:off x="8806829"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56" name="Rounded Rectangle 55"/>
          <p:cNvSpPr/>
          <p:nvPr/>
        </p:nvSpPr>
        <p:spPr>
          <a:xfrm>
            <a:off x="8700705" y="2098923"/>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5</a:t>
            </a:r>
            <a:endParaRPr lang="en-US" sz="1400" dirty="0">
              <a:latin typeface="+mj-lt"/>
            </a:endParaRPr>
          </a:p>
        </p:txBody>
      </p:sp>
      <p:sp>
        <p:nvSpPr>
          <p:cNvPr id="57" name="Down Arrow 56"/>
          <p:cNvSpPr/>
          <p:nvPr/>
        </p:nvSpPr>
        <p:spPr>
          <a:xfrm>
            <a:off x="8806817"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58" name="Rectangle 57"/>
          <p:cNvSpPr/>
          <p:nvPr/>
        </p:nvSpPr>
        <p:spPr>
          <a:xfrm>
            <a:off x="8645026"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59" name="Rectangle 58"/>
          <p:cNvSpPr/>
          <p:nvPr/>
        </p:nvSpPr>
        <p:spPr>
          <a:xfrm>
            <a:off x="8643952"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60" name="Rectangle 59"/>
          <p:cNvSpPr/>
          <p:nvPr/>
        </p:nvSpPr>
        <p:spPr>
          <a:xfrm>
            <a:off x="8643382"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2</a:t>
            </a:r>
            <a:endParaRPr lang="en-US" sz="1400" dirty="0">
              <a:latin typeface="+mj-lt"/>
            </a:endParaRPr>
          </a:p>
        </p:txBody>
      </p:sp>
      <p:sp>
        <p:nvSpPr>
          <p:cNvPr id="61" name="Down Arrow 60"/>
          <p:cNvSpPr/>
          <p:nvPr/>
        </p:nvSpPr>
        <p:spPr>
          <a:xfrm>
            <a:off x="9504030" y="3735798"/>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62" name="Down Arrow 61"/>
          <p:cNvSpPr/>
          <p:nvPr/>
        </p:nvSpPr>
        <p:spPr>
          <a:xfrm>
            <a:off x="9502674"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63" name="Rounded Rectangle 62"/>
          <p:cNvSpPr/>
          <p:nvPr/>
        </p:nvSpPr>
        <p:spPr>
          <a:xfrm>
            <a:off x="9399229" y="2088898"/>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6</a:t>
            </a:r>
            <a:endParaRPr lang="en-US" sz="1400" dirty="0">
              <a:latin typeface="+mj-lt"/>
            </a:endParaRPr>
          </a:p>
        </p:txBody>
      </p:sp>
      <p:sp>
        <p:nvSpPr>
          <p:cNvPr id="64" name="Down Arrow 63"/>
          <p:cNvSpPr/>
          <p:nvPr/>
        </p:nvSpPr>
        <p:spPr>
          <a:xfrm>
            <a:off x="9509709"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65" name="Rectangle 64"/>
          <p:cNvSpPr/>
          <p:nvPr/>
        </p:nvSpPr>
        <p:spPr>
          <a:xfrm>
            <a:off x="9344829"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66" name="Rectangle 65"/>
          <p:cNvSpPr/>
          <p:nvPr/>
        </p:nvSpPr>
        <p:spPr>
          <a:xfrm>
            <a:off x="9343540"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67" name="Rectangle 66"/>
          <p:cNvSpPr/>
          <p:nvPr/>
        </p:nvSpPr>
        <p:spPr>
          <a:xfrm>
            <a:off x="9341300"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2</a:t>
            </a:r>
            <a:endParaRPr lang="en-US" sz="1400" dirty="0">
              <a:latin typeface="+mj-lt"/>
            </a:endParaRPr>
          </a:p>
        </p:txBody>
      </p:sp>
      <p:sp>
        <p:nvSpPr>
          <p:cNvPr id="68" name="Down Arrow 67"/>
          <p:cNvSpPr/>
          <p:nvPr/>
        </p:nvSpPr>
        <p:spPr>
          <a:xfrm>
            <a:off x="10203844" y="3735798"/>
            <a:ext cx="113872" cy="95983"/>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69" name="Down Arrow 68"/>
          <p:cNvSpPr/>
          <p:nvPr/>
        </p:nvSpPr>
        <p:spPr>
          <a:xfrm>
            <a:off x="10198518" y="4148351"/>
            <a:ext cx="101096" cy="120486"/>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70" name="Rounded Rectangle 69"/>
          <p:cNvSpPr/>
          <p:nvPr/>
        </p:nvSpPr>
        <p:spPr>
          <a:xfrm>
            <a:off x="10097752" y="2088898"/>
            <a:ext cx="333068" cy="337871"/>
          </a:xfrm>
          <a:prstGeom prst="roundRect">
            <a:avLst/>
          </a:prstGeom>
          <a:solidFill>
            <a:schemeClr val="accent5">
              <a:lumMod val="20000"/>
              <a:lumOff val="8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V</a:t>
            </a:r>
            <a:r>
              <a:rPr lang="en-US" sz="1400" baseline="-25000" dirty="0" smtClean="0">
                <a:latin typeface="+mj-lt"/>
              </a:rPr>
              <a:t>7</a:t>
            </a:r>
            <a:endParaRPr lang="en-US" sz="1400" dirty="0">
              <a:latin typeface="+mj-lt"/>
            </a:endParaRPr>
          </a:p>
        </p:txBody>
      </p:sp>
      <p:sp>
        <p:nvSpPr>
          <p:cNvPr id="71" name="Down Arrow 70"/>
          <p:cNvSpPr/>
          <p:nvPr/>
        </p:nvSpPr>
        <p:spPr>
          <a:xfrm>
            <a:off x="10204005" y="2702365"/>
            <a:ext cx="103329" cy="284955"/>
          </a:xfrm>
          <a:prstGeom prst="downArrow">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mj-lt"/>
            </a:endParaRPr>
          </a:p>
        </p:txBody>
      </p:sp>
      <p:sp>
        <p:nvSpPr>
          <p:cNvPr id="72" name="Rectangle 71"/>
          <p:cNvSpPr/>
          <p:nvPr/>
        </p:nvSpPr>
        <p:spPr>
          <a:xfrm>
            <a:off x="10036039" y="3003837"/>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3</a:t>
            </a:r>
            <a:endParaRPr lang="en-US" sz="1400" dirty="0">
              <a:latin typeface="+mj-lt"/>
            </a:endParaRPr>
          </a:p>
        </p:txBody>
      </p:sp>
      <p:sp>
        <p:nvSpPr>
          <p:cNvPr id="73" name="Rectangle 72"/>
          <p:cNvSpPr/>
          <p:nvPr/>
        </p:nvSpPr>
        <p:spPr>
          <a:xfrm>
            <a:off x="10034534" y="3849729"/>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A</a:t>
            </a:r>
            <a:endParaRPr lang="en-US" sz="1400" dirty="0">
              <a:latin typeface="+mj-lt"/>
            </a:endParaRPr>
          </a:p>
        </p:txBody>
      </p:sp>
      <p:sp>
        <p:nvSpPr>
          <p:cNvPr id="74" name="Rectangle 73"/>
          <p:cNvSpPr/>
          <p:nvPr/>
        </p:nvSpPr>
        <p:spPr>
          <a:xfrm>
            <a:off x="10030622" y="4283228"/>
            <a:ext cx="44123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latin typeface="+mj-lt"/>
              </a:rPr>
              <a:t>2</a:t>
            </a:r>
            <a:endParaRPr lang="en-US" sz="1400" dirty="0">
              <a:latin typeface="+mj-lt"/>
            </a:endParaRPr>
          </a:p>
        </p:txBody>
      </p:sp>
      <p:sp>
        <p:nvSpPr>
          <p:cNvPr id="75" name="Rectangle 74"/>
          <p:cNvSpPr/>
          <p:nvPr/>
        </p:nvSpPr>
        <p:spPr>
          <a:xfrm>
            <a:off x="5140343" y="2573055"/>
            <a:ext cx="441315" cy="298622"/>
          </a:xfrm>
          <a:prstGeom prst="rect">
            <a:avLst/>
          </a:prstGeom>
          <a:solidFill>
            <a:schemeClr val="accent6">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Y</a:t>
            </a:r>
          </a:p>
        </p:txBody>
      </p:sp>
      <p:sp>
        <p:nvSpPr>
          <p:cNvPr id="76" name="Rectangle 75"/>
          <p:cNvSpPr/>
          <p:nvPr/>
        </p:nvSpPr>
        <p:spPr>
          <a:xfrm>
            <a:off x="5840054" y="2573055"/>
            <a:ext cx="441315" cy="298622"/>
          </a:xfrm>
          <a:prstGeom prst="rect">
            <a:avLst/>
          </a:prstGeom>
          <a:solidFill>
            <a:schemeClr val="bg1">
              <a:lumMod val="85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N</a:t>
            </a:r>
          </a:p>
        </p:txBody>
      </p:sp>
      <p:sp>
        <p:nvSpPr>
          <p:cNvPr id="77" name="Rectangle 76"/>
          <p:cNvSpPr/>
          <p:nvPr/>
        </p:nvSpPr>
        <p:spPr>
          <a:xfrm>
            <a:off x="7239477" y="2573055"/>
            <a:ext cx="441315" cy="298622"/>
          </a:xfrm>
          <a:prstGeom prst="rect">
            <a:avLst/>
          </a:prstGeom>
          <a:solidFill>
            <a:schemeClr val="accent6">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Y</a:t>
            </a:r>
          </a:p>
        </p:txBody>
      </p:sp>
      <p:sp>
        <p:nvSpPr>
          <p:cNvPr id="78" name="Rectangle 77"/>
          <p:cNvSpPr/>
          <p:nvPr/>
        </p:nvSpPr>
        <p:spPr>
          <a:xfrm>
            <a:off x="10038320" y="2573055"/>
            <a:ext cx="441315" cy="298622"/>
          </a:xfrm>
          <a:prstGeom prst="rect">
            <a:avLst/>
          </a:prstGeom>
          <a:solidFill>
            <a:schemeClr val="accent6">
              <a:lumMod val="20000"/>
              <a:lumOff val="80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Y</a:t>
            </a:r>
          </a:p>
        </p:txBody>
      </p:sp>
      <p:sp>
        <p:nvSpPr>
          <p:cNvPr id="79" name="Rectangle 78"/>
          <p:cNvSpPr/>
          <p:nvPr/>
        </p:nvSpPr>
        <p:spPr>
          <a:xfrm>
            <a:off x="6539766" y="2573055"/>
            <a:ext cx="441315" cy="298622"/>
          </a:xfrm>
          <a:prstGeom prst="rect">
            <a:avLst/>
          </a:prstGeom>
          <a:solidFill>
            <a:schemeClr val="bg1">
              <a:lumMod val="85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N</a:t>
            </a:r>
          </a:p>
        </p:txBody>
      </p:sp>
      <p:sp>
        <p:nvSpPr>
          <p:cNvPr id="80" name="Rectangle 79"/>
          <p:cNvSpPr/>
          <p:nvPr/>
        </p:nvSpPr>
        <p:spPr>
          <a:xfrm>
            <a:off x="7939188" y="2573055"/>
            <a:ext cx="441315" cy="298622"/>
          </a:xfrm>
          <a:prstGeom prst="rect">
            <a:avLst/>
          </a:prstGeom>
          <a:solidFill>
            <a:schemeClr val="bg1">
              <a:lumMod val="85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N</a:t>
            </a:r>
          </a:p>
        </p:txBody>
      </p:sp>
      <p:sp>
        <p:nvSpPr>
          <p:cNvPr id="81" name="Rectangle 80"/>
          <p:cNvSpPr/>
          <p:nvPr/>
        </p:nvSpPr>
        <p:spPr>
          <a:xfrm>
            <a:off x="8638899" y="2573055"/>
            <a:ext cx="441315" cy="298622"/>
          </a:xfrm>
          <a:prstGeom prst="rect">
            <a:avLst/>
          </a:prstGeom>
          <a:solidFill>
            <a:schemeClr val="bg1">
              <a:lumMod val="85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N</a:t>
            </a:r>
          </a:p>
        </p:txBody>
      </p:sp>
      <p:sp>
        <p:nvSpPr>
          <p:cNvPr id="82" name="Rectangle 81"/>
          <p:cNvSpPr/>
          <p:nvPr/>
        </p:nvSpPr>
        <p:spPr>
          <a:xfrm>
            <a:off x="9338610" y="2573055"/>
            <a:ext cx="441315" cy="298622"/>
          </a:xfrm>
          <a:prstGeom prst="rect">
            <a:avLst/>
          </a:prstGeom>
          <a:solidFill>
            <a:schemeClr val="bg1">
              <a:lumMod val="8500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latin typeface="+mj-lt"/>
              </a:rPr>
              <a:t>N</a:t>
            </a:r>
          </a:p>
        </p:txBody>
      </p:sp>
      <p:sp>
        <p:nvSpPr>
          <p:cNvPr id="83" name="TextBox 82"/>
          <p:cNvSpPr txBox="1"/>
          <p:nvPr/>
        </p:nvSpPr>
        <p:spPr>
          <a:xfrm>
            <a:off x="3196134" y="2993998"/>
            <a:ext cx="1678256" cy="307777"/>
          </a:xfrm>
          <a:prstGeom prst="rect">
            <a:avLst/>
          </a:prstGeom>
          <a:noFill/>
        </p:spPr>
        <p:txBody>
          <a:bodyPr wrap="square" rtlCol="0">
            <a:spAutoFit/>
          </a:bodyPr>
          <a:lstStyle/>
          <a:p>
            <a:pPr algn="r"/>
            <a:r>
              <a:rPr lang="en-US" sz="1400" dirty="0" smtClean="0">
                <a:latin typeface="+mj-lt"/>
              </a:rPr>
              <a:t>Binary Reduction</a:t>
            </a:r>
            <a:endParaRPr lang="en-US" sz="1400" dirty="0">
              <a:latin typeface="+mj-lt"/>
            </a:endParaRPr>
          </a:p>
        </p:txBody>
      </p:sp>
      <p:sp>
        <p:nvSpPr>
          <p:cNvPr id="84" name="TextBox 83"/>
          <p:cNvSpPr txBox="1"/>
          <p:nvPr/>
        </p:nvSpPr>
        <p:spPr>
          <a:xfrm>
            <a:off x="2888825" y="3423741"/>
            <a:ext cx="1985563" cy="276999"/>
          </a:xfrm>
          <a:prstGeom prst="rect">
            <a:avLst/>
          </a:prstGeom>
          <a:noFill/>
        </p:spPr>
        <p:txBody>
          <a:bodyPr wrap="square" rtlCol="0">
            <a:spAutoFit/>
          </a:bodyPr>
          <a:lstStyle/>
          <a:p>
            <a:pPr algn="r"/>
            <a:r>
              <a:rPr lang="en-US" sz="1200" dirty="0" smtClean="0">
                <a:latin typeface="+mj-lt"/>
              </a:rPr>
              <a:t>Reserve Outbox Region</a:t>
            </a:r>
            <a:endParaRPr lang="en-US" sz="1200" dirty="0">
              <a:latin typeface="+mj-lt"/>
            </a:endParaRPr>
          </a:p>
        </p:txBody>
      </p:sp>
      <p:sp>
        <p:nvSpPr>
          <p:cNvPr id="85" name="Rectangle 84"/>
          <p:cNvSpPr/>
          <p:nvPr/>
        </p:nvSpPr>
        <p:spPr>
          <a:xfrm>
            <a:off x="5134649" y="3429022"/>
            <a:ext cx="5339291" cy="29862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latin typeface="+mj-lt"/>
              </a:rPr>
              <a:t>A = </a:t>
            </a:r>
            <a:r>
              <a:rPr lang="en-US" sz="1400" dirty="0" err="1" smtClean="0">
                <a:latin typeface="+mj-lt"/>
              </a:rPr>
              <a:t>atomicAdd</a:t>
            </a:r>
            <a:r>
              <a:rPr lang="en-US" sz="1400" dirty="0" smtClean="0">
                <a:latin typeface="+mj-lt"/>
              </a:rPr>
              <a:t>( </a:t>
            </a:r>
            <a:r>
              <a:rPr lang="en-US" sz="1400" dirty="0" err="1" smtClean="0">
                <a:latin typeface="+mj-lt"/>
              </a:rPr>
              <a:t>deviceOutboxMovingIndex</a:t>
            </a:r>
            <a:r>
              <a:rPr lang="en-US" sz="1400" dirty="0" smtClean="0">
                <a:latin typeface="+mj-lt"/>
              </a:rPr>
              <a:t>, 3 );</a:t>
            </a:r>
            <a:endParaRPr lang="en-US" sz="1400" dirty="0">
              <a:latin typeface="+mj-lt"/>
            </a:endParaRPr>
          </a:p>
        </p:txBody>
      </p:sp>
      <p:sp>
        <p:nvSpPr>
          <p:cNvPr id="86" name="TextBox 85"/>
          <p:cNvSpPr txBox="1"/>
          <p:nvPr/>
        </p:nvSpPr>
        <p:spPr>
          <a:xfrm>
            <a:off x="3305121" y="4712973"/>
            <a:ext cx="1569268" cy="276999"/>
          </a:xfrm>
          <a:prstGeom prst="rect">
            <a:avLst/>
          </a:prstGeom>
          <a:noFill/>
        </p:spPr>
        <p:txBody>
          <a:bodyPr wrap="square" rtlCol="0">
            <a:spAutoFit/>
          </a:bodyPr>
          <a:lstStyle/>
          <a:p>
            <a:pPr algn="r"/>
            <a:r>
              <a:rPr lang="en-US" sz="1200" dirty="0" smtClean="0">
                <a:latin typeface="+mj-lt"/>
              </a:rPr>
              <a:t>Fill Outbox Region</a:t>
            </a:r>
            <a:endParaRPr lang="en-US" sz="1200" dirty="0">
              <a:latin typeface="+mj-lt"/>
            </a:endParaRPr>
          </a:p>
        </p:txBody>
      </p:sp>
    </p:spTree>
    <p:extLst>
      <p:ext uri="{BB962C8B-B14F-4D97-AF65-F5344CB8AC3E}">
        <p14:creationId xmlns:p14="http://schemas.microsoft.com/office/powerpoint/2010/main" val="29725656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500"/>
                                        <p:tgtEl>
                                          <p:spTgt spid="7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6"/>
                                        </p:tgtEl>
                                        <p:attrNameLst>
                                          <p:attrName>style.visibility</p:attrName>
                                        </p:attrNameLst>
                                      </p:cBhvr>
                                      <p:to>
                                        <p:strVal val="visible"/>
                                      </p:to>
                                    </p:set>
                                    <p:animEffect transition="in" filter="fade">
                                      <p:cBhvr>
                                        <p:cTn id="10" dur="500"/>
                                        <p:tgtEl>
                                          <p:spTgt spid="7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7"/>
                                        </p:tgtEl>
                                        <p:attrNameLst>
                                          <p:attrName>style.visibility</p:attrName>
                                        </p:attrNameLst>
                                      </p:cBhvr>
                                      <p:to>
                                        <p:strVal val="visible"/>
                                      </p:to>
                                    </p:set>
                                    <p:animEffect transition="in" filter="fade">
                                      <p:cBhvr>
                                        <p:cTn id="13" dur="500"/>
                                        <p:tgtEl>
                                          <p:spTgt spid="7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8"/>
                                        </p:tgtEl>
                                        <p:attrNameLst>
                                          <p:attrName>style.visibility</p:attrName>
                                        </p:attrNameLst>
                                      </p:cBhvr>
                                      <p:to>
                                        <p:strVal val="visible"/>
                                      </p:to>
                                    </p:set>
                                    <p:animEffect transition="in" filter="fade">
                                      <p:cBhvr>
                                        <p:cTn id="16" dur="500"/>
                                        <p:tgtEl>
                                          <p:spTgt spid="7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animEffect transition="in" filter="fade">
                                      <p:cBhvr>
                                        <p:cTn id="19" dur="500"/>
                                        <p:tgtEl>
                                          <p:spTgt spid="7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0"/>
                                        </p:tgtEl>
                                        <p:attrNameLst>
                                          <p:attrName>style.visibility</p:attrName>
                                        </p:attrNameLst>
                                      </p:cBhvr>
                                      <p:to>
                                        <p:strVal val="visible"/>
                                      </p:to>
                                    </p:set>
                                    <p:animEffect transition="in" filter="fade">
                                      <p:cBhvr>
                                        <p:cTn id="22" dur="500"/>
                                        <p:tgtEl>
                                          <p:spTgt spid="8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fade">
                                      <p:cBhvr>
                                        <p:cTn id="25" dur="500"/>
                                        <p:tgtEl>
                                          <p:spTgt spid="8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fade">
                                      <p:cBhvr>
                                        <p:cTn id="28" dur="500"/>
                                        <p:tgtEl>
                                          <p:spTgt spid="8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1"/>
                                        </p:tgtEl>
                                        <p:attrNameLst>
                                          <p:attrName>style.visibility</p:attrName>
                                        </p:attrNameLst>
                                      </p:cBhvr>
                                      <p:to>
                                        <p:strVal val="visible"/>
                                      </p:to>
                                    </p:set>
                                    <p:animEffect transition="in" filter="fade">
                                      <p:cBhvr>
                                        <p:cTn id="36" dur="500"/>
                                        <p:tgtEl>
                                          <p:spTgt spid="7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4"/>
                                        </p:tgtEl>
                                        <p:attrNameLst>
                                          <p:attrName>style.visibility</p:attrName>
                                        </p:attrNameLst>
                                      </p:cBhvr>
                                      <p:to>
                                        <p:strVal val="visible"/>
                                      </p:to>
                                    </p:set>
                                    <p:animEffect transition="in" filter="fade">
                                      <p:cBhvr>
                                        <p:cTn id="39" dur="500"/>
                                        <p:tgtEl>
                                          <p:spTgt spid="6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fade">
                                      <p:cBhvr>
                                        <p:cTn id="42" dur="500"/>
                                        <p:tgtEl>
                                          <p:spTgt spid="5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fade">
                                      <p:cBhvr>
                                        <p:cTn id="45" dur="500"/>
                                        <p:tgtEl>
                                          <p:spTgt spid="5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500"/>
                                        <p:tgtEl>
                                          <p:spTgt spid="4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par>
                          <p:cTn id="58" fill="hold">
                            <p:stCondLst>
                              <p:cond delay="500"/>
                            </p:stCondLst>
                            <p:childTnLst>
                              <p:par>
                                <p:cTn id="59" presetID="10" presetClass="entr" presetSubtype="0"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fade">
                                      <p:cBhvr>
                                        <p:cTn id="64" dur="500"/>
                                        <p:tgtEl>
                                          <p:spTgt spid="30"/>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500"/>
                                        <p:tgtEl>
                                          <p:spTgt spid="37"/>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fade">
                                      <p:cBhvr>
                                        <p:cTn id="70" dur="500"/>
                                        <p:tgtEl>
                                          <p:spTgt spid="44"/>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500"/>
                                        <p:tgtEl>
                                          <p:spTgt spid="5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fade">
                                      <p:cBhvr>
                                        <p:cTn id="76" dur="500"/>
                                        <p:tgtEl>
                                          <p:spTgt spid="5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65"/>
                                        </p:tgtEl>
                                        <p:attrNameLst>
                                          <p:attrName>style.visibility</p:attrName>
                                        </p:attrNameLst>
                                      </p:cBhvr>
                                      <p:to>
                                        <p:strVal val="visible"/>
                                      </p:to>
                                    </p:set>
                                    <p:animEffect transition="in" filter="fade">
                                      <p:cBhvr>
                                        <p:cTn id="79" dur="500"/>
                                        <p:tgtEl>
                                          <p:spTgt spid="65"/>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72"/>
                                        </p:tgtEl>
                                        <p:attrNameLst>
                                          <p:attrName>style.visibility</p:attrName>
                                        </p:attrNameLst>
                                      </p:cBhvr>
                                      <p:to>
                                        <p:strVal val="visible"/>
                                      </p:to>
                                    </p:set>
                                    <p:animEffect transition="in" filter="fade">
                                      <p:cBhvr>
                                        <p:cTn id="82" dur="500"/>
                                        <p:tgtEl>
                                          <p:spTgt spid="72"/>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83"/>
                                        </p:tgtEl>
                                        <p:attrNameLst>
                                          <p:attrName>style.visibility</p:attrName>
                                        </p:attrNameLst>
                                      </p:cBhvr>
                                      <p:to>
                                        <p:strVal val="visible"/>
                                      </p:to>
                                    </p:set>
                                    <p:animEffect transition="in" filter="fade">
                                      <p:cBhvr>
                                        <p:cTn id="85" dur="500"/>
                                        <p:tgtEl>
                                          <p:spTgt spid="83"/>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5"/>
                                        </p:tgtEl>
                                        <p:attrNameLst>
                                          <p:attrName>style.visibility</p:attrName>
                                        </p:attrNameLst>
                                      </p:cBhvr>
                                      <p:to>
                                        <p:strVal val="visible"/>
                                      </p:to>
                                    </p:set>
                                    <p:animEffect transition="in" filter="fade">
                                      <p:cBhvr>
                                        <p:cTn id="90" dur="500"/>
                                        <p:tgtEl>
                                          <p:spTgt spid="5"/>
                                        </p:tgtEl>
                                      </p:cBhvr>
                                    </p:animEffect>
                                  </p:childTnLst>
                                </p:cTn>
                              </p:par>
                            </p:childTnLst>
                          </p:cTn>
                        </p:par>
                        <p:par>
                          <p:cTn id="91" fill="hold">
                            <p:stCondLst>
                              <p:cond delay="500"/>
                            </p:stCondLst>
                            <p:childTnLst>
                              <p:par>
                                <p:cTn id="92" presetID="10" presetClass="entr" presetSubtype="0" fill="hold" grpId="0" nodeType="afterEffect">
                                  <p:stCondLst>
                                    <p:cond delay="0"/>
                                  </p:stCondLst>
                                  <p:childTnLst>
                                    <p:set>
                                      <p:cBhvr>
                                        <p:cTn id="93" dur="1" fill="hold">
                                          <p:stCondLst>
                                            <p:cond delay="0"/>
                                          </p:stCondLst>
                                        </p:cTn>
                                        <p:tgtEl>
                                          <p:spTgt spid="84"/>
                                        </p:tgtEl>
                                        <p:attrNameLst>
                                          <p:attrName>style.visibility</p:attrName>
                                        </p:attrNameLst>
                                      </p:cBhvr>
                                      <p:to>
                                        <p:strVal val="visible"/>
                                      </p:to>
                                    </p:set>
                                    <p:animEffect transition="in" filter="fade">
                                      <p:cBhvr>
                                        <p:cTn id="94" dur="500"/>
                                        <p:tgtEl>
                                          <p:spTgt spid="8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85"/>
                                        </p:tgtEl>
                                        <p:attrNameLst>
                                          <p:attrName>style.visibility</p:attrName>
                                        </p:attrNameLst>
                                      </p:cBhvr>
                                      <p:to>
                                        <p:strVal val="visible"/>
                                      </p:to>
                                    </p:set>
                                    <p:animEffect transition="in" filter="fade">
                                      <p:cBhvr>
                                        <p:cTn id="97" dur="500"/>
                                        <p:tgtEl>
                                          <p:spTgt spid="85"/>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19"/>
                                        </p:tgtEl>
                                        <p:attrNameLst>
                                          <p:attrName>style.visibility</p:attrName>
                                        </p:attrNameLst>
                                      </p:cBhvr>
                                      <p:to>
                                        <p:strVal val="visible"/>
                                      </p:to>
                                    </p:set>
                                    <p:animEffect transition="in" filter="fade">
                                      <p:cBhvr>
                                        <p:cTn id="102" dur="500"/>
                                        <p:tgtEl>
                                          <p:spTgt spid="19"/>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Effect transition="in" filter="fade">
                                      <p:cBhvr>
                                        <p:cTn id="105" dur="500"/>
                                        <p:tgtEl>
                                          <p:spTgt spid="26"/>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500"/>
                                        <p:tgtEl>
                                          <p:spTgt spid="33"/>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Effect transition="in" filter="fade">
                                      <p:cBhvr>
                                        <p:cTn id="111" dur="500"/>
                                        <p:tgtEl>
                                          <p:spTgt spid="40"/>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47"/>
                                        </p:tgtEl>
                                        <p:attrNameLst>
                                          <p:attrName>style.visibility</p:attrName>
                                        </p:attrNameLst>
                                      </p:cBhvr>
                                      <p:to>
                                        <p:strVal val="visible"/>
                                      </p:to>
                                    </p:set>
                                    <p:animEffect transition="in" filter="fade">
                                      <p:cBhvr>
                                        <p:cTn id="114" dur="500"/>
                                        <p:tgtEl>
                                          <p:spTgt spid="47"/>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fade">
                                      <p:cBhvr>
                                        <p:cTn id="117" dur="500"/>
                                        <p:tgtEl>
                                          <p:spTgt spid="54"/>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61"/>
                                        </p:tgtEl>
                                        <p:attrNameLst>
                                          <p:attrName>style.visibility</p:attrName>
                                        </p:attrNameLst>
                                      </p:cBhvr>
                                      <p:to>
                                        <p:strVal val="visible"/>
                                      </p:to>
                                    </p:set>
                                    <p:animEffect transition="in" filter="fade">
                                      <p:cBhvr>
                                        <p:cTn id="120" dur="500"/>
                                        <p:tgtEl>
                                          <p:spTgt spid="61"/>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68"/>
                                        </p:tgtEl>
                                        <p:attrNameLst>
                                          <p:attrName>style.visibility</p:attrName>
                                        </p:attrNameLst>
                                      </p:cBhvr>
                                      <p:to>
                                        <p:strVal val="visible"/>
                                      </p:to>
                                    </p:set>
                                    <p:animEffect transition="in" filter="fade">
                                      <p:cBhvr>
                                        <p:cTn id="123" dur="500"/>
                                        <p:tgtEl>
                                          <p:spTgt spid="68"/>
                                        </p:tgtEl>
                                      </p:cBhvr>
                                    </p:animEffect>
                                  </p:childTnLst>
                                </p:cTn>
                              </p:par>
                            </p:childTnLst>
                          </p:cTn>
                        </p:par>
                        <p:par>
                          <p:cTn id="124" fill="hold">
                            <p:stCondLst>
                              <p:cond delay="500"/>
                            </p:stCondLst>
                            <p:childTnLst>
                              <p:par>
                                <p:cTn id="125" presetID="10" presetClass="entr" presetSubtype="0" fill="hold" grpId="0" nodeType="afterEffect">
                                  <p:stCondLst>
                                    <p:cond delay="0"/>
                                  </p:stCondLst>
                                  <p:childTnLst>
                                    <p:set>
                                      <p:cBhvr>
                                        <p:cTn id="126" dur="1" fill="hold">
                                          <p:stCondLst>
                                            <p:cond delay="0"/>
                                          </p:stCondLst>
                                        </p:cTn>
                                        <p:tgtEl>
                                          <p:spTgt spid="13"/>
                                        </p:tgtEl>
                                        <p:attrNameLst>
                                          <p:attrName>style.visibility</p:attrName>
                                        </p:attrNameLst>
                                      </p:cBhvr>
                                      <p:to>
                                        <p:strVal val="visible"/>
                                      </p:to>
                                    </p:set>
                                    <p:animEffect transition="in" filter="fade">
                                      <p:cBhvr>
                                        <p:cTn id="127" dur="500"/>
                                        <p:tgtEl>
                                          <p:spTgt spid="13"/>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fade">
                                      <p:cBhvr>
                                        <p:cTn id="130" dur="500"/>
                                        <p:tgtEl>
                                          <p:spTgt spid="24"/>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31"/>
                                        </p:tgtEl>
                                        <p:attrNameLst>
                                          <p:attrName>style.visibility</p:attrName>
                                        </p:attrNameLst>
                                      </p:cBhvr>
                                      <p:to>
                                        <p:strVal val="visible"/>
                                      </p:to>
                                    </p:set>
                                    <p:animEffect transition="in" filter="fade">
                                      <p:cBhvr>
                                        <p:cTn id="133" dur="500"/>
                                        <p:tgtEl>
                                          <p:spTgt spid="31"/>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38"/>
                                        </p:tgtEl>
                                        <p:attrNameLst>
                                          <p:attrName>style.visibility</p:attrName>
                                        </p:attrNameLst>
                                      </p:cBhvr>
                                      <p:to>
                                        <p:strVal val="visible"/>
                                      </p:to>
                                    </p:set>
                                    <p:animEffect transition="in" filter="fade">
                                      <p:cBhvr>
                                        <p:cTn id="136" dur="500"/>
                                        <p:tgtEl>
                                          <p:spTgt spid="38"/>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5"/>
                                        </p:tgtEl>
                                        <p:attrNameLst>
                                          <p:attrName>style.visibility</p:attrName>
                                        </p:attrNameLst>
                                      </p:cBhvr>
                                      <p:to>
                                        <p:strVal val="visible"/>
                                      </p:to>
                                    </p:set>
                                    <p:animEffect transition="in" filter="fade">
                                      <p:cBhvr>
                                        <p:cTn id="139" dur="500"/>
                                        <p:tgtEl>
                                          <p:spTgt spid="45"/>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52"/>
                                        </p:tgtEl>
                                        <p:attrNameLst>
                                          <p:attrName>style.visibility</p:attrName>
                                        </p:attrNameLst>
                                      </p:cBhvr>
                                      <p:to>
                                        <p:strVal val="visible"/>
                                      </p:to>
                                    </p:set>
                                    <p:animEffect transition="in" filter="fade">
                                      <p:cBhvr>
                                        <p:cTn id="142" dur="500"/>
                                        <p:tgtEl>
                                          <p:spTgt spid="52"/>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59"/>
                                        </p:tgtEl>
                                        <p:attrNameLst>
                                          <p:attrName>style.visibility</p:attrName>
                                        </p:attrNameLst>
                                      </p:cBhvr>
                                      <p:to>
                                        <p:strVal val="visible"/>
                                      </p:to>
                                    </p:set>
                                    <p:animEffect transition="in" filter="fade">
                                      <p:cBhvr>
                                        <p:cTn id="145" dur="500"/>
                                        <p:tgtEl>
                                          <p:spTgt spid="59"/>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66"/>
                                        </p:tgtEl>
                                        <p:attrNameLst>
                                          <p:attrName>style.visibility</p:attrName>
                                        </p:attrNameLst>
                                      </p:cBhvr>
                                      <p:to>
                                        <p:strVal val="visible"/>
                                      </p:to>
                                    </p:set>
                                    <p:animEffect transition="in" filter="fade">
                                      <p:cBhvr>
                                        <p:cTn id="148" dur="500"/>
                                        <p:tgtEl>
                                          <p:spTgt spid="66"/>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500"/>
                                        <p:tgtEl>
                                          <p:spTgt spid="73"/>
                                        </p:tgtEl>
                                      </p:cBhvr>
                                    </p:animEffect>
                                  </p:childTnLst>
                                </p:cTn>
                              </p:par>
                            </p:childTnLst>
                          </p:cTn>
                        </p:par>
                      </p:childTnLst>
                    </p:cTn>
                  </p:par>
                  <p:par>
                    <p:cTn id="152" fill="hold">
                      <p:stCondLst>
                        <p:cond delay="indefinite"/>
                      </p:stCondLst>
                      <p:childTnLst>
                        <p:par>
                          <p:cTn id="153" fill="hold">
                            <p:stCondLst>
                              <p:cond delay="0"/>
                            </p:stCondLst>
                            <p:childTnLst>
                              <p:par>
                                <p:cTn id="154" presetID="10" presetClass="entr" presetSubtype="0" fill="hold" grpId="0" nodeType="clickEffect">
                                  <p:stCondLst>
                                    <p:cond delay="0"/>
                                  </p:stCondLst>
                                  <p:childTnLst>
                                    <p:set>
                                      <p:cBhvr>
                                        <p:cTn id="155" dur="1" fill="hold">
                                          <p:stCondLst>
                                            <p:cond delay="0"/>
                                          </p:stCondLst>
                                        </p:cTn>
                                        <p:tgtEl>
                                          <p:spTgt spid="20"/>
                                        </p:tgtEl>
                                        <p:attrNameLst>
                                          <p:attrName>style.visibility</p:attrName>
                                        </p:attrNameLst>
                                      </p:cBhvr>
                                      <p:to>
                                        <p:strVal val="visible"/>
                                      </p:to>
                                    </p:set>
                                    <p:animEffect transition="in" filter="fade">
                                      <p:cBhvr>
                                        <p:cTn id="156" dur="500"/>
                                        <p:tgtEl>
                                          <p:spTgt spid="20"/>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27"/>
                                        </p:tgtEl>
                                        <p:attrNameLst>
                                          <p:attrName>style.visibility</p:attrName>
                                        </p:attrNameLst>
                                      </p:cBhvr>
                                      <p:to>
                                        <p:strVal val="visible"/>
                                      </p:to>
                                    </p:set>
                                    <p:animEffect transition="in" filter="fade">
                                      <p:cBhvr>
                                        <p:cTn id="159" dur="500"/>
                                        <p:tgtEl>
                                          <p:spTgt spid="27"/>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34"/>
                                        </p:tgtEl>
                                        <p:attrNameLst>
                                          <p:attrName>style.visibility</p:attrName>
                                        </p:attrNameLst>
                                      </p:cBhvr>
                                      <p:to>
                                        <p:strVal val="visible"/>
                                      </p:to>
                                    </p:set>
                                    <p:animEffect transition="in" filter="fade">
                                      <p:cBhvr>
                                        <p:cTn id="162" dur="500"/>
                                        <p:tgtEl>
                                          <p:spTgt spid="34"/>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41"/>
                                        </p:tgtEl>
                                        <p:attrNameLst>
                                          <p:attrName>style.visibility</p:attrName>
                                        </p:attrNameLst>
                                      </p:cBhvr>
                                      <p:to>
                                        <p:strVal val="visible"/>
                                      </p:to>
                                    </p:set>
                                    <p:animEffect transition="in" filter="fade">
                                      <p:cBhvr>
                                        <p:cTn id="165" dur="500"/>
                                        <p:tgtEl>
                                          <p:spTgt spid="41"/>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48"/>
                                        </p:tgtEl>
                                        <p:attrNameLst>
                                          <p:attrName>style.visibility</p:attrName>
                                        </p:attrNameLst>
                                      </p:cBhvr>
                                      <p:to>
                                        <p:strVal val="visible"/>
                                      </p:to>
                                    </p:set>
                                    <p:animEffect transition="in" filter="fade">
                                      <p:cBhvr>
                                        <p:cTn id="168" dur="500"/>
                                        <p:tgtEl>
                                          <p:spTgt spid="48"/>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Effect transition="in" filter="fade">
                                      <p:cBhvr>
                                        <p:cTn id="171" dur="500"/>
                                        <p:tgtEl>
                                          <p:spTgt spid="55"/>
                                        </p:tgtEl>
                                      </p:cBhvr>
                                    </p:animEffect>
                                  </p:childTnLst>
                                </p:cTn>
                              </p:par>
                              <p:par>
                                <p:cTn id="172" presetID="10" presetClass="entr" presetSubtype="0" fill="hold" grpId="0" nodeType="withEffect">
                                  <p:stCondLst>
                                    <p:cond delay="0"/>
                                  </p:stCondLst>
                                  <p:childTnLst>
                                    <p:set>
                                      <p:cBhvr>
                                        <p:cTn id="173" dur="1" fill="hold">
                                          <p:stCondLst>
                                            <p:cond delay="0"/>
                                          </p:stCondLst>
                                        </p:cTn>
                                        <p:tgtEl>
                                          <p:spTgt spid="62"/>
                                        </p:tgtEl>
                                        <p:attrNameLst>
                                          <p:attrName>style.visibility</p:attrName>
                                        </p:attrNameLst>
                                      </p:cBhvr>
                                      <p:to>
                                        <p:strVal val="visible"/>
                                      </p:to>
                                    </p:set>
                                    <p:animEffect transition="in" filter="fade">
                                      <p:cBhvr>
                                        <p:cTn id="174" dur="500"/>
                                        <p:tgtEl>
                                          <p:spTgt spid="62"/>
                                        </p:tgtEl>
                                      </p:cBhvr>
                                    </p:animEffect>
                                  </p:childTnLst>
                                </p:cTn>
                              </p:par>
                              <p:par>
                                <p:cTn id="175" presetID="10" presetClass="entr" presetSubtype="0" fill="hold" grpId="0" nodeType="withEffect">
                                  <p:stCondLst>
                                    <p:cond delay="0"/>
                                  </p:stCondLst>
                                  <p:childTnLst>
                                    <p:set>
                                      <p:cBhvr>
                                        <p:cTn id="176" dur="1" fill="hold">
                                          <p:stCondLst>
                                            <p:cond delay="0"/>
                                          </p:stCondLst>
                                        </p:cTn>
                                        <p:tgtEl>
                                          <p:spTgt spid="69"/>
                                        </p:tgtEl>
                                        <p:attrNameLst>
                                          <p:attrName>style.visibility</p:attrName>
                                        </p:attrNameLst>
                                      </p:cBhvr>
                                      <p:to>
                                        <p:strVal val="visible"/>
                                      </p:to>
                                    </p:set>
                                    <p:animEffect transition="in" filter="fade">
                                      <p:cBhvr>
                                        <p:cTn id="177" dur="500"/>
                                        <p:tgtEl>
                                          <p:spTgt spid="69"/>
                                        </p:tgtEl>
                                      </p:cBhvr>
                                    </p:animEffect>
                                  </p:childTnLst>
                                </p:cTn>
                              </p:par>
                            </p:childTnLst>
                          </p:cTn>
                        </p:par>
                        <p:par>
                          <p:cTn id="178" fill="hold">
                            <p:stCondLst>
                              <p:cond delay="500"/>
                            </p:stCondLst>
                            <p:childTnLst>
                              <p:par>
                                <p:cTn id="179" presetID="10" presetClass="entr" presetSubtype="0" fill="hold" grpId="0" nodeType="afterEffect">
                                  <p:stCondLst>
                                    <p:cond delay="0"/>
                                  </p:stCondLst>
                                  <p:childTnLst>
                                    <p:set>
                                      <p:cBhvr>
                                        <p:cTn id="180" dur="1" fill="hold">
                                          <p:stCondLst>
                                            <p:cond delay="0"/>
                                          </p:stCondLst>
                                        </p:cTn>
                                        <p:tgtEl>
                                          <p:spTgt spid="25"/>
                                        </p:tgtEl>
                                        <p:attrNameLst>
                                          <p:attrName>style.visibility</p:attrName>
                                        </p:attrNameLst>
                                      </p:cBhvr>
                                      <p:to>
                                        <p:strVal val="visible"/>
                                      </p:to>
                                    </p:set>
                                    <p:animEffect transition="in" filter="fade">
                                      <p:cBhvr>
                                        <p:cTn id="181" dur="500"/>
                                        <p:tgtEl>
                                          <p:spTgt spid="25"/>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32"/>
                                        </p:tgtEl>
                                        <p:attrNameLst>
                                          <p:attrName>style.visibility</p:attrName>
                                        </p:attrNameLst>
                                      </p:cBhvr>
                                      <p:to>
                                        <p:strVal val="visible"/>
                                      </p:to>
                                    </p:set>
                                    <p:animEffect transition="in" filter="fade">
                                      <p:cBhvr>
                                        <p:cTn id="184" dur="500"/>
                                        <p:tgtEl>
                                          <p:spTgt spid="32"/>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39"/>
                                        </p:tgtEl>
                                        <p:attrNameLst>
                                          <p:attrName>style.visibility</p:attrName>
                                        </p:attrNameLst>
                                      </p:cBhvr>
                                      <p:to>
                                        <p:strVal val="visible"/>
                                      </p:to>
                                    </p:set>
                                    <p:animEffect transition="in" filter="fade">
                                      <p:cBhvr>
                                        <p:cTn id="187" dur="500"/>
                                        <p:tgtEl>
                                          <p:spTgt spid="39"/>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46"/>
                                        </p:tgtEl>
                                        <p:attrNameLst>
                                          <p:attrName>style.visibility</p:attrName>
                                        </p:attrNameLst>
                                      </p:cBhvr>
                                      <p:to>
                                        <p:strVal val="visible"/>
                                      </p:to>
                                    </p:set>
                                    <p:animEffect transition="in" filter="fade">
                                      <p:cBhvr>
                                        <p:cTn id="190" dur="500"/>
                                        <p:tgtEl>
                                          <p:spTgt spid="46"/>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53"/>
                                        </p:tgtEl>
                                        <p:attrNameLst>
                                          <p:attrName>style.visibility</p:attrName>
                                        </p:attrNameLst>
                                      </p:cBhvr>
                                      <p:to>
                                        <p:strVal val="visible"/>
                                      </p:to>
                                    </p:set>
                                    <p:animEffect transition="in" filter="fade">
                                      <p:cBhvr>
                                        <p:cTn id="193" dur="500"/>
                                        <p:tgtEl>
                                          <p:spTgt spid="53"/>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60"/>
                                        </p:tgtEl>
                                        <p:attrNameLst>
                                          <p:attrName>style.visibility</p:attrName>
                                        </p:attrNameLst>
                                      </p:cBhvr>
                                      <p:to>
                                        <p:strVal val="visible"/>
                                      </p:to>
                                    </p:set>
                                    <p:animEffect transition="in" filter="fade">
                                      <p:cBhvr>
                                        <p:cTn id="196" dur="500"/>
                                        <p:tgtEl>
                                          <p:spTgt spid="60"/>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67"/>
                                        </p:tgtEl>
                                        <p:attrNameLst>
                                          <p:attrName>style.visibility</p:attrName>
                                        </p:attrNameLst>
                                      </p:cBhvr>
                                      <p:to>
                                        <p:strVal val="visible"/>
                                      </p:to>
                                    </p:set>
                                    <p:animEffect transition="in" filter="fade">
                                      <p:cBhvr>
                                        <p:cTn id="199" dur="500"/>
                                        <p:tgtEl>
                                          <p:spTgt spid="67"/>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74"/>
                                        </p:tgtEl>
                                        <p:attrNameLst>
                                          <p:attrName>style.visibility</p:attrName>
                                        </p:attrNameLst>
                                      </p:cBhvr>
                                      <p:to>
                                        <p:strVal val="visible"/>
                                      </p:to>
                                    </p:set>
                                    <p:animEffect transition="in" filter="fade">
                                      <p:cBhvr>
                                        <p:cTn id="202" dur="500"/>
                                        <p:tgtEl>
                                          <p:spTgt spid="74"/>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14"/>
                                        </p:tgtEl>
                                        <p:attrNameLst>
                                          <p:attrName>style.visibility</p:attrName>
                                        </p:attrNameLst>
                                      </p:cBhvr>
                                      <p:to>
                                        <p:strVal val="visible"/>
                                      </p:to>
                                    </p:set>
                                    <p:animEffect transition="in" filter="fade">
                                      <p:cBhvr>
                                        <p:cTn id="205" dur="500"/>
                                        <p:tgtEl>
                                          <p:spTgt spid="14"/>
                                        </p:tgtEl>
                                      </p:cBhvr>
                                    </p:animEffect>
                                  </p:childTnLst>
                                </p:cTn>
                              </p:par>
                            </p:childTnLst>
                          </p:cTn>
                        </p:par>
                      </p:childTnLst>
                    </p:cTn>
                  </p:par>
                  <p:par>
                    <p:cTn id="206" fill="hold">
                      <p:stCondLst>
                        <p:cond delay="indefinite"/>
                      </p:stCondLst>
                      <p:childTnLst>
                        <p:par>
                          <p:cTn id="207" fill="hold">
                            <p:stCondLst>
                              <p:cond delay="0"/>
                            </p:stCondLst>
                            <p:childTnLst>
                              <p:par>
                                <p:cTn id="208" presetID="10" presetClass="entr" presetSubtype="0" fill="hold" grpId="0" nodeType="clickEffect">
                                  <p:stCondLst>
                                    <p:cond delay="0"/>
                                  </p:stCondLst>
                                  <p:childTnLst>
                                    <p:set>
                                      <p:cBhvr>
                                        <p:cTn id="209" dur="1" fill="hold">
                                          <p:stCondLst>
                                            <p:cond delay="0"/>
                                          </p:stCondLst>
                                        </p:cTn>
                                        <p:tgtEl>
                                          <p:spTgt spid="6"/>
                                        </p:tgtEl>
                                        <p:attrNameLst>
                                          <p:attrName>style.visibility</p:attrName>
                                        </p:attrNameLst>
                                      </p:cBhvr>
                                      <p:to>
                                        <p:strVal val="visible"/>
                                      </p:to>
                                    </p:set>
                                    <p:animEffect transition="in" filter="fade">
                                      <p:cBhvr>
                                        <p:cTn id="210" dur="500"/>
                                        <p:tgtEl>
                                          <p:spTgt spid="6"/>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8"/>
                                        </p:tgtEl>
                                        <p:attrNameLst>
                                          <p:attrName>style.visibility</p:attrName>
                                        </p:attrNameLst>
                                      </p:cBhvr>
                                      <p:to>
                                        <p:strVal val="visible"/>
                                      </p:to>
                                    </p:set>
                                    <p:animEffect transition="in" filter="fade">
                                      <p:cBhvr>
                                        <p:cTn id="213" dur="500"/>
                                        <p:tgtEl>
                                          <p:spTgt spid="8"/>
                                        </p:tgtEl>
                                      </p:cBhvr>
                                    </p:animEffect>
                                  </p:childTnLst>
                                </p:cTn>
                              </p:par>
                              <p:par>
                                <p:cTn id="214" presetID="10" presetClass="entr" presetSubtype="0" fill="hold" grpId="0" nodeType="withEffect">
                                  <p:stCondLst>
                                    <p:cond delay="0"/>
                                  </p:stCondLst>
                                  <p:childTnLst>
                                    <p:set>
                                      <p:cBhvr>
                                        <p:cTn id="215" dur="1" fill="hold">
                                          <p:stCondLst>
                                            <p:cond delay="0"/>
                                          </p:stCondLst>
                                        </p:cTn>
                                        <p:tgtEl>
                                          <p:spTgt spid="10"/>
                                        </p:tgtEl>
                                        <p:attrNameLst>
                                          <p:attrName>style.visibility</p:attrName>
                                        </p:attrNameLst>
                                      </p:cBhvr>
                                      <p:to>
                                        <p:strVal val="visible"/>
                                      </p:to>
                                    </p:set>
                                    <p:animEffect transition="in" filter="fade">
                                      <p:cBhvr>
                                        <p:cTn id="216" dur="500"/>
                                        <p:tgtEl>
                                          <p:spTgt spid="10"/>
                                        </p:tgtEl>
                                      </p:cBhvr>
                                    </p:animEffect>
                                  </p:childTnLst>
                                </p:cTn>
                              </p:par>
                            </p:childTnLst>
                          </p:cTn>
                        </p:par>
                        <p:par>
                          <p:cTn id="217" fill="hold">
                            <p:stCondLst>
                              <p:cond delay="500"/>
                            </p:stCondLst>
                            <p:childTnLst>
                              <p:par>
                                <p:cTn id="218" presetID="10" presetClass="entr" presetSubtype="0" fill="hold" grpId="0" nodeType="afterEffect">
                                  <p:stCondLst>
                                    <p:cond delay="0"/>
                                  </p:stCondLst>
                                  <p:childTnLst>
                                    <p:set>
                                      <p:cBhvr>
                                        <p:cTn id="219" dur="1" fill="hold">
                                          <p:stCondLst>
                                            <p:cond delay="0"/>
                                          </p:stCondLst>
                                        </p:cTn>
                                        <p:tgtEl>
                                          <p:spTgt spid="7"/>
                                        </p:tgtEl>
                                        <p:attrNameLst>
                                          <p:attrName>style.visibility</p:attrName>
                                        </p:attrNameLst>
                                      </p:cBhvr>
                                      <p:to>
                                        <p:strVal val="visible"/>
                                      </p:to>
                                    </p:set>
                                    <p:animEffect transition="in" filter="fade">
                                      <p:cBhvr>
                                        <p:cTn id="220" dur="500"/>
                                        <p:tgtEl>
                                          <p:spTgt spid="7"/>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9"/>
                                        </p:tgtEl>
                                        <p:attrNameLst>
                                          <p:attrName>style.visibility</p:attrName>
                                        </p:attrNameLst>
                                      </p:cBhvr>
                                      <p:to>
                                        <p:strVal val="visible"/>
                                      </p:to>
                                    </p:set>
                                    <p:animEffect transition="in" filter="fade">
                                      <p:cBhvr>
                                        <p:cTn id="223" dur="500"/>
                                        <p:tgtEl>
                                          <p:spTgt spid="9"/>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11"/>
                                        </p:tgtEl>
                                        <p:attrNameLst>
                                          <p:attrName>style.visibility</p:attrName>
                                        </p:attrNameLst>
                                      </p:cBhvr>
                                      <p:to>
                                        <p:strVal val="visible"/>
                                      </p:to>
                                    </p:set>
                                    <p:animEffect transition="in" filter="fade">
                                      <p:cBhvr>
                                        <p:cTn id="226" dur="500"/>
                                        <p:tgtEl>
                                          <p:spTgt spid="11"/>
                                        </p:tgtEl>
                                      </p:cBhvr>
                                    </p:animEffect>
                                  </p:childTnLst>
                                </p:cTn>
                              </p:par>
                              <p:par>
                                <p:cTn id="227" presetID="10" presetClass="entr" presetSubtype="0" fill="hold" grpId="0" nodeType="withEffect">
                                  <p:stCondLst>
                                    <p:cond delay="0"/>
                                  </p:stCondLst>
                                  <p:childTnLst>
                                    <p:set>
                                      <p:cBhvr>
                                        <p:cTn id="228" dur="1" fill="hold">
                                          <p:stCondLst>
                                            <p:cond delay="0"/>
                                          </p:stCondLst>
                                        </p:cTn>
                                        <p:tgtEl>
                                          <p:spTgt spid="86"/>
                                        </p:tgtEl>
                                        <p:attrNameLst>
                                          <p:attrName>style.visibility</p:attrName>
                                        </p:attrNameLst>
                                      </p:cBhvr>
                                      <p:to>
                                        <p:strVal val="visible"/>
                                      </p:to>
                                    </p:set>
                                    <p:animEffect transition="in" filter="fade">
                                      <p:cBhvr>
                                        <p:cTn id="229"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p:bldP spid="13" grpId="0"/>
      <p:bldP spid="14" grpId="0"/>
      <p:bldP spid="19" grpId="0" animBg="1"/>
      <p:bldP spid="20" grpId="0" animBg="1"/>
      <p:bldP spid="22" grpId="0" animBg="1"/>
      <p:bldP spid="23" grpId="0" animBg="1"/>
      <p:bldP spid="24" grpId="0" animBg="1"/>
      <p:bldP spid="25" grpId="0" animBg="1"/>
      <p:bldP spid="26" grpId="0" animBg="1"/>
      <p:bldP spid="27" grpId="0" animBg="1"/>
      <p:bldP spid="29" grpId="0" animBg="1"/>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41" grpId="0" animBg="1"/>
      <p:bldP spid="43" grpId="0" animBg="1"/>
      <p:bldP spid="44" grpId="0" animBg="1"/>
      <p:bldP spid="45" grpId="0" animBg="1"/>
      <p:bldP spid="46" grpId="0" animBg="1"/>
      <p:bldP spid="47" grpId="0" animBg="1"/>
      <p:bldP spid="48" grpId="0" animBg="1"/>
      <p:bldP spid="50" grpId="0" animBg="1"/>
      <p:bldP spid="51" grpId="0" animBg="1"/>
      <p:bldP spid="52" grpId="0" animBg="1"/>
      <p:bldP spid="53" grpId="0" animBg="1"/>
      <p:bldP spid="54" grpId="0" animBg="1"/>
      <p:bldP spid="55" grpId="0" animBg="1"/>
      <p:bldP spid="57" grpId="0" animBg="1"/>
      <p:bldP spid="58" grpId="0" animBg="1"/>
      <p:bldP spid="59" grpId="0" animBg="1"/>
      <p:bldP spid="60" grpId="0" animBg="1"/>
      <p:bldP spid="61" grpId="0" animBg="1"/>
      <p:bldP spid="62" grpId="0" animBg="1"/>
      <p:bldP spid="64" grpId="0" animBg="1"/>
      <p:bldP spid="65" grpId="0" animBg="1"/>
      <p:bldP spid="66" grpId="0" animBg="1"/>
      <p:bldP spid="67" grpId="0" animBg="1"/>
      <p:bldP spid="68" grpId="0" animBg="1"/>
      <p:bldP spid="69"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p:bldP spid="84" grpId="0"/>
      <p:bldP spid="85" grpId="0" animBg="1"/>
      <p:bldP spid="8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Scalability: Online Vertex Refinement</a:t>
            </a:r>
          </a:p>
        </p:txBody>
      </p:sp>
      <p:sp>
        <p:nvSpPr>
          <p:cNvPr id="3" name="Content Placeholder 2"/>
          <p:cNvSpPr>
            <a:spLocks noGrp="1"/>
          </p:cNvSpPr>
          <p:nvPr>
            <p:ph idx="1"/>
          </p:nvPr>
        </p:nvSpPr>
        <p:spPr/>
        <p:txBody>
          <a:bodyPr/>
          <a:lstStyle/>
          <a:p>
            <a:r>
              <a:rPr lang="en-US" dirty="0" smtClean="0"/>
              <a:t>Online VR</a:t>
            </a:r>
          </a:p>
          <a:p>
            <a:pPr lvl="1"/>
            <a:r>
              <a:rPr lang="en-US" dirty="0" smtClean="0"/>
              <a:t>Intra-warp binary reduction with the predicate.</a:t>
            </a:r>
          </a:p>
          <a:p>
            <a:pPr lvl="1"/>
            <a:r>
              <a:rPr lang="en-US" dirty="0" smtClean="0"/>
              <a:t>Warp-aggregated atomics to reduce the contention over the outbox top variable.</a:t>
            </a:r>
          </a:p>
          <a:p>
            <a:pPr lvl="1"/>
            <a:r>
              <a:rPr lang="en-US" dirty="0" smtClean="0"/>
              <a:t>Intra-warp binary prefix sum to realize the position to write.</a:t>
            </a:r>
          </a:p>
          <a:p>
            <a:r>
              <a:rPr lang="en-US" dirty="0" smtClean="0"/>
              <a:t>No syncing primitive by focusing only on the warp.</a:t>
            </a:r>
          </a:p>
          <a:p>
            <a:r>
              <a:rPr lang="en-US" dirty="0" smtClean="0"/>
              <a:t>Data transfer between boxes only with the size specified by the stack tops.</a:t>
            </a:r>
          </a:p>
          <a:p>
            <a:r>
              <a:rPr lang="en-US" dirty="0" smtClean="0"/>
              <a:t>Each GPU reads other GPUs’ inboxes and updates its own vertex values.</a:t>
            </a:r>
          </a:p>
          <a:p>
            <a:r>
              <a:rPr lang="en-US" dirty="0" smtClean="0"/>
              <a:t>Combination of online and offline VR maximizes inter-device communication efficiency.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29780129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results: WS speedup over VWC</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5600719"/>
              </p:ext>
            </p:extLst>
          </p:nvPr>
        </p:nvGraphicFramePr>
        <p:xfrm>
          <a:off x="2589213" y="2133600"/>
          <a:ext cx="8129588" cy="3337560"/>
        </p:xfrm>
        <a:graphic>
          <a:graphicData uri="http://schemas.openxmlformats.org/drawingml/2006/table">
            <a:tbl>
              <a:tblPr firstRow="1" bandRow="1">
                <a:tableStyleId>{BC89EF96-8CEA-46FF-86C4-4CE0E7609802}</a:tableStyleId>
              </a:tblPr>
              <a:tblGrid>
                <a:gridCol w="2032397"/>
                <a:gridCol w="2032397"/>
                <a:gridCol w="2032397"/>
                <a:gridCol w="2032397"/>
              </a:tblGrid>
              <a:tr h="370840">
                <a:tc gridSpan="2">
                  <a:txBody>
                    <a:bodyPr/>
                    <a:lstStyle/>
                    <a:p>
                      <a:pPr algn="ctr"/>
                      <a:r>
                        <a:rPr lang="en-US" dirty="0" smtClean="0"/>
                        <a:t>Average across input graphs</a:t>
                      </a:r>
                      <a:endParaRPr lang="en-US" dirty="0"/>
                    </a:p>
                  </a:txBody>
                  <a:tcPr/>
                </a:tc>
                <a:tc hMerge="1">
                  <a:txBody>
                    <a:bodyPr/>
                    <a:lstStyle/>
                    <a:p>
                      <a:endParaRPr lang="en-US" dirty="0"/>
                    </a:p>
                  </a:txBody>
                  <a:tcPr/>
                </a:tc>
                <a:tc gridSpan="2">
                  <a:txBody>
                    <a:bodyPr/>
                    <a:lstStyle/>
                    <a:p>
                      <a:pPr algn="ctr"/>
                      <a:r>
                        <a:rPr lang="en-US" dirty="0" smtClean="0"/>
                        <a:t>Average across benchmarks</a:t>
                      </a:r>
                      <a:endParaRPr lang="en-US" dirty="0"/>
                    </a:p>
                  </a:txBody>
                  <a:tcPr/>
                </a:tc>
                <a:tc hMerge="1">
                  <a:txBody>
                    <a:bodyPr/>
                    <a:lstStyle/>
                    <a:p>
                      <a:endParaRPr lang="en-US" dirty="0"/>
                    </a:p>
                  </a:txBody>
                  <a:tcPr/>
                </a:tc>
              </a:tr>
              <a:tr h="370840">
                <a:tc>
                  <a:txBody>
                    <a:bodyPr/>
                    <a:lstStyle/>
                    <a:p>
                      <a:pPr algn="ctr"/>
                      <a:r>
                        <a:rPr lang="en-US" dirty="0" smtClean="0"/>
                        <a:t>BFS</a:t>
                      </a:r>
                      <a:endParaRPr lang="en-US" dirty="0"/>
                    </a:p>
                  </a:txBody>
                  <a:tcPr/>
                </a:tc>
                <a:tc>
                  <a:txBody>
                    <a:bodyPr/>
                    <a:lstStyle/>
                    <a:p>
                      <a:pPr algn="ctr"/>
                      <a:r>
                        <a:rPr lang="en-US" dirty="0" smtClean="0"/>
                        <a:t>1.27x – 2.60x</a:t>
                      </a:r>
                      <a:endParaRPr lang="en-US" dirty="0"/>
                    </a:p>
                  </a:txBody>
                  <a:tcPr/>
                </a:tc>
                <a:tc>
                  <a:txBody>
                    <a:bodyPr/>
                    <a:lstStyle/>
                    <a:p>
                      <a:pPr algn="ctr"/>
                      <a:r>
                        <a:rPr lang="en-US" dirty="0" smtClean="0"/>
                        <a:t>RM33V335E</a:t>
                      </a:r>
                      <a:endParaRPr lang="en-US" dirty="0"/>
                    </a:p>
                  </a:txBody>
                  <a:tcPr/>
                </a:tc>
                <a:tc>
                  <a:txBody>
                    <a:bodyPr/>
                    <a:lstStyle/>
                    <a:p>
                      <a:pPr algn="ctr"/>
                      <a:r>
                        <a:rPr lang="en-US" dirty="0" smtClean="0"/>
                        <a:t>1.23x – 1.56x</a:t>
                      </a:r>
                      <a:endParaRPr lang="en-US" dirty="0"/>
                    </a:p>
                  </a:txBody>
                  <a:tcPr/>
                </a:tc>
              </a:tr>
              <a:tr h="370840">
                <a:tc>
                  <a:txBody>
                    <a:bodyPr/>
                    <a:lstStyle/>
                    <a:p>
                      <a:pPr algn="ctr"/>
                      <a:r>
                        <a:rPr lang="en-US" dirty="0" smtClean="0"/>
                        <a:t>CC</a:t>
                      </a:r>
                      <a:endParaRPr lang="en-US" dirty="0"/>
                    </a:p>
                  </a:txBody>
                  <a:tcPr/>
                </a:tc>
                <a:tc>
                  <a:txBody>
                    <a:bodyPr/>
                    <a:lstStyle/>
                    <a:p>
                      <a:pPr algn="ctr"/>
                      <a:r>
                        <a:rPr lang="en-US" dirty="0" smtClean="0"/>
                        <a:t>1.33x – 2.90x</a:t>
                      </a:r>
                      <a:endParaRPr lang="en-US" dirty="0"/>
                    </a:p>
                  </a:txBody>
                  <a:tcPr/>
                </a:tc>
                <a:tc>
                  <a:txBody>
                    <a:bodyPr/>
                    <a:lstStyle/>
                    <a:p>
                      <a:pPr algn="ctr"/>
                      <a:r>
                        <a:rPr lang="en-US" dirty="0" err="1" smtClean="0"/>
                        <a:t>ComOrkut</a:t>
                      </a:r>
                      <a:endParaRPr lang="en-US" dirty="0"/>
                    </a:p>
                  </a:txBody>
                  <a:tcPr/>
                </a:tc>
                <a:tc>
                  <a:txBody>
                    <a:bodyPr/>
                    <a:lstStyle/>
                    <a:p>
                      <a:pPr algn="ctr"/>
                      <a:r>
                        <a:rPr lang="en-US" dirty="0" smtClean="0"/>
                        <a:t>1.15x – 1.99x</a:t>
                      </a:r>
                      <a:endParaRPr lang="en-US" dirty="0"/>
                    </a:p>
                  </a:txBody>
                  <a:tcPr/>
                </a:tc>
              </a:tr>
              <a:tr h="370840">
                <a:tc>
                  <a:txBody>
                    <a:bodyPr/>
                    <a:lstStyle/>
                    <a:p>
                      <a:pPr algn="ctr"/>
                      <a:r>
                        <a:rPr lang="en-US" dirty="0" smtClean="0"/>
                        <a:t>CS</a:t>
                      </a:r>
                      <a:endParaRPr lang="en-US" dirty="0"/>
                    </a:p>
                  </a:txBody>
                  <a:tcPr/>
                </a:tc>
                <a:tc>
                  <a:txBody>
                    <a:bodyPr/>
                    <a:lstStyle/>
                    <a:p>
                      <a:pPr algn="ctr"/>
                      <a:r>
                        <a:rPr lang="en-US" dirty="0" smtClean="0"/>
                        <a:t>1.43x – 3.34x</a:t>
                      </a:r>
                      <a:endParaRPr lang="en-US" dirty="0"/>
                    </a:p>
                  </a:txBody>
                  <a:tcPr/>
                </a:tc>
                <a:tc>
                  <a:txBody>
                    <a:bodyPr/>
                    <a:lstStyle/>
                    <a:p>
                      <a:pPr algn="ctr"/>
                      <a:r>
                        <a:rPr lang="en-US" dirty="0" smtClean="0"/>
                        <a:t>ER25V201E</a:t>
                      </a:r>
                      <a:endParaRPr lang="en-US" dirty="0"/>
                    </a:p>
                  </a:txBody>
                  <a:tcPr/>
                </a:tc>
                <a:tc>
                  <a:txBody>
                    <a:bodyPr/>
                    <a:lstStyle/>
                    <a:p>
                      <a:pPr algn="ctr"/>
                      <a:r>
                        <a:rPr lang="en-US" dirty="0" smtClean="0"/>
                        <a:t>1.09x – 1.69x</a:t>
                      </a:r>
                      <a:endParaRPr lang="en-US" dirty="0"/>
                    </a:p>
                  </a:txBody>
                  <a:tcPr/>
                </a:tc>
              </a:tr>
              <a:tr h="370840">
                <a:tc>
                  <a:txBody>
                    <a:bodyPr/>
                    <a:lstStyle/>
                    <a:p>
                      <a:pPr algn="ctr"/>
                      <a:r>
                        <a:rPr lang="en-US" dirty="0" smtClean="0"/>
                        <a:t>HS</a:t>
                      </a:r>
                      <a:endParaRPr lang="en-US" dirty="0"/>
                    </a:p>
                  </a:txBody>
                  <a:tcPr/>
                </a:tc>
                <a:tc>
                  <a:txBody>
                    <a:bodyPr/>
                    <a:lstStyle/>
                    <a:p>
                      <a:pPr algn="ctr"/>
                      <a:r>
                        <a:rPr lang="en-US" dirty="0" smtClean="0"/>
                        <a:t>1.27x – 2.66x</a:t>
                      </a:r>
                      <a:endParaRPr lang="en-US" dirty="0"/>
                    </a:p>
                  </a:txBody>
                  <a:tcPr/>
                </a:tc>
                <a:tc>
                  <a:txBody>
                    <a:bodyPr/>
                    <a:lstStyle/>
                    <a:p>
                      <a:pPr algn="ctr"/>
                      <a:r>
                        <a:rPr lang="en-US" dirty="0" smtClean="0"/>
                        <a:t>RM25V201E</a:t>
                      </a:r>
                      <a:endParaRPr lang="en-US" dirty="0"/>
                    </a:p>
                  </a:txBody>
                  <a:tcPr/>
                </a:tc>
                <a:tc>
                  <a:txBody>
                    <a:bodyPr/>
                    <a:lstStyle/>
                    <a:p>
                      <a:pPr algn="ctr"/>
                      <a:r>
                        <a:rPr lang="en-US" dirty="0" smtClean="0"/>
                        <a:t>1.15x – 1.57x</a:t>
                      </a:r>
                      <a:endParaRPr lang="en-US" dirty="0"/>
                    </a:p>
                  </a:txBody>
                  <a:tcPr/>
                </a:tc>
              </a:tr>
              <a:tr h="370840">
                <a:tc>
                  <a:txBody>
                    <a:bodyPr/>
                    <a:lstStyle/>
                    <a:p>
                      <a:pPr algn="ctr"/>
                      <a:r>
                        <a:rPr lang="en-US" dirty="0" smtClean="0"/>
                        <a:t>NN</a:t>
                      </a:r>
                      <a:endParaRPr lang="en-US" dirty="0"/>
                    </a:p>
                  </a:txBody>
                  <a:tcPr/>
                </a:tc>
                <a:tc>
                  <a:txBody>
                    <a:bodyPr/>
                    <a:lstStyle/>
                    <a:p>
                      <a:pPr algn="ctr"/>
                      <a:r>
                        <a:rPr lang="en-US" dirty="0" smtClean="0"/>
                        <a:t>1.21x – 2.70x</a:t>
                      </a:r>
                      <a:endParaRPr lang="en-US" dirty="0"/>
                    </a:p>
                  </a:txBody>
                  <a:tcPr/>
                </a:tc>
                <a:tc>
                  <a:txBody>
                    <a:bodyPr/>
                    <a:lstStyle/>
                    <a:p>
                      <a:pPr algn="ctr"/>
                      <a:r>
                        <a:rPr lang="en-US" dirty="0" err="1" smtClean="0"/>
                        <a:t>LiveJournal</a:t>
                      </a:r>
                      <a:endParaRPr lang="en-US" dirty="0"/>
                    </a:p>
                  </a:txBody>
                  <a:tcPr/>
                </a:tc>
                <a:tc>
                  <a:txBody>
                    <a:bodyPr/>
                    <a:lstStyle/>
                    <a:p>
                      <a:pPr algn="ctr"/>
                      <a:r>
                        <a:rPr lang="en-US" dirty="0" smtClean="0"/>
                        <a:t>1.29x – 1.99x</a:t>
                      </a:r>
                      <a:endParaRPr lang="en-US" dirty="0"/>
                    </a:p>
                  </a:txBody>
                  <a:tcPr/>
                </a:tc>
              </a:tr>
              <a:tr h="370840">
                <a:tc>
                  <a:txBody>
                    <a:bodyPr/>
                    <a:lstStyle/>
                    <a:p>
                      <a:pPr algn="ctr"/>
                      <a:r>
                        <a:rPr lang="en-US" dirty="0" smtClean="0"/>
                        <a:t>PR</a:t>
                      </a:r>
                      <a:endParaRPr lang="en-US" dirty="0"/>
                    </a:p>
                  </a:txBody>
                  <a:tcPr/>
                </a:tc>
                <a:tc>
                  <a:txBody>
                    <a:bodyPr/>
                    <a:lstStyle/>
                    <a:p>
                      <a:pPr algn="ctr"/>
                      <a:r>
                        <a:rPr lang="en-US" dirty="0" smtClean="0"/>
                        <a:t>1.22x – 2.68x</a:t>
                      </a:r>
                      <a:endParaRPr lang="en-US" dirty="0"/>
                    </a:p>
                  </a:txBody>
                  <a:tcPr/>
                </a:tc>
                <a:tc>
                  <a:txBody>
                    <a:bodyPr/>
                    <a:lstStyle/>
                    <a:p>
                      <a:pPr algn="ctr"/>
                      <a:r>
                        <a:rPr lang="en-US" dirty="0" err="1" smtClean="0"/>
                        <a:t>SocPokec</a:t>
                      </a:r>
                      <a:endParaRPr lang="en-US" dirty="0"/>
                    </a:p>
                  </a:txBody>
                  <a:tcPr/>
                </a:tc>
                <a:tc>
                  <a:txBody>
                    <a:bodyPr/>
                    <a:lstStyle/>
                    <a:p>
                      <a:pPr algn="ctr"/>
                      <a:r>
                        <a:rPr lang="en-US" dirty="0" smtClean="0"/>
                        <a:t>1.27x – 1.77x</a:t>
                      </a:r>
                      <a:endParaRPr lang="en-US" dirty="0"/>
                    </a:p>
                  </a:txBody>
                  <a:tcPr/>
                </a:tc>
              </a:tr>
              <a:tr h="370840">
                <a:tc>
                  <a:txBody>
                    <a:bodyPr/>
                    <a:lstStyle/>
                    <a:p>
                      <a:pPr algn="ctr"/>
                      <a:r>
                        <a:rPr lang="en-US" dirty="0" smtClean="0"/>
                        <a:t>SSSP</a:t>
                      </a:r>
                      <a:endParaRPr lang="en-US" dirty="0"/>
                    </a:p>
                  </a:txBody>
                  <a:tcPr/>
                </a:tc>
                <a:tc>
                  <a:txBody>
                    <a:bodyPr/>
                    <a:lstStyle/>
                    <a:p>
                      <a:pPr algn="ctr"/>
                      <a:r>
                        <a:rPr lang="en-US" dirty="0" smtClean="0"/>
                        <a:t>1.31x – 2.76x</a:t>
                      </a:r>
                      <a:endParaRPr lang="en-US" dirty="0"/>
                    </a:p>
                  </a:txBody>
                  <a:tcPr/>
                </a:tc>
                <a:tc>
                  <a:txBody>
                    <a:bodyPr/>
                    <a:lstStyle/>
                    <a:p>
                      <a:pPr algn="ctr"/>
                      <a:r>
                        <a:rPr lang="en-US" dirty="0" err="1" smtClean="0"/>
                        <a:t>RoadNetCA</a:t>
                      </a:r>
                      <a:endParaRPr lang="en-US" dirty="0"/>
                    </a:p>
                  </a:txBody>
                  <a:tcPr/>
                </a:tc>
                <a:tc>
                  <a:txBody>
                    <a:bodyPr/>
                    <a:lstStyle/>
                    <a:p>
                      <a:pPr algn="ctr"/>
                      <a:r>
                        <a:rPr lang="en-US" dirty="0" smtClean="0"/>
                        <a:t>1.24x – 9.90x</a:t>
                      </a:r>
                      <a:endParaRPr lang="en-US" dirty="0"/>
                    </a:p>
                  </a:txBody>
                  <a:tcPr/>
                </a:tc>
              </a:tr>
              <a:tr h="370840">
                <a:tc>
                  <a:txBody>
                    <a:bodyPr/>
                    <a:lstStyle/>
                    <a:p>
                      <a:pPr algn="ctr"/>
                      <a:r>
                        <a:rPr lang="en-US" dirty="0" smtClean="0"/>
                        <a:t>SSWP</a:t>
                      </a:r>
                      <a:endParaRPr lang="en-US" dirty="0"/>
                    </a:p>
                  </a:txBody>
                  <a:tcPr/>
                </a:tc>
                <a:tc>
                  <a:txBody>
                    <a:bodyPr/>
                    <a:lstStyle/>
                    <a:p>
                      <a:pPr algn="ctr"/>
                      <a:r>
                        <a:rPr lang="en-US" dirty="0" smtClean="0"/>
                        <a:t>1.28x – 2.80x</a:t>
                      </a:r>
                      <a:endParaRPr lang="en-US" dirty="0"/>
                    </a:p>
                  </a:txBody>
                  <a:tcPr/>
                </a:tc>
                <a:tc>
                  <a:txBody>
                    <a:bodyPr/>
                    <a:lstStyle/>
                    <a:p>
                      <a:pPr algn="ctr"/>
                      <a:r>
                        <a:rPr lang="en-US" dirty="0" smtClean="0"/>
                        <a:t>Amazon0312</a:t>
                      </a:r>
                      <a:endParaRPr lang="en-US" dirty="0"/>
                    </a:p>
                  </a:txBody>
                  <a:tcPr/>
                </a:tc>
                <a:tc>
                  <a:txBody>
                    <a:bodyPr/>
                    <a:lstStyle/>
                    <a:p>
                      <a:pPr algn="ctr"/>
                      <a:r>
                        <a:rPr lang="en-US" dirty="0" smtClean="0"/>
                        <a:t>1.53x</a:t>
                      </a:r>
                      <a:r>
                        <a:rPr lang="en-US" baseline="0" dirty="0" smtClean="0"/>
                        <a:t> – 2.68x</a:t>
                      </a:r>
                      <a:endParaRPr lang="en-US" dirty="0"/>
                    </a:p>
                  </a:txBody>
                  <a:tcPr/>
                </a:tc>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11861376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results: WS warp execution efficiency over VWC</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aphicFrame>
        <p:nvGraphicFramePr>
          <p:cNvPr id="5" name="Content Placeholder 4"/>
          <p:cNvGraphicFramePr>
            <a:graphicFrameLocks noGrp="1"/>
          </p:cNvGraphicFramePr>
          <p:nvPr>
            <p:ph idx="1"/>
            <p:extLst>
              <p:ext uri="{D42A27DB-BD31-4B8C-83A1-F6EECF244321}">
                <p14:modId xmlns:p14="http://schemas.microsoft.com/office/powerpoint/2010/main" val="1717161913"/>
              </p:ext>
            </p:extLst>
          </p:nvPr>
        </p:nvGraphicFramePr>
        <p:xfrm>
          <a:off x="2592925" y="2235200"/>
          <a:ext cx="8142287" cy="37782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718994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results: WS performance comparison with CW</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86301926"/>
              </p:ext>
            </p:extLst>
          </p:nvPr>
        </p:nvGraphicFramePr>
        <p:xfrm>
          <a:off x="2705102" y="2099310"/>
          <a:ext cx="7721592" cy="1977392"/>
        </p:xfrm>
        <a:graphic>
          <a:graphicData uri="http://schemas.openxmlformats.org/drawingml/2006/table">
            <a:tbl>
              <a:tblPr firstRow="1" firstCol="1" lastRow="1">
                <a:tableStyleId>{5C22544A-7EE6-4342-B048-85BDC9FD1C3A}</a:tableStyleId>
              </a:tblPr>
              <a:tblGrid>
                <a:gridCol w="1104896"/>
                <a:gridCol w="827087"/>
                <a:gridCol w="827087"/>
                <a:gridCol w="827087"/>
                <a:gridCol w="827087"/>
                <a:gridCol w="827087"/>
                <a:gridCol w="827087"/>
                <a:gridCol w="827087"/>
                <a:gridCol w="827087"/>
              </a:tblGrid>
              <a:tr h="247174">
                <a:tc>
                  <a:txBody>
                    <a:bodyPr/>
                    <a:lstStyle/>
                    <a:p>
                      <a:pPr algn="l" fontAlgn="ctr"/>
                      <a:r>
                        <a:rPr lang="en-US" sz="1100" u="none" strike="noStrike" dirty="0">
                          <a:solidFill>
                            <a:schemeClr val="tx1"/>
                          </a:solidFill>
                          <a:effectLst/>
                        </a:rPr>
                        <a:t>Input Graph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BFS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CC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CS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HS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NN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PR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SSSP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ctr"/>
                      <a:r>
                        <a:rPr lang="en-US" sz="1100" u="none" strike="noStrike" dirty="0">
                          <a:solidFill>
                            <a:schemeClr val="tx1"/>
                          </a:solidFill>
                          <a:effectLst/>
                        </a:rPr>
                        <a:t> SSWP</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r>
              <a:tr h="247174">
                <a:tc>
                  <a:txBody>
                    <a:bodyPr/>
                    <a:lstStyle/>
                    <a:p>
                      <a:pPr algn="l" fontAlgn="ctr"/>
                      <a:r>
                        <a:rPr lang="en-US" sz="1100" u="none" strike="noStrike" dirty="0">
                          <a:solidFill>
                            <a:schemeClr val="tx1"/>
                          </a:solidFill>
                          <a:effectLst/>
                        </a:rPr>
                        <a:t>RM33V335E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ctr"/>
                      <a:r>
                        <a:rPr lang="en-US" sz="1100" u="none" strike="noStrike">
                          <a:solidFill>
                            <a:schemeClr val="tx1"/>
                          </a:solidFill>
                          <a:effectLst/>
                        </a:rPr>
                        <a:t>3.41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3.21</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8.44</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14.14</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4.02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5.38</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4.36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4.66</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47174">
                <a:tc>
                  <a:txBody>
                    <a:bodyPr/>
                    <a:lstStyle/>
                    <a:p>
                      <a:pPr algn="l" fontAlgn="ctr"/>
                      <a:r>
                        <a:rPr lang="en-US" sz="1100" u="none" strike="noStrike" dirty="0" err="1">
                          <a:solidFill>
                            <a:schemeClr val="tx1"/>
                          </a:solidFill>
                          <a:effectLst/>
                        </a:rPr>
                        <a:t>ComOrkut</a:t>
                      </a:r>
                      <a:r>
                        <a:rPr lang="en-US" sz="1100" u="none" strike="noStrike" dirty="0">
                          <a:solidFill>
                            <a:schemeClr val="tx1"/>
                          </a:solidFill>
                          <a:effectLst/>
                        </a:rPr>
                        <a:t>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ctr"/>
                      <a:r>
                        <a:rPr lang="en-US" sz="1100" u="none" strike="noStrike">
                          <a:solidFill>
                            <a:schemeClr val="tx1"/>
                          </a:solidFill>
                          <a:effectLst/>
                        </a:rPr>
                        <a:t>5.11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5.91</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1.72</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10.76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5.23</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6.85</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7.92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5.72</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47174">
                <a:tc>
                  <a:txBody>
                    <a:bodyPr/>
                    <a:lstStyle/>
                    <a:p>
                      <a:pPr algn="l" fontAlgn="ctr"/>
                      <a:r>
                        <a:rPr lang="en-US" sz="1100" u="none" strike="noStrike" dirty="0">
                          <a:solidFill>
                            <a:schemeClr val="tx1"/>
                          </a:solidFill>
                          <a:effectLst/>
                        </a:rPr>
                        <a:t>ER25V201E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ctr"/>
                      <a:r>
                        <a:rPr lang="en-US" sz="1100" u="none" strike="noStrike">
                          <a:solidFill>
                            <a:schemeClr val="tx1"/>
                          </a:solidFill>
                          <a:effectLst/>
                        </a:rPr>
                        <a:t>3.47</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3.36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6.2</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10.43</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3.72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2.59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4.46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4.34</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47174">
                <a:tc>
                  <a:txBody>
                    <a:bodyPr/>
                    <a:lstStyle/>
                    <a:p>
                      <a:pPr algn="l" fontAlgn="ctr"/>
                      <a:r>
                        <a:rPr lang="en-US" sz="1100" u="none" strike="noStrike" dirty="0">
                          <a:solidFill>
                            <a:schemeClr val="tx1"/>
                          </a:solidFill>
                          <a:effectLst/>
                        </a:rPr>
                        <a:t>RM25V201E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ctr"/>
                      <a:r>
                        <a:rPr lang="en-US" sz="1100" u="none" strike="noStrike">
                          <a:solidFill>
                            <a:schemeClr val="tx1"/>
                          </a:solidFill>
                          <a:effectLst/>
                        </a:rPr>
                        <a:t>3.07</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2.76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7.71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9.65</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3.55</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3.54</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3.99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4.14</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47174">
                <a:tc>
                  <a:txBody>
                    <a:bodyPr/>
                    <a:lstStyle/>
                    <a:p>
                      <a:pPr algn="l" fontAlgn="ctr"/>
                      <a:r>
                        <a:rPr lang="en-US" sz="1100" u="none" strike="noStrike" dirty="0">
                          <a:solidFill>
                            <a:schemeClr val="tx1"/>
                          </a:solidFill>
                          <a:effectLst/>
                        </a:rPr>
                        <a:t>RM16V201E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ctr"/>
                      <a:r>
                        <a:rPr lang="en-US" sz="1100" u="none" strike="noStrike" dirty="0">
                          <a:solidFill>
                            <a:schemeClr val="tx1"/>
                          </a:solidFill>
                          <a:effectLst/>
                        </a:rPr>
                        <a:t>3.45</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3.06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6.53</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8.42</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3.87</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4.5</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4.63</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4.41</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47174">
                <a:tc>
                  <a:txBody>
                    <a:bodyPr/>
                    <a:lstStyle/>
                    <a:p>
                      <a:pPr algn="l" fontAlgn="ctr"/>
                      <a:r>
                        <a:rPr lang="en-US" sz="1100" u="none" strike="noStrike" dirty="0">
                          <a:solidFill>
                            <a:schemeClr val="tx1"/>
                          </a:solidFill>
                          <a:effectLst/>
                        </a:rPr>
                        <a:t>RM16V134E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ctr"/>
                      <a:r>
                        <a:rPr lang="en-US" sz="1100" u="none" strike="noStrike">
                          <a:solidFill>
                            <a:schemeClr val="tx1"/>
                          </a:solidFill>
                          <a:effectLst/>
                        </a:rPr>
                        <a:t>x</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x</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a:solidFill>
                            <a:schemeClr val="tx1"/>
                          </a:solidFill>
                          <a:effectLst/>
                        </a:rPr>
                        <a:t>3.19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4.97</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x</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3.93</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x</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solidFill>
                            <a:schemeClr val="tx1"/>
                          </a:solidFill>
                          <a:effectLst/>
                        </a:rPr>
                        <a:t>x</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47174">
                <a:tc>
                  <a:txBody>
                    <a:bodyPr/>
                    <a:lstStyle/>
                    <a:p>
                      <a:pPr algn="l" fontAlgn="ctr"/>
                      <a:r>
                        <a:rPr lang="en-US" sz="1100" u="none" strike="noStrike" dirty="0">
                          <a:solidFill>
                            <a:schemeClr val="tx1"/>
                          </a:solidFill>
                          <a:effectLst/>
                        </a:rPr>
                        <a:t>Average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3.7</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3.66</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5.63</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9.73</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4.08</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4.47</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5.07</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ctr"/>
                      <a:r>
                        <a:rPr lang="en-US" sz="1100" u="none" strike="noStrike" dirty="0">
                          <a:solidFill>
                            <a:schemeClr val="tx1"/>
                          </a:solidFill>
                          <a:effectLst/>
                        </a:rPr>
                        <a:t>4.65</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4188917346"/>
              </p:ext>
            </p:extLst>
          </p:nvPr>
        </p:nvGraphicFramePr>
        <p:xfrm>
          <a:off x="2705102" y="4291013"/>
          <a:ext cx="7717534" cy="1975104"/>
        </p:xfrm>
        <a:graphic>
          <a:graphicData uri="http://schemas.openxmlformats.org/drawingml/2006/table">
            <a:tbl>
              <a:tblPr firstRow="1" firstCol="1" lastRow="1">
                <a:tableStyleId>{5C22544A-7EE6-4342-B048-85BDC9FD1C3A}</a:tableStyleId>
              </a:tblPr>
              <a:tblGrid>
                <a:gridCol w="1117598"/>
                <a:gridCol w="824992"/>
                <a:gridCol w="824992"/>
                <a:gridCol w="824992"/>
                <a:gridCol w="824992"/>
                <a:gridCol w="824992"/>
                <a:gridCol w="824992"/>
                <a:gridCol w="824992"/>
                <a:gridCol w="824992"/>
              </a:tblGrid>
              <a:tr h="219456">
                <a:tc>
                  <a:txBody>
                    <a:bodyPr/>
                    <a:lstStyle/>
                    <a:p>
                      <a:pPr algn="l" fontAlgn="b"/>
                      <a:r>
                        <a:rPr lang="en-US" sz="1100" u="none" strike="noStrike" dirty="0">
                          <a:solidFill>
                            <a:schemeClr val="tx1"/>
                          </a:solidFill>
                          <a:effectLst/>
                        </a:rPr>
                        <a:t>Input Graph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BFS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CC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CS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HS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NN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PR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SSSP </a:t>
                      </a:r>
                      <a:endParaRPr lang="en-US" sz="1100" b="0" i="0" u="none" strike="noStrike" dirty="0">
                        <a:solidFill>
                          <a:schemeClr val="tx1"/>
                        </a:solidFill>
                        <a:effectLst/>
                        <a:latin typeface="Calibri" panose="020F0502020204030204" pitchFamily="34" charset="0"/>
                      </a:endParaRP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100" u="none" strike="noStrike" dirty="0">
                          <a:solidFill>
                            <a:schemeClr val="tx1"/>
                          </a:solidFill>
                          <a:effectLst/>
                        </a:rPr>
                        <a:t> SSWP</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r>
              <a:tr h="219456">
                <a:tc>
                  <a:txBody>
                    <a:bodyPr/>
                    <a:lstStyle/>
                    <a:p>
                      <a:pPr algn="l" fontAlgn="b"/>
                      <a:r>
                        <a:rPr lang="en-US" sz="1100" u="none" strike="noStrike" dirty="0">
                          <a:solidFill>
                            <a:schemeClr val="tx1"/>
                          </a:solidFill>
                          <a:effectLst/>
                        </a:rPr>
                        <a:t>RM16V134E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dirty="0">
                          <a:solidFill>
                            <a:schemeClr val="tx1"/>
                          </a:solidFill>
                          <a:effectLst/>
                        </a:rPr>
                        <a:t>0.74</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0.8</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   x   </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  x    </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0.88</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  x    </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0.67</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0.56</a:t>
                      </a:r>
                      <a:endParaRPr lang="en-US" sz="1100" b="0" i="0" u="none" strike="noStrike">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err="1">
                          <a:solidFill>
                            <a:schemeClr val="tx1"/>
                          </a:solidFill>
                          <a:effectLst/>
                        </a:rPr>
                        <a:t>LiveJournal</a:t>
                      </a:r>
                      <a:r>
                        <a:rPr lang="en-US" sz="1100" u="none" strike="noStrike" dirty="0">
                          <a:solidFill>
                            <a:schemeClr val="tx1"/>
                          </a:solidFill>
                          <a:effectLst/>
                        </a:rPr>
                        <a:t>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a:solidFill>
                            <a:schemeClr val="tx1"/>
                          </a:solidFill>
                          <a:effectLst/>
                        </a:rPr>
                        <a:t>1.06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1.21</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0.74</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1.03</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0.86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0.82</a:t>
                      </a:r>
                      <a:endParaRPr lang="en-US" sz="1100" b="0" i="0" u="none" strike="noStrike">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err="1">
                          <a:solidFill>
                            <a:schemeClr val="tx1"/>
                          </a:solidFill>
                          <a:effectLst/>
                        </a:rPr>
                        <a:t>SocPokec</a:t>
                      </a:r>
                      <a:r>
                        <a:rPr lang="en-US" sz="1100" u="none" strike="noStrike" dirty="0">
                          <a:solidFill>
                            <a:schemeClr val="tx1"/>
                          </a:solidFill>
                          <a:effectLst/>
                        </a:rPr>
                        <a:t>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dirty="0">
                          <a:solidFill>
                            <a:schemeClr val="tx1"/>
                          </a:solidFill>
                          <a:effectLst/>
                        </a:rPr>
                        <a:t>0.92</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1.02</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1.04</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0.81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0.41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0.34</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0.73</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0.67</a:t>
                      </a:r>
                      <a:endParaRPr lang="en-US" sz="1100" b="0" i="0" u="none" strike="noStrike">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err="1">
                          <a:solidFill>
                            <a:schemeClr val="tx1"/>
                          </a:solidFill>
                          <a:effectLst/>
                        </a:rPr>
                        <a:t>HiggsTwitter</a:t>
                      </a:r>
                      <a:r>
                        <a:rPr lang="en-US" sz="1100" u="none" strike="noStrike" dirty="0">
                          <a:solidFill>
                            <a:schemeClr val="tx1"/>
                          </a:solidFill>
                          <a:effectLst/>
                        </a:rPr>
                        <a:t>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a:solidFill>
                            <a:schemeClr val="tx1"/>
                          </a:solidFill>
                          <a:effectLst/>
                        </a:rPr>
                        <a:t>1.48</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2.3</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1.48</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1.64</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1.19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1.65</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2.03</a:t>
                      </a:r>
                      <a:endParaRPr lang="en-US" sz="1100" b="0" i="0" u="none" strike="noStrike">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err="1">
                          <a:solidFill>
                            <a:schemeClr val="tx1"/>
                          </a:solidFill>
                          <a:effectLst/>
                        </a:rPr>
                        <a:t>RoadNetCA</a:t>
                      </a:r>
                      <a:r>
                        <a:rPr lang="en-US" sz="1100" u="none" strike="noStrike" dirty="0">
                          <a:solidFill>
                            <a:schemeClr val="tx1"/>
                          </a:solidFill>
                          <a:effectLst/>
                        </a:rPr>
                        <a:t>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a:solidFill>
                            <a:schemeClr val="tx1"/>
                          </a:solidFill>
                          <a:effectLst/>
                        </a:rPr>
                        <a:t>0.67</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1.13</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0.98</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0.92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1.02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0.76</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0.91</a:t>
                      </a:r>
                      <a:endParaRPr lang="en-US" sz="1100" b="0" i="0" u="none" strike="noStrike">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err="1">
                          <a:solidFill>
                            <a:schemeClr val="tx1"/>
                          </a:solidFill>
                          <a:effectLst/>
                        </a:rPr>
                        <a:t>WebGoogle</a:t>
                      </a:r>
                      <a:r>
                        <a:rPr lang="en-US" sz="1100" u="none" strike="noStrike" dirty="0">
                          <a:solidFill>
                            <a:schemeClr val="tx1"/>
                          </a:solidFill>
                          <a:effectLst/>
                        </a:rPr>
                        <a:t>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a:solidFill>
                            <a:schemeClr val="tx1"/>
                          </a:solidFill>
                          <a:effectLst/>
                        </a:rPr>
                        <a:t>0.58</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0.82</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0.78</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1.74</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1.69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0.59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0.61</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0.74</a:t>
                      </a:r>
                      <a:endParaRPr lang="en-US" sz="1100" b="0" i="0" u="none" strike="noStrike">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a:solidFill>
                            <a:schemeClr val="tx1"/>
                          </a:solidFill>
                          <a:effectLst/>
                        </a:rPr>
                        <a:t>Amazon0312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100" u="none" strike="noStrike">
                          <a:solidFill>
                            <a:schemeClr val="tx1"/>
                          </a:solidFill>
                          <a:effectLst/>
                        </a:rPr>
                        <a:t>1.05</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1.47</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a:solidFill>
                            <a:schemeClr val="tx1"/>
                          </a:solidFill>
                          <a:effectLst/>
                        </a:rPr>
                        <a:t>0.39</a:t>
                      </a:r>
                      <a:endParaRPr lang="en-US" sz="1100" b="0" i="0" u="none" strike="noStrike">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0.91</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0.91</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0.97</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1.21</a:t>
                      </a:r>
                      <a:endParaRPr lang="en-US"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100" u="none" strike="noStrike" dirty="0">
                          <a:solidFill>
                            <a:schemeClr val="tx1"/>
                          </a:solidFill>
                          <a:effectLst/>
                        </a:rPr>
                        <a:t>1.2</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219456">
                <a:tc>
                  <a:txBody>
                    <a:bodyPr/>
                    <a:lstStyle/>
                    <a:p>
                      <a:pPr algn="l" fontAlgn="b"/>
                      <a:r>
                        <a:rPr lang="en-US" sz="1100" u="none" strike="noStrike" dirty="0">
                          <a:solidFill>
                            <a:schemeClr val="tx1"/>
                          </a:solidFill>
                          <a:effectLst/>
                        </a:rPr>
                        <a:t>Average      </a:t>
                      </a:r>
                      <a:endParaRPr lang="en-US"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accent6">
                          <a:lumMod val="75000"/>
                        </a:schemeClr>
                      </a:solidFill>
                      <a:prstDash val="solid"/>
                      <a:round/>
                      <a:headEnd type="none" w="med" len="med"/>
                      <a:tailEnd type="none" w="med" len="med"/>
                    </a:lnL>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0.93</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1.25</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0.9</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1.19</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1.16</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0.82</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0.93</a:t>
                      </a:r>
                      <a:endParaRPr lang="en-US" sz="1100" b="0" i="0" u="none" strike="noStrike" dirty="0">
                        <a:solidFill>
                          <a:schemeClr val="tx1"/>
                        </a:solidFill>
                        <a:effectLst/>
                        <a:latin typeface="Calibri" panose="020F0502020204030204" pitchFamily="34" charset="0"/>
                      </a:endParaRP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100" u="none" strike="noStrike" dirty="0">
                          <a:solidFill>
                            <a:schemeClr val="tx1"/>
                          </a:solidFill>
                          <a:effectLst/>
                        </a:rPr>
                        <a:t>0.99</a:t>
                      </a:r>
                      <a:endParaRPr lang="en-US" sz="1100" b="0" i="0" u="none" strike="noStrike" dirty="0">
                        <a:solidFill>
                          <a:schemeClr val="tx1"/>
                        </a:solidFill>
                        <a:effectLst/>
                        <a:latin typeface="Calibri" panose="020F0502020204030204" pitchFamily="34" charset="0"/>
                      </a:endParaRPr>
                    </a:p>
                  </a:txBody>
                  <a:tcPr marL="9525" marR="9525" marT="9525" marB="0" anchor="ctr">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580134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results: VR performance compared to MS &amp; ALL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41169092"/>
              </p:ext>
            </p:extLst>
          </p:nvPr>
        </p:nvGraphicFramePr>
        <p:xfrm>
          <a:off x="2592925" y="2349500"/>
          <a:ext cx="8027987" cy="2971800"/>
        </p:xfrm>
        <a:graphic>
          <a:graphicData uri="http://schemas.openxmlformats.org/drawingml/2006/table">
            <a:tbl>
              <a:tblPr firstRow="1" bandRow="1">
                <a:tableStyleId>{5C22544A-7EE6-4342-B048-85BDC9FD1C3A}</a:tableStyleId>
              </a:tblPr>
              <a:tblGrid>
                <a:gridCol w="1296991"/>
                <a:gridCol w="673100"/>
                <a:gridCol w="757237"/>
                <a:gridCol w="757237"/>
                <a:gridCol w="757237"/>
                <a:gridCol w="757237"/>
                <a:gridCol w="757237"/>
                <a:gridCol w="757237"/>
                <a:gridCol w="757237"/>
                <a:gridCol w="757237"/>
              </a:tblGrid>
              <a:tr h="330200">
                <a:tc gridSpan="2">
                  <a:txBody>
                    <a:bodyPr/>
                    <a:lstStyle/>
                    <a:p>
                      <a:pPr algn="ctr"/>
                      <a:r>
                        <a:rPr lang="en-US" sz="1200" dirty="0" smtClean="0"/>
                        <a:t>Input graph</a:t>
                      </a:r>
                      <a:endParaRPr lang="en-US" sz="1200" dirty="0"/>
                    </a:p>
                  </a:txBody>
                  <a:tcPr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endParaRPr lang="en-US" dirty="0"/>
                    </a:p>
                  </a:txBody>
                  <a:tcPr/>
                </a:tc>
                <a:tc>
                  <a:txBody>
                    <a:bodyPr/>
                    <a:lstStyle/>
                    <a:p>
                      <a:pPr algn="ctr"/>
                      <a:r>
                        <a:rPr lang="en-US" sz="1200" dirty="0" smtClean="0"/>
                        <a:t>BFS</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CC</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CS</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HS</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NN</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PR</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SSSP</a:t>
                      </a:r>
                      <a:endParaRPr lang="en-US" sz="1200" dirty="0"/>
                    </a:p>
                  </a:txBody>
                  <a:tcPr anchor="ct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lang="en-US" sz="1200" dirty="0" smtClean="0"/>
                        <a:t>SSWP</a:t>
                      </a:r>
                      <a:endParaRPr lang="en-US" sz="1200" dirty="0"/>
                    </a:p>
                  </a:txBody>
                  <a:tcPr anchor="ctr">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330200">
                <a:tc rowSpan="2">
                  <a:txBody>
                    <a:bodyPr/>
                    <a:lstStyle/>
                    <a:p>
                      <a:pPr algn="ctr"/>
                      <a:r>
                        <a:rPr lang="en-US" sz="1200" dirty="0" smtClean="0"/>
                        <a:t>RM54V704E</a:t>
                      </a:r>
                      <a:endParaRPr 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dirty="0">
                          <a:solidFill>
                            <a:srgbClr val="000000"/>
                          </a:solidFill>
                          <a:effectLst/>
                          <a:latin typeface="Calibri" panose="020F0502020204030204" pitchFamily="34" charset="0"/>
                        </a:rPr>
                        <a:t> over ALL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dirty="0">
                          <a:solidFill>
                            <a:srgbClr val="000000"/>
                          </a:solidFill>
                          <a:effectLst/>
                          <a:latin typeface="Calibri" panose="020F0502020204030204" pitchFamily="34" charset="0"/>
                        </a:rPr>
                        <a:t>1.85</a:t>
                      </a:r>
                    </a:p>
                  </a:txBody>
                  <a:tcPr marL="9525" marR="9525" marT="9525" marB="0"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dirty="0">
                          <a:solidFill>
                            <a:srgbClr val="000000"/>
                          </a:solidFill>
                          <a:effectLst/>
                          <a:latin typeface="Calibri" panose="020F0502020204030204" pitchFamily="34" charset="0"/>
                        </a:rPr>
                        <a:t>1.81</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2.53</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1.64</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1.66</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1.48</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1.75</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2.03</a:t>
                      </a:r>
                    </a:p>
                  </a:txBody>
                  <a:tcPr marL="9525" marR="9525" marT="9525" marB="0" anchor="ctr">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r>
              <a:tr h="330200">
                <a:tc vMerge="1">
                  <a:txBody>
                    <a:bodyPr/>
                    <a:lstStyle/>
                    <a:p>
                      <a:endParaRPr 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tcPr>
                </a:tc>
                <a:tc>
                  <a:txBody>
                    <a:bodyPr/>
                    <a:lstStyle/>
                    <a:p>
                      <a:pPr algn="ctr" fontAlgn="b"/>
                      <a:r>
                        <a:rPr lang="en-US" sz="1200" b="0" i="0" u="none" strike="noStrike" dirty="0">
                          <a:solidFill>
                            <a:srgbClr val="000000"/>
                          </a:solidFill>
                          <a:effectLst/>
                          <a:latin typeface="Calibri" panose="020F0502020204030204" pitchFamily="34" charset="0"/>
                        </a:rPr>
                        <a:t> over MS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tcPr>
                </a:tc>
                <a:tc>
                  <a:txBody>
                    <a:bodyPr/>
                    <a:lstStyle/>
                    <a:p>
                      <a:pPr algn="ctr" fontAlgn="b"/>
                      <a:r>
                        <a:rPr lang="en-US" sz="1200" b="0" i="0" u="none" strike="noStrike">
                          <a:solidFill>
                            <a:srgbClr val="000000"/>
                          </a:solidFill>
                          <a:effectLst/>
                          <a:latin typeface="Calibri" panose="020F0502020204030204" pitchFamily="34" charset="0"/>
                        </a:rPr>
                        <a:t>1.82</a:t>
                      </a: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200" b="0" i="0" u="none" strike="noStrike" dirty="0">
                          <a:solidFill>
                            <a:srgbClr val="000000"/>
                          </a:solidFill>
                          <a:effectLst/>
                          <a:latin typeface="Calibri" panose="020F0502020204030204" pitchFamily="34" charset="0"/>
                        </a:rPr>
                        <a:t>1.78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2.46</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1.59</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1.63</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1.47</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1.71</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1.98</a:t>
                      </a: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330200">
                <a:tc rowSpan="2">
                  <a:txBody>
                    <a:bodyPr/>
                    <a:lstStyle/>
                    <a:p>
                      <a:pPr algn="ctr"/>
                      <a:r>
                        <a:rPr lang="en-US" sz="1200" dirty="0" smtClean="0"/>
                        <a:t>RM41V536E</a:t>
                      </a:r>
                      <a:endParaRPr 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over ALL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tcPr>
                </a:tc>
                <a:tc>
                  <a:txBody>
                    <a:bodyPr/>
                    <a:lstStyle/>
                    <a:p>
                      <a:pPr algn="ctr" fontAlgn="b"/>
                      <a:r>
                        <a:rPr lang="en-US" sz="1200" b="0" i="0" u="none" strike="noStrike" dirty="0">
                          <a:solidFill>
                            <a:srgbClr val="000000"/>
                          </a:solidFill>
                          <a:effectLst/>
                          <a:latin typeface="Calibri" panose="020F0502020204030204" pitchFamily="34" charset="0"/>
                        </a:rPr>
                        <a:t>1.89</a:t>
                      </a: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200" b="0" i="0" u="none" strike="noStrike">
                          <a:solidFill>
                            <a:srgbClr val="000000"/>
                          </a:solidFill>
                          <a:effectLst/>
                          <a:latin typeface="Calibri" panose="020F0502020204030204" pitchFamily="34" charset="0"/>
                        </a:rPr>
                        <a:t>1.84</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2.71</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1.62</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1.69</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1.44</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2.1</a:t>
                      </a: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330200">
                <a:tc vMerge="1">
                  <a:txBody>
                    <a:bodyPr/>
                    <a:lstStyle/>
                    <a:p>
                      <a:endParaRPr 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over MS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1.82</a:t>
                      </a:r>
                    </a:p>
                  </a:txBody>
                  <a:tcPr marL="9525" marR="9525" marT="9525" marB="0" anchor="ctr">
                    <a:lnL w="12700" cap="flat" cmpd="sng" algn="ctr">
                      <a:solidFill>
                        <a:schemeClr val="accent6">
                          <a:lumMod val="75000"/>
                        </a:schemeClr>
                      </a:solidFill>
                      <a:prstDash val="solid"/>
                      <a:round/>
                      <a:headEnd type="none" w="med" len="med"/>
                      <a:tailEnd type="none" w="med" len="med"/>
                    </a:lnL>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1.81</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2.63</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1.58</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1.66</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1.39</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1.75</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2.04</a:t>
                      </a:r>
                    </a:p>
                  </a:txBody>
                  <a:tcPr marL="9525" marR="9525" marT="9525" marB="0" anchor="ctr">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r>
              <a:tr h="330200">
                <a:tc rowSpan="2">
                  <a:txBody>
                    <a:bodyPr/>
                    <a:lstStyle/>
                    <a:p>
                      <a:pPr algn="ctr"/>
                      <a:r>
                        <a:rPr lang="en-US" sz="1200" dirty="0" smtClean="0"/>
                        <a:t>RM41V503E</a:t>
                      </a:r>
                      <a:endParaRPr 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dirty="0">
                          <a:solidFill>
                            <a:srgbClr val="000000"/>
                          </a:solidFill>
                          <a:effectLst/>
                          <a:latin typeface="Calibri" panose="020F0502020204030204" pitchFamily="34" charset="0"/>
                        </a:rPr>
                        <a:t> over ALL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dirty="0">
                          <a:solidFill>
                            <a:srgbClr val="000000"/>
                          </a:solidFill>
                          <a:effectLst/>
                          <a:latin typeface="Calibri" panose="020F0502020204030204" pitchFamily="34" charset="0"/>
                        </a:rPr>
                        <a:t>1.29</a:t>
                      </a:r>
                    </a:p>
                  </a:txBody>
                  <a:tcPr marL="9525" marR="9525" marT="9525" marB="0" anchor="ctr">
                    <a:lnL w="12700" cap="flat" cmpd="sng" algn="ctr">
                      <a:solidFill>
                        <a:schemeClr val="accent6">
                          <a:lumMod val="75000"/>
                        </a:schemeClr>
                      </a:solidFill>
                      <a:prstDash val="solid"/>
                      <a:round/>
                      <a:headEnd type="none" w="med" len="med"/>
                      <a:tailEnd type="none" w="med" len="med"/>
                    </a:lnL>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1.29</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1.61</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dirty="0">
                          <a:solidFill>
                            <a:srgbClr val="000000"/>
                          </a:solidFill>
                          <a:effectLst/>
                          <a:latin typeface="Calibri" panose="020F0502020204030204" pitchFamily="34" charset="0"/>
                        </a:rPr>
                        <a:t>1.23</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1.21</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1.18</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1.24</a:t>
                      </a:r>
                    </a:p>
                  </a:txBody>
                  <a:tcPr marL="9525" marR="9525" marT="9525" marB="0" anchor="ctr">
                    <a:lnT w="12700" cap="flat" cmpd="sng" algn="ctr">
                      <a:solidFill>
                        <a:schemeClr val="accent6">
                          <a:lumMod val="75000"/>
                        </a:schemeClr>
                      </a:solidFill>
                      <a:prstDash val="solid"/>
                      <a:round/>
                      <a:headEnd type="none" w="med" len="med"/>
                      <a:tailEnd type="none" w="med" len="med"/>
                    </a:lnT>
                  </a:tcPr>
                </a:tc>
                <a:tc>
                  <a:txBody>
                    <a:bodyPr/>
                    <a:lstStyle/>
                    <a:p>
                      <a:pPr algn="ctr" fontAlgn="b"/>
                      <a:r>
                        <a:rPr lang="en-US" sz="1200" b="0" i="0" u="none" strike="noStrike">
                          <a:solidFill>
                            <a:srgbClr val="000000"/>
                          </a:solidFill>
                          <a:effectLst/>
                          <a:latin typeface="Calibri" panose="020F0502020204030204" pitchFamily="34" charset="0"/>
                        </a:rPr>
                        <a:t>1.35</a:t>
                      </a:r>
                    </a:p>
                  </a:txBody>
                  <a:tcPr marL="9525" marR="9525" marT="9525" marB="0" anchor="ctr">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tcPr>
                </a:tc>
              </a:tr>
              <a:tr h="330200">
                <a:tc vMerge="1">
                  <a:txBody>
                    <a:bodyPr/>
                    <a:lstStyle/>
                    <a:p>
                      <a:endParaRPr 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tcPr>
                </a:tc>
                <a:tc>
                  <a:txBody>
                    <a:bodyPr/>
                    <a:lstStyle/>
                    <a:p>
                      <a:pPr algn="ctr" fontAlgn="b"/>
                      <a:r>
                        <a:rPr lang="en-US" sz="1200" b="0" i="0" u="none" strike="noStrike" dirty="0">
                          <a:solidFill>
                            <a:srgbClr val="000000"/>
                          </a:solidFill>
                          <a:effectLst/>
                          <a:latin typeface="Calibri" panose="020F0502020204030204" pitchFamily="34" charset="0"/>
                        </a:rPr>
                        <a:t> over MS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tcPr>
                </a:tc>
                <a:tc>
                  <a:txBody>
                    <a:bodyPr/>
                    <a:lstStyle/>
                    <a:p>
                      <a:pPr algn="ctr" fontAlgn="b"/>
                      <a:r>
                        <a:rPr lang="en-US" sz="1200" b="0" i="0" u="none" strike="noStrike">
                          <a:solidFill>
                            <a:srgbClr val="000000"/>
                          </a:solidFill>
                          <a:effectLst/>
                          <a:latin typeface="Calibri" panose="020F0502020204030204" pitchFamily="34" charset="0"/>
                        </a:rPr>
                        <a:t>1.27</a:t>
                      </a: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200" b="0" i="0" u="none" strike="noStrike">
                          <a:solidFill>
                            <a:srgbClr val="000000"/>
                          </a:solidFill>
                          <a:effectLst/>
                          <a:latin typeface="Calibri" panose="020F0502020204030204" pitchFamily="34" charset="0"/>
                        </a:rPr>
                        <a:t>1.28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1.57</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1.21</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1.15</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1.21</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1.32</a:t>
                      </a: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330200">
                <a:tc rowSpan="2">
                  <a:txBody>
                    <a:bodyPr/>
                    <a:lstStyle/>
                    <a:p>
                      <a:pPr algn="ctr"/>
                      <a:r>
                        <a:rPr lang="en-US" sz="1200" dirty="0" smtClean="0"/>
                        <a:t>RM35V402E</a:t>
                      </a:r>
                      <a:endParaRPr 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over ALL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tcPr>
                </a:tc>
                <a:tc>
                  <a:txBody>
                    <a:bodyPr/>
                    <a:lstStyle/>
                    <a:p>
                      <a:pPr algn="ctr" fontAlgn="b"/>
                      <a:r>
                        <a:rPr lang="en-US" sz="1200" b="0" i="0" u="none" strike="noStrike" dirty="0">
                          <a:solidFill>
                            <a:srgbClr val="000000"/>
                          </a:solidFill>
                          <a:effectLst/>
                          <a:latin typeface="Calibri" panose="020F0502020204030204" pitchFamily="34" charset="0"/>
                        </a:rPr>
                        <a:t>1.32</a:t>
                      </a:r>
                    </a:p>
                  </a:txBody>
                  <a:tcPr marL="9525" marR="9525" marT="9525" marB="0" anchor="ctr">
                    <a:lnL w="12700" cap="flat" cmpd="sng" algn="ctr">
                      <a:solidFill>
                        <a:schemeClr val="accent6">
                          <a:lumMod val="75000"/>
                        </a:schemeClr>
                      </a:solidFill>
                      <a:prstDash val="solid"/>
                      <a:round/>
                      <a:headEnd type="none" w="med" len="med"/>
                      <a:tailEnd type="none" w="med" len="med"/>
                    </a:lnL>
                  </a:tcPr>
                </a:tc>
                <a:tc>
                  <a:txBody>
                    <a:bodyPr/>
                    <a:lstStyle/>
                    <a:p>
                      <a:pPr algn="ctr" fontAlgn="b"/>
                      <a:r>
                        <a:rPr lang="en-US" sz="1200" b="0" i="0" u="none" strike="noStrike">
                          <a:solidFill>
                            <a:srgbClr val="000000"/>
                          </a:solidFill>
                          <a:effectLst/>
                          <a:latin typeface="Calibri" panose="020F0502020204030204" pitchFamily="34" charset="0"/>
                        </a:rPr>
                        <a:t>1.31</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1.72</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1.28</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1.23</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1.21</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1.25</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1.41</a:t>
                      </a:r>
                    </a:p>
                  </a:txBody>
                  <a:tcPr marL="9525" marR="9525" marT="9525" marB="0" anchor="ctr">
                    <a:lnR w="12700" cap="flat" cmpd="sng" algn="ctr">
                      <a:solidFill>
                        <a:schemeClr val="accent6">
                          <a:lumMod val="75000"/>
                        </a:schemeClr>
                      </a:solidFill>
                      <a:prstDash val="solid"/>
                      <a:round/>
                      <a:headEnd type="none" w="med" len="med"/>
                      <a:tailEnd type="none" w="med" len="med"/>
                    </a:lnR>
                  </a:tcPr>
                </a:tc>
              </a:tr>
              <a:tr h="330200">
                <a:tc vMerge="1">
                  <a:txBody>
                    <a:bodyPr/>
                    <a:lstStyle/>
                    <a:p>
                      <a:endParaRPr 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over MS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1.3</a:t>
                      </a:r>
                    </a:p>
                  </a:txBody>
                  <a:tcPr marL="9525" marR="9525" marT="9525" marB="0" anchor="ctr">
                    <a:lnL w="12700" cap="flat" cmpd="sng" algn="ctr">
                      <a:solidFill>
                        <a:schemeClr val="accent6">
                          <a:lumMod val="75000"/>
                        </a:schemeClr>
                      </a:solidFill>
                      <a:prstDash val="solid"/>
                      <a:round/>
                      <a:headEnd type="none" w="med" len="med"/>
                      <a:tailEnd type="none" w="med" len="med"/>
                    </a:lnL>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1.29</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1.66</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1.23</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1.22</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1.22</a:t>
                      </a:r>
                    </a:p>
                  </a:txBody>
                  <a:tcPr marL="9525" marR="9525" marT="9525" marB="0" anchor="ctr">
                    <a:lnB w="12700" cap="flat" cmpd="sng" algn="ctr">
                      <a:solidFill>
                        <a:schemeClr val="accent6">
                          <a:lumMod val="75000"/>
                        </a:schemeClr>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1.38</a:t>
                      </a:r>
                    </a:p>
                  </a:txBody>
                  <a:tcPr marL="9525" marR="9525" marT="9525" marB="0" anchor="ctr">
                    <a:lnR w="12700" cap="flat" cmpd="sng" algn="ctr">
                      <a:solidFill>
                        <a:schemeClr val="accent6">
                          <a:lumMod val="75000"/>
                        </a:schemeClr>
                      </a:solidFill>
                      <a:prstDash val="solid"/>
                      <a:round/>
                      <a:headEnd type="none" w="med" len="med"/>
                      <a:tailEnd type="none" w="med" len="med"/>
                    </a:lnR>
                    <a:lnB w="12700" cap="flat" cmpd="sng" algn="ctr">
                      <a:solidFill>
                        <a:schemeClr val="accent6">
                          <a:lumMod val="75000"/>
                        </a:schemeClr>
                      </a:solidFill>
                      <a:prstDash val="solid"/>
                      <a:round/>
                      <a:headEnd type="none" w="med" len="med"/>
                      <a:tailEnd type="none" w="med" len="med"/>
                    </a:lnB>
                  </a:tcPr>
                </a:tc>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3845186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evaluation results: VR performance compared to MS &amp; ALL</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aphicFrame>
        <p:nvGraphicFramePr>
          <p:cNvPr id="5" name="Content Placeholder 4"/>
          <p:cNvGraphicFramePr>
            <a:graphicFrameLocks noGrp="1"/>
          </p:cNvGraphicFramePr>
          <p:nvPr>
            <p:ph idx="1"/>
            <p:extLst>
              <p:ext uri="{D42A27DB-BD31-4B8C-83A1-F6EECF244321}">
                <p14:modId xmlns:p14="http://schemas.microsoft.com/office/powerpoint/2010/main" val="1901878428"/>
              </p:ext>
            </p:extLst>
          </p:nvPr>
        </p:nvGraphicFramePr>
        <p:xfrm>
          <a:off x="1179513" y="2095500"/>
          <a:ext cx="5081587" cy="33558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p:cNvGraphicFramePr>
            <a:graphicFrameLocks/>
          </p:cNvGraphicFramePr>
          <p:nvPr>
            <p:extLst>
              <p:ext uri="{D42A27DB-BD31-4B8C-83A1-F6EECF244321}">
                <p14:modId xmlns:p14="http://schemas.microsoft.com/office/powerpoint/2010/main" val="1568100983"/>
              </p:ext>
            </p:extLst>
          </p:nvPr>
        </p:nvGraphicFramePr>
        <p:xfrm>
          <a:off x="6306248" y="2102427"/>
          <a:ext cx="5084064" cy="3358574"/>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2501900" y="5550230"/>
            <a:ext cx="2540000" cy="369332"/>
          </a:xfrm>
          <a:prstGeom prst="rect">
            <a:avLst/>
          </a:prstGeom>
          <a:noFill/>
        </p:spPr>
        <p:txBody>
          <a:bodyPr wrap="square" rtlCol="0">
            <a:spAutoFit/>
          </a:bodyPr>
          <a:lstStyle/>
          <a:p>
            <a:pPr algn="ctr"/>
            <a:r>
              <a:rPr lang="en-US" dirty="0" smtClean="0"/>
              <a:t>2 GPUs</a:t>
            </a:r>
            <a:endParaRPr lang="en-US" dirty="0"/>
          </a:p>
        </p:txBody>
      </p:sp>
      <p:sp>
        <p:nvSpPr>
          <p:cNvPr id="8" name="TextBox 7"/>
          <p:cNvSpPr txBox="1"/>
          <p:nvPr/>
        </p:nvSpPr>
        <p:spPr>
          <a:xfrm>
            <a:off x="7632700" y="5550065"/>
            <a:ext cx="2540000" cy="369332"/>
          </a:xfrm>
          <a:prstGeom prst="rect">
            <a:avLst/>
          </a:prstGeom>
          <a:noFill/>
        </p:spPr>
        <p:txBody>
          <a:bodyPr wrap="square" rtlCol="0">
            <a:spAutoFit/>
          </a:bodyPr>
          <a:lstStyle/>
          <a:p>
            <a:pPr algn="ctr"/>
            <a:r>
              <a:rPr lang="en-US" dirty="0" smtClean="0"/>
              <a:t>3 GPUs</a:t>
            </a:r>
            <a:endParaRPr lang="en-US" dirty="0"/>
          </a:p>
        </p:txBody>
      </p:sp>
    </p:spTree>
    <p:extLst>
      <p:ext uri="{BB962C8B-B14F-4D97-AF65-F5344CB8AC3E}">
        <p14:creationId xmlns:p14="http://schemas.microsoft.com/office/powerpoint/2010/main" val="16010936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pPr marL="342900" lvl="1" indent="-342900"/>
            <a:r>
              <a:rPr lang="en-US" dirty="0" smtClean="0"/>
              <a:t>A framework for scalable, warp-efficient and multi-GPU vertex-centric graph processing on CUDA-enabled GPUs (available at </a:t>
            </a:r>
            <a:r>
              <a:rPr lang="en-US" dirty="0" smtClean="0">
                <a:solidFill>
                  <a:schemeClr val="accent3">
                    <a:lumMod val="75000"/>
                  </a:schemeClr>
                </a:solidFill>
              </a:rPr>
              <a:t>https</a:t>
            </a:r>
            <a:r>
              <a:rPr lang="en-US" dirty="0">
                <a:solidFill>
                  <a:schemeClr val="accent3">
                    <a:lumMod val="75000"/>
                  </a:schemeClr>
                </a:solidFill>
              </a:rPr>
              <a:t>://</a:t>
            </a:r>
            <a:r>
              <a:rPr lang="en-US" dirty="0" smtClean="0">
                <a:solidFill>
                  <a:schemeClr val="accent3">
                    <a:lumMod val="75000"/>
                  </a:schemeClr>
                </a:solidFill>
              </a:rPr>
              <a:t>github.com/farkhor/WS-VR</a:t>
            </a:r>
            <a:r>
              <a:rPr lang="en-US" dirty="0" smtClean="0">
                <a:solidFill>
                  <a:schemeClr val="tx1"/>
                </a:solidFill>
              </a:rPr>
              <a:t>).</a:t>
            </a:r>
          </a:p>
          <a:p>
            <a:pPr marL="342900" lvl="1" indent="-342900"/>
            <a:r>
              <a:rPr lang="en-US" dirty="0" smtClean="0"/>
              <a:t> </a:t>
            </a:r>
            <a:r>
              <a:rPr lang="en-US" b="1" dirty="0" smtClean="0"/>
              <a:t>Warp Segmentation </a:t>
            </a:r>
            <a:r>
              <a:rPr lang="en-US" dirty="0" smtClean="0"/>
              <a:t>for SIMD-efficient processing of vertices with irregular-sized neighbors.</a:t>
            </a:r>
          </a:p>
          <a:p>
            <a:pPr lvl="1"/>
            <a:r>
              <a:rPr lang="en-US" dirty="0" smtClean="0"/>
              <a:t>Avoids atomics &amp; explicit syncing primitives.</a:t>
            </a:r>
          </a:p>
          <a:p>
            <a:pPr lvl="1"/>
            <a:r>
              <a:rPr lang="en-US" dirty="0" smtClean="0"/>
              <a:t>Accesses to CSR buffers are coalesced (only one exception).</a:t>
            </a:r>
          </a:p>
          <a:p>
            <a:pPr lvl="1"/>
            <a:r>
              <a:rPr lang="en-US" dirty="0" smtClean="0"/>
              <a:t>Exploits ILP.</a:t>
            </a:r>
            <a:endParaRPr lang="en-US" dirty="0"/>
          </a:p>
          <a:p>
            <a:r>
              <a:rPr lang="en-US" b="1" dirty="0" smtClean="0"/>
              <a:t>Vertex Refinement</a:t>
            </a:r>
            <a:r>
              <a:rPr lang="en-US" dirty="0" smtClean="0"/>
              <a:t> for efficient inter-device data transfer.</a:t>
            </a:r>
          </a:p>
          <a:p>
            <a:pPr lvl="1"/>
            <a:r>
              <a:rPr lang="en-US" dirty="0" smtClean="0"/>
              <a:t>Offline and online vertex refinement.</a:t>
            </a:r>
            <a:r>
              <a:rPr lang="en-US" dirty="0"/>
              <a:t> </a:t>
            </a:r>
            <a:endParaRPr lang="en-US" dirty="0" smtClean="0"/>
          </a:p>
          <a:p>
            <a:pPr lvl="1"/>
            <a:r>
              <a:rPr lang="en-US" dirty="0" smtClean="0"/>
              <a:t>Inbox/outbox </a:t>
            </a:r>
            <a:r>
              <a:rPr lang="en-US" dirty="0"/>
              <a:t>buffers, double-buffering, host-as-hub.</a:t>
            </a:r>
          </a:p>
          <a:p>
            <a:pPr lvl="1"/>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17160752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SIMD-Efficiency</a:t>
            </a:r>
          </a:p>
          <a:p>
            <a:pPr lvl="1"/>
            <a:r>
              <a:rPr lang="en-US" dirty="0" smtClean="0"/>
              <a:t>Motivation</a:t>
            </a:r>
          </a:p>
          <a:p>
            <a:pPr lvl="1"/>
            <a:r>
              <a:rPr lang="en-US" dirty="0" smtClean="0"/>
              <a:t>Our solution: </a:t>
            </a:r>
            <a:r>
              <a:rPr lang="en-US" b="1" dirty="0" smtClean="0"/>
              <a:t>Warp Segmentation</a:t>
            </a:r>
          </a:p>
          <a:p>
            <a:r>
              <a:rPr lang="en-US" dirty="0" smtClean="0"/>
              <a:t>Multi-GPU Scalability</a:t>
            </a:r>
          </a:p>
          <a:p>
            <a:pPr lvl="1"/>
            <a:r>
              <a:rPr lang="en-US" dirty="0" smtClean="0"/>
              <a:t>Motivation</a:t>
            </a:r>
          </a:p>
          <a:p>
            <a:pPr lvl="1"/>
            <a:r>
              <a:rPr lang="en-US" dirty="0" smtClean="0"/>
              <a:t>Our solution: </a:t>
            </a:r>
            <a:r>
              <a:rPr lang="en-US" b="1" dirty="0" smtClean="0"/>
              <a:t>Vertex Refinement</a:t>
            </a:r>
            <a:endParaRPr lang="en-US" b="1" dirty="0"/>
          </a:p>
          <a:p>
            <a:r>
              <a:rPr lang="en-US" dirty="0" smtClean="0"/>
              <a:t>Experimental Evaluation</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187020763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GPU programming restriction</a:t>
            </a:r>
            <a:endParaRPr lang="en-US" dirty="0"/>
          </a:p>
        </p:txBody>
      </p:sp>
      <p:sp>
        <p:nvSpPr>
          <p:cNvPr id="3" name="Content Placeholder 2"/>
          <p:cNvSpPr>
            <a:spLocks noGrp="1"/>
          </p:cNvSpPr>
          <p:nvPr>
            <p:ph idx="1"/>
          </p:nvPr>
        </p:nvSpPr>
        <p:spPr/>
        <p:txBody>
          <a:bodyPr/>
          <a:lstStyle/>
          <a:p>
            <a:r>
              <a:rPr lang="en-US" dirty="0" smtClean="0"/>
              <a:t>GPU SIMT architecture</a:t>
            </a:r>
          </a:p>
          <a:p>
            <a:pPr lvl="1"/>
            <a:r>
              <a:rPr lang="en-US" dirty="0" smtClean="0"/>
              <a:t>Mainly designed for accelerating graphics pipeline.</a:t>
            </a:r>
          </a:p>
          <a:p>
            <a:pPr lvl="1"/>
            <a:r>
              <a:rPr lang="en-US" dirty="0" smtClean="0"/>
              <a:t>Groups 32 threads into a SIMD group (warp in CUDA terms).</a:t>
            </a:r>
          </a:p>
          <a:p>
            <a:pPr lvl="1"/>
            <a:r>
              <a:rPr lang="en-US" dirty="0" smtClean="0"/>
              <a:t>One PC for the whole warp.</a:t>
            </a:r>
            <a:endParaRPr lang="en-US" dirty="0"/>
          </a:p>
          <a:p>
            <a:pPr lvl="1"/>
            <a:r>
              <a:rPr lang="en-US" dirty="0" smtClean="0"/>
              <a:t>Load imbalance will cause thread starvation.</a:t>
            </a:r>
            <a:endParaRPr lang="en-US" dirty="0"/>
          </a:p>
          <a:p>
            <a:pPr lvl="1"/>
            <a:r>
              <a:rPr lang="en-US" dirty="0" smtClean="0"/>
              <a:t>Thread starvation will incur underutilization of execution elements.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31902197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existing graph processing approaches</a:t>
            </a:r>
            <a:endParaRPr lang="en-US" dirty="0"/>
          </a:p>
        </p:txBody>
      </p:sp>
      <p:sp>
        <p:nvSpPr>
          <p:cNvPr id="3" name="Content Placeholder 2"/>
          <p:cNvSpPr>
            <a:spLocks noGrp="1"/>
          </p:cNvSpPr>
          <p:nvPr>
            <p:ph idx="1"/>
          </p:nvPr>
        </p:nvSpPr>
        <p:spPr/>
        <p:txBody>
          <a:bodyPr/>
          <a:lstStyle/>
          <a:p>
            <a:r>
              <a:rPr lang="en-US" dirty="0"/>
              <a:t>Algorithm-specific </a:t>
            </a:r>
            <a:r>
              <a:rPr lang="en-US" dirty="0" smtClean="0"/>
              <a:t>solutions</a:t>
            </a:r>
          </a:p>
          <a:p>
            <a:pPr lvl="1"/>
            <a:r>
              <a:rPr lang="en-US" dirty="0" smtClean="0"/>
              <a:t>BFS [</a:t>
            </a:r>
            <a:r>
              <a:rPr lang="en-US" dirty="0" err="1" smtClean="0"/>
              <a:t>PPoPP</a:t>
            </a:r>
            <a:r>
              <a:rPr lang="en-US" dirty="0" smtClean="0"/>
              <a:t>, 2012]</a:t>
            </a:r>
          </a:p>
          <a:p>
            <a:pPr lvl="1"/>
            <a:r>
              <a:rPr lang="en-US" dirty="0" smtClean="0"/>
              <a:t>SSSP [IPDPS, 2014]</a:t>
            </a:r>
          </a:p>
          <a:p>
            <a:pPr lvl="1"/>
            <a:r>
              <a:rPr lang="en-US" dirty="0" smtClean="0"/>
              <a:t>BC [SC, 2014]</a:t>
            </a:r>
            <a:endParaRPr lang="en-US" dirty="0"/>
          </a:p>
          <a:p>
            <a:r>
              <a:rPr lang="en-US" dirty="0" smtClean="0"/>
              <a:t>Generic solutions</a:t>
            </a:r>
          </a:p>
          <a:p>
            <a:pPr lvl="1"/>
            <a:r>
              <a:rPr lang="en-US" dirty="0" smtClean="0"/>
              <a:t>PRAM-style [</a:t>
            </a:r>
            <a:r>
              <a:rPr lang="en-US" dirty="0" err="1" smtClean="0"/>
              <a:t>HiPC</a:t>
            </a:r>
            <a:r>
              <a:rPr lang="en-US" dirty="0" smtClean="0"/>
              <a:t>, 2007]</a:t>
            </a:r>
            <a:endParaRPr lang="en-US" dirty="0"/>
          </a:p>
          <a:p>
            <a:pPr lvl="1"/>
            <a:r>
              <a:rPr lang="en-US" dirty="0" smtClean="0"/>
              <a:t>Virtual-Warp Centric (VWC) [</a:t>
            </a:r>
            <a:r>
              <a:rPr lang="en-US" dirty="0" err="1" smtClean="0"/>
              <a:t>PPoPP</a:t>
            </a:r>
            <a:r>
              <a:rPr lang="en-US" dirty="0" smtClean="0"/>
              <a:t>, 2011]</a:t>
            </a:r>
          </a:p>
          <a:p>
            <a:pPr lvl="1"/>
            <a:r>
              <a:rPr lang="en-US" dirty="0" smtClean="0"/>
              <a:t>CW &amp; G-Shards in </a:t>
            </a:r>
            <a:r>
              <a:rPr lang="en-US" dirty="0" err="1" smtClean="0"/>
              <a:t>CuSha</a:t>
            </a:r>
            <a:r>
              <a:rPr lang="en-US" dirty="0" smtClean="0"/>
              <a:t> [HPDC 2014]</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Tree>
    <p:extLst>
      <p:ext uri="{BB962C8B-B14F-4D97-AF65-F5344CB8AC3E}">
        <p14:creationId xmlns:p14="http://schemas.microsoft.com/office/powerpoint/2010/main" val="28712750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SIMD-efficiency: VWC</a:t>
            </a:r>
            <a:endParaRPr lang="en-US" dirty="0"/>
          </a:p>
        </p:txBody>
      </p:sp>
      <p:sp>
        <p:nvSpPr>
          <p:cNvPr id="3" name="Content Placeholder 2"/>
          <p:cNvSpPr>
            <a:spLocks noGrp="1"/>
          </p:cNvSpPr>
          <p:nvPr>
            <p:ph idx="1"/>
          </p:nvPr>
        </p:nvSpPr>
        <p:spPr/>
        <p:txBody>
          <a:bodyPr>
            <a:normAutofit lnSpcReduction="10000"/>
          </a:bodyPr>
          <a:lstStyle/>
          <a:p>
            <a:r>
              <a:rPr lang="en-US" dirty="0" smtClean="0"/>
              <a:t>Uses CSR representation.</a:t>
            </a:r>
          </a:p>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Group threads inside the warp into virtual warps.</a:t>
            </a:r>
          </a:p>
          <a:p>
            <a:pPr lvl="1"/>
            <a:r>
              <a:rPr lang="en-US" dirty="0" smtClean="0"/>
              <a:t>Assign each virtual warp to process one vertex.</a:t>
            </a:r>
          </a:p>
          <a:p>
            <a:pPr lvl="1"/>
            <a:r>
              <a:rPr lang="en-US" dirty="0" smtClean="0"/>
              <a:t>Virtual lanes process the neighbors.</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
        <p:nvSpPr>
          <p:cNvPr id="5" name="Oval 4"/>
          <p:cNvSpPr/>
          <p:nvPr/>
        </p:nvSpPr>
        <p:spPr>
          <a:xfrm>
            <a:off x="4127797" y="2713466"/>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600" dirty="0" smtClean="0"/>
              <a:t>V</a:t>
            </a:r>
            <a:r>
              <a:rPr lang="en-US" sz="1600" baseline="-25000" dirty="0" smtClean="0"/>
              <a:t>0</a:t>
            </a:r>
            <a:endParaRPr lang="en-US" sz="1600" dirty="0"/>
          </a:p>
        </p:txBody>
      </p:sp>
      <p:sp>
        <p:nvSpPr>
          <p:cNvPr id="6" name="Oval 5"/>
          <p:cNvSpPr/>
          <p:nvPr/>
        </p:nvSpPr>
        <p:spPr>
          <a:xfrm>
            <a:off x="4739196" y="3274183"/>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600" dirty="0" smtClean="0"/>
              <a:t>V</a:t>
            </a:r>
            <a:r>
              <a:rPr lang="en-US" sz="1600" baseline="-25000" dirty="0" smtClean="0"/>
              <a:t>1</a:t>
            </a:r>
            <a:endParaRPr lang="en-US" sz="1600" dirty="0"/>
          </a:p>
        </p:txBody>
      </p:sp>
      <p:sp>
        <p:nvSpPr>
          <p:cNvPr id="7" name="Oval 6"/>
          <p:cNvSpPr/>
          <p:nvPr/>
        </p:nvSpPr>
        <p:spPr>
          <a:xfrm>
            <a:off x="4556316" y="405918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600" dirty="0" smtClean="0"/>
              <a:t>V</a:t>
            </a:r>
            <a:r>
              <a:rPr lang="en-US" sz="1600" baseline="-25000" dirty="0" smtClean="0"/>
              <a:t>2</a:t>
            </a:r>
            <a:endParaRPr lang="en-US" sz="1600" dirty="0"/>
          </a:p>
        </p:txBody>
      </p:sp>
      <p:sp>
        <p:nvSpPr>
          <p:cNvPr id="8" name="Oval 7"/>
          <p:cNvSpPr/>
          <p:nvPr/>
        </p:nvSpPr>
        <p:spPr>
          <a:xfrm>
            <a:off x="3699278" y="4059187"/>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600" dirty="0" smtClean="0"/>
              <a:t>V</a:t>
            </a:r>
            <a:r>
              <a:rPr lang="en-US" sz="1600" baseline="-25000" dirty="0" smtClean="0"/>
              <a:t>3</a:t>
            </a:r>
            <a:endParaRPr lang="en-US" sz="1600" dirty="0"/>
          </a:p>
        </p:txBody>
      </p:sp>
      <p:sp>
        <p:nvSpPr>
          <p:cNvPr id="9" name="Oval 8"/>
          <p:cNvSpPr/>
          <p:nvPr/>
        </p:nvSpPr>
        <p:spPr>
          <a:xfrm>
            <a:off x="3428837" y="3274183"/>
            <a:ext cx="365760" cy="365760"/>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600" dirty="0" smtClean="0"/>
              <a:t>V</a:t>
            </a:r>
            <a:r>
              <a:rPr lang="en-US" sz="1600" baseline="-25000" dirty="0" smtClean="0"/>
              <a:t>4</a:t>
            </a:r>
            <a:endParaRPr lang="en-US" sz="1600" dirty="0"/>
          </a:p>
        </p:txBody>
      </p:sp>
      <p:sp>
        <p:nvSpPr>
          <p:cNvPr id="10" name="Rectangle 9"/>
          <p:cNvSpPr/>
          <p:nvPr/>
        </p:nvSpPr>
        <p:spPr>
          <a:xfrm>
            <a:off x="8453988" y="3034283"/>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8</a:t>
            </a:r>
            <a:endParaRPr lang="en-US" sz="1400" dirty="0"/>
          </a:p>
        </p:txBody>
      </p:sp>
      <p:sp>
        <p:nvSpPr>
          <p:cNvPr id="11" name="Rectangle 10"/>
          <p:cNvSpPr/>
          <p:nvPr/>
        </p:nvSpPr>
        <p:spPr>
          <a:xfrm>
            <a:off x="7057874" y="2667709"/>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a:t>V</a:t>
            </a:r>
            <a:r>
              <a:rPr lang="en-US" sz="1400" baseline="-25000" dirty="0"/>
              <a:t>0</a:t>
            </a:r>
            <a:endParaRPr lang="en-US" sz="1400" dirty="0"/>
          </a:p>
        </p:txBody>
      </p:sp>
      <p:sp>
        <p:nvSpPr>
          <p:cNvPr id="12" name="Rectangle 11"/>
          <p:cNvSpPr/>
          <p:nvPr/>
        </p:nvSpPr>
        <p:spPr>
          <a:xfrm>
            <a:off x="7338323" y="2667709"/>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a:t>V</a:t>
            </a:r>
            <a:r>
              <a:rPr lang="en-US" sz="1400" baseline="-25000" dirty="0"/>
              <a:t>1</a:t>
            </a:r>
            <a:endParaRPr lang="en-US" sz="1400" dirty="0"/>
          </a:p>
        </p:txBody>
      </p:sp>
      <p:sp>
        <p:nvSpPr>
          <p:cNvPr id="13" name="Rectangle 12"/>
          <p:cNvSpPr/>
          <p:nvPr/>
        </p:nvSpPr>
        <p:spPr>
          <a:xfrm>
            <a:off x="7618771" y="2667709"/>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a:t>V</a:t>
            </a:r>
            <a:r>
              <a:rPr lang="en-US" sz="1400" baseline="-25000" dirty="0"/>
              <a:t>2</a:t>
            </a:r>
            <a:endParaRPr lang="en-US" sz="1400" dirty="0"/>
          </a:p>
        </p:txBody>
      </p:sp>
      <p:sp>
        <p:nvSpPr>
          <p:cNvPr id="14" name="Rectangle 13"/>
          <p:cNvSpPr/>
          <p:nvPr/>
        </p:nvSpPr>
        <p:spPr>
          <a:xfrm>
            <a:off x="7899220" y="2667709"/>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a:t>V</a:t>
            </a:r>
            <a:r>
              <a:rPr lang="en-US" sz="1400" baseline="-25000" dirty="0"/>
              <a:t>3</a:t>
            </a:r>
            <a:endParaRPr lang="en-US" sz="1400" dirty="0"/>
          </a:p>
        </p:txBody>
      </p:sp>
      <p:sp>
        <p:nvSpPr>
          <p:cNvPr id="15" name="Rectangle 14"/>
          <p:cNvSpPr/>
          <p:nvPr/>
        </p:nvSpPr>
        <p:spPr>
          <a:xfrm>
            <a:off x="8179668" y="2667709"/>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a:t>V</a:t>
            </a:r>
            <a:r>
              <a:rPr lang="en-US" sz="1400" baseline="-25000" dirty="0"/>
              <a:t>4</a:t>
            </a:r>
            <a:endParaRPr lang="en-US" sz="1400" dirty="0"/>
          </a:p>
        </p:txBody>
      </p:sp>
      <p:cxnSp>
        <p:nvCxnSpPr>
          <p:cNvPr id="16" name="Straight Arrow Connector 15"/>
          <p:cNvCxnSpPr>
            <a:stCxn id="5" idx="5"/>
            <a:endCxn id="6" idx="1"/>
          </p:cNvCxnSpPr>
          <p:nvPr/>
        </p:nvCxnSpPr>
        <p:spPr>
          <a:xfrm>
            <a:off x="4439993" y="3025662"/>
            <a:ext cx="352767" cy="30208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0"/>
            <a:endCxn id="6" idx="4"/>
          </p:cNvCxnSpPr>
          <p:nvPr/>
        </p:nvCxnSpPr>
        <p:spPr>
          <a:xfrm flipV="1">
            <a:off x="4739196" y="3639943"/>
            <a:ext cx="182880" cy="4192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2"/>
            <a:endCxn id="8" idx="6"/>
          </p:cNvCxnSpPr>
          <p:nvPr/>
        </p:nvCxnSpPr>
        <p:spPr>
          <a:xfrm rot="10800000">
            <a:off x="4065038" y="4242067"/>
            <a:ext cx="491278"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1"/>
            <a:endCxn id="9" idx="4"/>
          </p:cNvCxnSpPr>
          <p:nvPr/>
        </p:nvCxnSpPr>
        <p:spPr>
          <a:xfrm rot="16200000" flipV="1">
            <a:off x="3445876" y="3805784"/>
            <a:ext cx="472808" cy="14112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 idx="2"/>
            <a:endCxn id="9" idx="6"/>
          </p:cNvCxnSpPr>
          <p:nvPr/>
        </p:nvCxnSpPr>
        <p:spPr>
          <a:xfrm flipH="1">
            <a:off x="3794597" y="3457063"/>
            <a:ext cx="944599"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5" idx="3"/>
            <a:endCxn id="9" idx="7"/>
          </p:cNvCxnSpPr>
          <p:nvPr/>
        </p:nvCxnSpPr>
        <p:spPr>
          <a:xfrm rot="5400000">
            <a:off x="3810155" y="2956540"/>
            <a:ext cx="302085" cy="4403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 idx="4"/>
            <a:endCxn id="8" idx="0"/>
          </p:cNvCxnSpPr>
          <p:nvPr/>
        </p:nvCxnSpPr>
        <p:spPr>
          <a:xfrm rot="5400000">
            <a:off x="3606438" y="3354947"/>
            <a:ext cx="979961" cy="42851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1"/>
            <a:endCxn id="5" idx="5"/>
          </p:cNvCxnSpPr>
          <p:nvPr/>
        </p:nvCxnSpPr>
        <p:spPr>
          <a:xfrm flipH="1" flipV="1">
            <a:off x="4439993" y="3025662"/>
            <a:ext cx="352767" cy="30208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057874" y="3034283"/>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0</a:t>
            </a:r>
            <a:endParaRPr lang="en-US" sz="1400" dirty="0"/>
          </a:p>
        </p:txBody>
      </p:sp>
      <p:sp>
        <p:nvSpPr>
          <p:cNvPr id="25" name="Rectangle 24"/>
          <p:cNvSpPr/>
          <p:nvPr/>
        </p:nvSpPr>
        <p:spPr>
          <a:xfrm>
            <a:off x="7337097" y="3034283"/>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1</a:t>
            </a:r>
            <a:endParaRPr lang="en-US" sz="1400" dirty="0"/>
          </a:p>
        </p:txBody>
      </p:sp>
      <p:sp>
        <p:nvSpPr>
          <p:cNvPr id="26" name="Rectangle 25"/>
          <p:cNvSpPr/>
          <p:nvPr/>
        </p:nvSpPr>
        <p:spPr>
          <a:xfrm>
            <a:off x="7616320" y="3034283"/>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3</a:t>
            </a:r>
            <a:endParaRPr lang="en-US" sz="1400" dirty="0"/>
          </a:p>
        </p:txBody>
      </p:sp>
      <p:sp>
        <p:nvSpPr>
          <p:cNvPr id="27" name="Rectangle 26"/>
          <p:cNvSpPr/>
          <p:nvPr/>
        </p:nvSpPr>
        <p:spPr>
          <a:xfrm>
            <a:off x="7895543" y="3034283"/>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3</a:t>
            </a:r>
            <a:endParaRPr lang="en-US" sz="1400" dirty="0"/>
          </a:p>
        </p:txBody>
      </p:sp>
      <p:sp>
        <p:nvSpPr>
          <p:cNvPr id="28" name="Rectangle 27"/>
          <p:cNvSpPr/>
          <p:nvPr/>
        </p:nvSpPr>
        <p:spPr>
          <a:xfrm>
            <a:off x="8174766" y="3034283"/>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5</a:t>
            </a:r>
            <a:endParaRPr lang="en-US" sz="1400" dirty="0"/>
          </a:p>
        </p:txBody>
      </p:sp>
      <p:sp>
        <p:nvSpPr>
          <p:cNvPr id="29" name="Rectangle 28"/>
          <p:cNvSpPr/>
          <p:nvPr/>
        </p:nvSpPr>
        <p:spPr>
          <a:xfrm>
            <a:off x="8447198"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0</a:t>
            </a:r>
            <a:endParaRPr lang="en-US" sz="1400" dirty="0"/>
          </a:p>
        </p:txBody>
      </p:sp>
      <p:sp>
        <p:nvSpPr>
          <p:cNvPr id="30" name="Rectangle 29"/>
          <p:cNvSpPr/>
          <p:nvPr/>
        </p:nvSpPr>
        <p:spPr>
          <a:xfrm>
            <a:off x="7057373"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1</a:t>
            </a:r>
            <a:endParaRPr lang="en-US" sz="1400" dirty="0"/>
          </a:p>
        </p:txBody>
      </p:sp>
      <p:sp>
        <p:nvSpPr>
          <p:cNvPr id="31" name="Rectangle 30"/>
          <p:cNvSpPr/>
          <p:nvPr/>
        </p:nvSpPr>
        <p:spPr>
          <a:xfrm>
            <a:off x="7335338"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0</a:t>
            </a:r>
            <a:endParaRPr lang="en-US" sz="1400" dirty="0"/>
          </a:p>
        </p:txBody>
      </p:sp>
      <p:sp>
        <p:nvSpPr>
          <p:cNvPr id="32" name="Rectangle 31"/>
          <p:cNvSpPr/>
          <p:nvPr/>
        </p:nvSpPr>
        <p:spPr>
          <a:xfrm>
            <a:off x="7613303"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2</a:t>
            </a:r>
            <a:endParaRPr lang="en-US" sz="1400" dirty="0"/>
          </a:p>
        </p:txBody>
      </p:sp>
      <p:sp>
        <p:nvSpPr>
          <p:cNvPr id="33" name="Rectangle 32"/>
          <p:cNvSpPr/>
          <p:nvPr/>
        </p:nvSpPr>
        <p:spPr>
          <a:xfrm>
            <a:off x="7891268"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0</a:t>
            </a:r>
            <a:endParaRPr lang="en-US" sz="1400" dirty="0"/>
          </a:p>
        </p:txBody>
      </p:sp>
      <p:sp>
        <p:nvSpPr>
          <p:cNvPr id="34" name="Rectangle 33"/>
          <p:cNvSpPr/>
          <p:nvPr/>
        </p:nvSpPr>
        <p:spPr>
          <a:xfrm>
            <a:off x="8169233"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2</a:t>
            </a:r>
            <a:endParaRPr lang="en-US" sz="1400" dirty="0"/>
          </a:p>
        </p:txBody>
      </p:sp>
      <p:sp>
        <p:nvSpPr>
          <p:cNvPr id="35" name="Rectangle 34"/>
          <p:cNvSpPr/>
          <p:nvPr/>
        </p:nvSpPr>
        <p:spPr>
          <a:xfrm>
            <a:off x="8444054"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5</a:t>
            </a:r>
            <a:endParaRPr lang="en-US" sz="1400" dirty="0"/>
          </a:p>
        </p:txBody>
      </p:sp>
      <p:sp>
        <p:nvSpPr>
          <p:cNvPr id="36" name="Rectangle 35"/>
          <p:cNvSpPr/>
          <p:nvPr/>
        </p:nvSpPr>
        <p:spPr>
          <a:xfrm>
            <a:off x="7054229"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0</a:t>
            </a:r>
            <a:endParaRPr lang="en-US" sz="1400" dirty="0"/>
          </a:p>
        </p:txBody>
      </p:sp>
      <p:sp>
        <p:nvSpPr>
          <p:cNvPr id="37" name="Rectangle 36"/>
          <p:cNvSpPr/>
          <p:nvPr/>
        </p:nvSpPr>
        <p:spPr>
          <a:xfrm>
            <a:off x="7332194"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1</a:t>
            </a:r>
            <a:endParaRPr lang="en-US" sz="1400" dirty="0"/>
          </a:p>
        </p:txBody>
      </p:sp>
      <p:sp>
        <p:nvSpPr>
          <p:cNvPr id="38" name="Rectangle 37"/>
          <p:cNvSpPr/>
          <p:nvPr/>
        </p:nvSpPr>
        <p:spPr>
          <a:xfrm>
            <a:off x="7610159"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2</a:t>
            </a:r>
            <a:endParaRPr lang="en-US" sz="1400" dirty="0"/>
          </a:p>
        </p:txBody>
      </p:sp>
      <p:sp>
        <p:nvSpPr>
          <p:cNvPr id="39" name="Rectangle 38"/>
          <p:cNvSpPr/>
          <p:nvPr/>
        </p:nvSpPr>
        <p:spPr>
          <a:xfrm>
            <a:off x="7888124"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3</a:t>
            </a:r>
            <a:endParaRPr lang="en-US" sz="1400" dirty="0"/>
          </a:p>
        </p:txBody>
      </p:sp>
      <p:sp>
        <p:nvSpPr>
          <p:cNvPr id="40" name="Rectangle 39"/>
          <p:cNvSpPr/>
          <p:nvPr/>
        </p:nvSpPr>
        <p:spPr>
          <a:xfrm>
            <a:off x="8166089"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4</a:t>
            </a:r>
            <a:endParaRPr lang="en-US" sz="1400" dirty="0"/>
          </a:p>
        </p:txBody>
      </p:sp>
      <p:sp>
        <p:nvSpPr>
          <p:cNvPr id="41" name="Rectangle 40"/>
          <p:cNvSpPr/>
          <p:nvPr/>
        </p:nvSpPr>
        <p:spPr>
          <a:xfrm>
            <a:off x="9003129"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3</a:t>
            </a:r>
            <a:endParaRPr lang="en-US" sz="1400" dirty="0"/>
          </a:p>
        </p:txBody>
      </p:sp>
      <p:sp>
        <p:nvSpPr>
          <p:cNvPr id="42" name="Rectangle 41"/>
          <p:cNvSpPr/>
          <p:nvPr/>
        </p:nvSpPr>
        <p:spPr>
          <a:xfrm>
            <a:off x="8725163" y="3810017"/>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1</a:t>
            </a:r>
            <a:endParaRPr lang="en-US" sz="1400" dirty="0"/>
          </a:p>
        </p:txBody>
      </p:sp>
      <p:sp>
        <p:nvSpPr>
          <p:cNvPr id="43" name="Rectangle 42"/>
          <p:cNvSpPr/>
          <p:nvPr/>
        </p:nvSpPr>
        <p:spPr>
          <a:xfrm>
            <a:off x="8999985"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7</a:t>
            </a:r>
            <a:endParaRPr lang="en-US" sz="1400" dirty="0"/>
          </a:p>
        </p:txBody>
      </p:sp>
      <p:sp>
        <p:nvSpPr>
          <p:cNvPr id="44" name="Rectangle 43"/>
          <p:cNvSpPr/>
          <p:nvPr/>
        </p:nvSpPr>
        <p:spPr>
          <a:xfrm>
            <a:off x="8722019" y="4175510"/>
            <a:ext cx="274320" cy="274320"/>
          </a:xfrm>
          <a:prstGeom prst="rect">
            <a:avLst/>
          </a:prstGeom>
          <a:noFill/>
          <a:ln w="19050">
            <a:solidFill>
              <a:schemeClr val="tx1"/>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6</a:t>
            </a:r>
            <a:endParaRPr lang="en-US" sz="1400" dirty="0"/>
          </a:p>
        </p:txBody>
      </p:sp>
      <p:cxnSp>
        <p:nvCxnSpPr>
          <p:cNvPr id="45" name="Straight Connector 44"/>
          <p:cNvCxnSpPr/>
          <p:nvPr/>
        </p:nvCxnSpPr>
        <p:spPr>
          <a:xfrm>
            <a:off x="7054229" y="3308603"/>
            <a:ext cx="0" cy="501414"/>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46" name="Straight Connector 45"/>
          <p:cNvCxnSpPr/>
          <p:nvPr/>
        </p:nvCxnSpPr>
        <p:spPr>
          <a:xfrm>
            <a:off x="7335338" y="3308603"/>
            <a:ext cx="0" cy="501414"/>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47" name="Straight Connector 46"/>
          <p:cNvCxnSpPr/>
          <p:nvPr/>
        </p:nvCxnSpPr>
        <p:spPr>
          <a:xfrm>
            <a:off x="7613304" y="3308603"/>
            <a:ext cx="271175" cy="494414"/>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48" name="Straight Connector 47"/>
          <p:cNvCxnSpPr/>
          <p:nvPr/>
        </p:nvCxnSpPr>
        <p:spPr>
          <a:xfrm>
            <a:off x="7899220" y="3301603"/>
            <a:ext cx="0" cy="508414"/>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49" name="Straight Connector 48"/>
          <p:cNvCxnSpPr/>
          <p:nvPr/>
        </p:nvCxnSpPr>
        <p:spPr>
          <a:xfrm>
            <a:off x="8184604" y="3308603"/>
            <a:ext cx="262594" cy="501414"/>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50" name="Straight Connector 49"/>
          <p:cNvCxnSpPr/>
          <p:nvPr/>
        </p:nvCxnSpPr>
        <p:spPr>
          <a:xfrm>
            <a:off x="8461939" y="3308603"/>
            <a:ext cx="819156" cy="501414"/>
          </a:xfrm>
          <a:prstGeom prst="line">
            <a:avLst/>
          </a:prstGeom>
          <a:ln w="9525">
            <a:solidFill>
              <a:schemeClr val="tx1"/>
            </a:solidFill>
            <a:prstDash val="dash"/>
          </a:ln>
        </p:spPr>
        <p:style>
          <a:lnRef idx="3">
            <a:schemeClr val="dk1"/>
          </a:lnRef>
          <a:fillRef idx="0">
            <a:schemeClr val="dk1"/>
          </a:fillRef>
          <a:effectRef idx="2">
            <a:schemeClr val="dk1"/>
          </a:effectRef>
          <a:fontRef idx="minor">
            <a:schemeClr val="tx1"/>
          </a:fontRef>
        </p:style>
      </p:cxnSp>
      <p:sp>
        <p:nvSpPr>
          <p:cNvPr id="51" name="TextBox 50"/>
          <p:cNvSpPr txBox="1"/>
          <p:nvPr/>
        </p:nvSpPr>
        <p:spPr>
          <a:xfrm>
            <a:off x="5696737" y="2644711"/>
            <a:ext cx="1355008" cy="307777"/>
          </a:xfrm>
          <a:prstGeom prst="rect">
            <a:avLst/>
          </a:prstGeom>
          <a:noFill/>
        </p:spPr>
        <p:txBody>
          <a:bodyPr wrap="square" rtlCol="0">
            <a:spAutoFit/>
          </a:bodyPr>
          <a:lstStyle/>
          <a:p>
            <a:pPr algn="r"/>
            <a:r>
              <a:rPr lang="en-US" sz="1400" dirty="0" err="1" smtClean="0"/>
              <a:t>VertexValues</a:t>
            </a:r>
            <a:endParaRPr lang="en-US" sz="1400" dirty="0"/>
          </a:p>
        </p:txBody>
      </p:sp>
      <p:sp>
        <p:nvSpPr>
          <p:cNvPr id="52" name="TextBox 51"/>
          <p:cNvSpPr txBox="1"/>
          <p:nvPr/>
        </p:nvSpPr>
        <p:spPr>
          <a:xfrm>
            <a:off x="5626521" y="2985233"/>
            <a:ext cx="1425224" cy="307777"/>
          </a:xfrm>
          <a:prstGeom prst="rect">
            <a:avLst/>
          </a:prstGeom>
          <a:noFill/>
        </p:spPr>
        <p:txBody>
          <a:bodyPr wrap="square" rtlCol="0">
            <a:spAutoFit/>
          </a:bodyPr>
          <a:lstStyle/>
          <a:p>
            <a:pPr algn="r"/>
            <a:r>
              <a:rPr lang="en-US" sz="1400" dirty="0" err="1" smtClean="0"/>
              <a:t>NbrIndices</a:t>
            </a:r>
            <a:endParaRPr lang="en-US" sz="1400" dirty="0"/>
          </a:p>
        </p:txBody>
      </p:sp>
      <p:sp>
        <p:nvSpPr>
          <p:cNvPr id="53" name="TextBox 52"/>
          <p:cNvSpPr txBox="1"/>
          <p:nvPr/>
        </p:nvSpPr>
        <p:spPr>
          <a:xfrm>
            <a:off x="5293516" y="3810017"/>
            <a:ext cx="1745971" cy="307777"/>
          </a:xfrm>
          <a:prstGeom prst="rect">
            <a:avLst/>
          </a:prstGeom>
          <a:noFill/>
        </p:spPr>
        <p:txBody>
          <a:bodyPr wrap="square" rtlCol="0">
            <a:spAutoFit/>
          </a:bodyPr>
          <a:lstStyle/>
          <a:p>
            <a:pPr algn="r"/>
            <a:r>
              <a:rPr lang="en-US" sz="1400" dirty="0" err="1" smtClean="0"/>
              <a:t>NbrVertexIndices</a:t>
            </a:r>
            <a:endParaRPr lang="en-US" sz="1400" dirty="0"/>
          </a:p>
        </p:txBody>
      </p:sp>
      <p:sp>
        <p:nvSpPr>
          <p:cNvPr id="54" name="TextBox 53"/>
          <p:cNvSpPr txBox="1"/>
          <p:nvPr/>
        </p:nvSpPr>
        <p:spPr>
          <a:xfrm>
            <a:off x="5376889" y="4142053"/>
            <a:ext cx="1662598" cy="307777"/>
          </a:xfrm>
          <a:prstGeom prst="rect">
            <a:avLst/>
          </a:prstGeom>
          <a:noFill/>
        </p:spPr>
        <p:txBody>
          <a:bodyPr wrap="square" rtlCol="0">
            <a:spAutoFit/>
          </a:bodyPr>
          <a:lstStyle/>
          <a:p>
            <a:pPr algn="r"/>
            <a:r>
              <a:rPr lang="en-US" sz="1400" dirty="0" err="1" smtClean="0"/>
              <a:t>EdgeValues</a:t>
            </a:r>
            <a:endParaRPr lang="en-US" sz="1400" dirty="0"/>
          </a:p>
        </p:txBody>
      </p:sp>
      <p:sp>
        <p:nvSpPr>
          <p:cNvPr id="55" name="Rectangle 54"/>
          <p:cNvSpPr/>
          <p:nvPr/>
        </p:nvSpPr>
        <p:spPr>
          <a:xfrm>
            <a:off x="4479216" y="2832225"/>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0</a:t>
            </a:r>
            <a:endParaRPr lang="en-US" sz="1400" dirty="0"/>
          </a:p>
        </p:txBody>
      </p:sp>
      <p:sp>
        <p:nvSpPr>
          <p:cNvPr id="56" name="Rectangle 55"/>
          <p:cNvSpPr/>
          <p:nvPr/>
        </p:nvSpPr>
        <p:spPr>
          <a:xfrm>
            <a:off x="4743161" y="3021700"/>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1</a:t>
            </a:r>
            <a:endParaRPr lang="en-US" sz="1400" dirty="0"/>
          </a:p>
        </p:txBody>
      </p:sp>
      <p:sp>
        <p:nvSpPr>
          <p:cNvPr id="57" name="Rectangle 56"/>
          <p:cNvSpPr/>
          <p:nvPr/>
        </p:nvSpPr>
        <p:spPr>
          <a:xfrm>
            <a:off x="3534718" y="3026172"/>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5</a:t>
            </a:r>
            <a:endParaRPr lang="en-US" sz="1400" dirty="0"/>
          </a:p>
        </p:txBody>
      </p:sp>
      <p:sp>
        <p:nvSpPr>
          <p:cNvPr id="58" name="Rectangle 57"/>
          <p:cNvSpPr/>
          <p:nvPr/>
        </p:nvSpPr>
        <p:spPr>
          <a:xfrm>
            <a:off x="4918100" y="3628363"/>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2</a:t>
            </a:r>
            <a:endParaRPr lang="en-US" sz="1400" dirty="0"/>
          </a:p>
        </p:txBody>
      </p:sp>
      <p:sp>
        <p:nvSpPr>
          <p:cNvPr id="59" name="Rectangle 58"/>
          <p:cNvSpPr/>
          <p:nvPr/>
        </p:nvSpPr>
        <p:spPr>
          <a:xfrm>
            <a:off x="3951250" y="3765523"/>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3</a:t>
            </a:r>
            <a:endParaRPr lang="en-US" sz="1400" dirty="0"/>
          </a:p>
        </p:txBody>
      </p:sp>
      <p:sp>
        <p:nvSpPr>
          <p:cNvPr id="60" name="Rectangle 59"/>
          <p:cNvSpPr/>
          <p:nvPr/>
        </p:nvSpPr>
        <p:spPr>
          <a:xfrm>
            <a:off x="4012245" y="4287787"/>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4</a:t>
            </a:r>
            <a:endParaRPr lang="en-US" sz="1400" dirty="0"/>
          </a:p>
        </p:txBody>
      </p:sp>
      <p:sp>
        <p:nvSpPr>
          <p:cNvPr id="61" name="Rectangle 60"/>
          <p:cNvSpPr/>
          <p:nvPr/>
        </p:nvSpPr>
        <p:spPr>
          <a:xfrm>
            <a:off x="3375272" y="3683937"/>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7</a:t>
            </a:r>
            <a:endParaRPr lang="en-US" sz="1400" dirty="0"/>
          </a:p>
        </p:txBody>
      </p:sp>
      <p:sp>
        <p:nvSpPr>
          <p:cNvPr id="62" name="Rectangle 61"/>
          <p:cNvSpPr/>
          <p:nvPr/>
        </p:nvSpPr>
        <p:spPr>
          <a:xfrm>
            <a:off x="3750689" y="3482704"/>
            <a:ext cx="274320" cy="274320"/>
          </a:xfrm>
          <a:prstGeom prst="rect">
            <a:avLst/>
          </a:prstGeom>
          <a:noFill/>
          <a:ln w="190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E</a:t>
            </a:r>
            <a:r>
              <a:rPr lang="en-US" sz="1400" baseline="-25000" dirty="0" smtClean="0"/>
              <a:t>6</a:t>
            </a:r>
            <a:endParaRPr lang="en-US" sz="1400" dirty="0"/>
          </a:p>
        </p:txBody>
      </p:sp>
    </p:spTree>
    <p:extLst>
      <p:ext uri="{BB962C8B-B14F-4D97-AF65-F5344CB8AC3E}">
        <p14:creationId xmlns:p14="http://schemas.microsoft.com/office/powerpoint/2010/main" val="38293822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SIMD-efficiency: </a:t>
            </a:r>
            <a:r>
              <a:rPr lang="en-US" dirty="0" smtClean="0"/>
              <a:t>VWC drawback facing irregularity</a:t>
            </a:r>
            <a:endParaRPr lang="en-US" dirty="0"/>
          </a:p>
        </p:txBody>
      </p:sp>
      <p:sp>
        <p:nvSpPr>
          <p:cNvPr id="3" name="Content Placeholder 2"/>
          <p:cNvSpPr>
            <a:spLocks noGrp="1"/>
          </p:cNvSpPr>
          <p:nvPr>
            <p:ph idx="1"/>
          </p:nvPr>
        </p:nvSpPr>
        <p:spPr/>
        <p:txBody>
          <a:bodyPr/>
          <a:lstStyle/>
          <a:p>
            <a:r>
              <a:rPr lang="en-US" dirty="0" smtClean="0"/>
              <a:t>Real-world graphs are irregular usually exhibiting </a:t>
            </a:r>
            <a:r>
              <a:rPr lang="en-US" i="1" dirty="0" smtClean="0"/>
              <a:t>power law </a:t>
            </a:r>
            <a:r>
              <a:rPr lang="en-US" dirty="0" smtClean="0"/>
              <a:t>degree distribution.</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sp>
        <p:nvSpPr>
          <p:cNvPr id="5" name="TextBox 8"/>
          <p:cNvSpPr txBox="1"/>
          <p:nvPr/>
        </p:nvSpPr>
        <p:spPr>
          <a:xfrm>
            <a:off x="3937652" y="4727217"/>
            <a:ext cx="1447800" cy="89255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dirty="0" err="1" smtClean="0">
                <a:latin typeface="+mj-lt"/>
                <a:cs typeface="Aharoni" pitchFamily="2" charset="-79"/>
              </a:rPr>
              <a:t>LiveJournal</a:t>
            </a:r>
            <a:r>
              <a:rPr lang="en-US" sz="1400" dirty="0" smtClean="0">
                <a:latin typeface="+mj-lt"/>
                <a:cs typeface="Aharoni" pitchFamily="2" charset="-79"/>
              </a:rPr>
              <a:t> </a:t>
            </a:r>
          </a:p>
          <a:p>
            <a:pPr algn="ctr"/>
            <a:r>
              <a:rPr lang="en-US" dirty="0" smtClean="0">
                <a:latin typeface="+mj-lt"/>
                <a:cs typeface="Aharoni" pitchFamily="2" charset="-79"/>
              </a:rPr>
              <a:t>69</a:t>
            </a:r>
            <a:r>
              <a:rPr lang="en-US" sz="1400" dirty="0" smtClean="0">
                <a:latin typeface="+mj-lt"/>
                <a:cs typeface="Aharoni" pitchFamily="2" charset="-79"/>
              </a:rPr>
              <a:t> M Edges</a:t>
            </a:r>
          </a:p>
          <a:p>
            <a:pPr algn="ctr"/>
            <a:r>
              <a:rPr lang="en-US" dirty="0" smtClean="0">
                <a:latin typeface="+mj-lt"/>
                <a:cs typeface="Aharoni" pitchFamily="2" charset="-79"/>
              </a:rPr>
              <a:t>5</a:t>
            </a:r>
            <a:r>
              <a:rPr lang="en-US" sz="1400" dirty="0" smtClean="0">
                <a:latin typeface="+mj-lt"/>
                <a:cs typeface="Aharoni" pitchFamily="2" charset="-79"/>
              </a:rPr>
              <a:t> M Vertices</a:t>
            </a:r>
            <a:endParaRPr lang="en-US" dirty="0" smtClean="0">
              <a:latin typeface="+mj-lt"/>
              <a:cs typeface="Aharoni" pitchFamily="2" charset="-79"/>
            </a:endParaRPr>
          </a:p>
        </p:txBody>
      </p:sp>
      <p:sp>
        <p:nvSpPr>
          <p:cNvPr id="7" name="TextBox 9"/>
          <p:cNvSpPr txBox="1"/>
          <p:nvPr/>
        </p:nvSpPr>
        <p:spPr>
          <a:xfrm>
            <a:off x="6562165" y="4765317"/>
            <a:ext cx="1516828" cy="86177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dirty="0" err="1" smtClean="0">
                <a:latin typeface="+mj-lt"/>
                <a:cs typeface="Aharoni" pitchFamily="2" charset="-79"/>
              </a:rPr>
              <a:t>Pokec</a:t>
            </a:r>
            <a:endParaRPr lang="en-US" sz="1400" dirty="0" smtClean="0">
              <a:latin typeface="+mj-lt"/>
              <a:cs typeface="Aharoni" pitchFamily="2" charset="-79"/>
            </a:endParaRPr>
          </a:p>
          <a:p>
            <a:pPr algn="ctr"/>
            <a:r>
              <a:rPr lang="en-US" dirty="0" smtClean="0">
                <a:latin typeface="+mj-lt"/>
                <a:cs typeface="Aharoni" pitchFamily="2" charset="-79"/>
              </a:rPr>
              <a:t>30</a:t>
            </a:r>
            <a:r>
              <a:rPr lang="en-US" sz="1400" dirty="0" smtClean="0">
                <a:latin typeface="+mj-lt"/>
                <a:cs typeface="Aharoni" pitchFamily="2" charset="-79"/>
              </a:rPr>
              <a:t> M Edges</a:t>
            </a:r>
          </a:p>
          <a:p>
            <a:pPr algn="ctr"/>
            <a:r>
              <a:rPr lang="en-US" dirty="0" smtClean="0">
                <a:latin typeface="+mj-lt"/>
                <a:cs typeface="Aharoni" pitchFamily="2" charset="-79"/>
              </a:rPr>
              <a:t>1.6</a:t>
            </a:r>
            <a:r>
              <a:rPr lang="en-US" sz="1400" dirty="0" smtClean="0">
                <a:latin typeface="+mj-lt"/>
                <a:cs typeface="Aharoni" pitchFamily="2" charset="-79"/>
              </a:rPr>
              <a:t> M Vertices</a:t>
            </a:r>
            <a:endParaRPr lang="en-US" dirty="0" smtClean="0">
              <a:latin typeface="+mj-lt"/>
              <a:cs typeface="Aharoni" pitchFamily="2" charset="-79"/>
            </a:endParaRPr>
          </a:p>
        </p:txBody>
      </p:sp>
      <p:pic>
        <p:nvPicPr>
          <p:cNvPr id="10" name="Picture 9"/>
          <p:cNvPicPr>
            <a:picLocks noChangeAspect="1"/>
          </p:cNvPicPr>
          <p:nvPr/>
        </p:nvPicPr>
        <p:blipFill rotWithShape="1">
          <a:blip r:embed="rId4">
            <a:clrChange>
              <a:clrFrom>
                <a:srgbClr val="FFFFFF"/>
              </a:clrFrom>
              <a:clrTo>
                <a:srgbClr val="FFFFFF">
                  <a:alpha val="0"/>
                </a:srgbClr>
              </a:clrTo>
            </a:clrChange>
          </a:blip>
          <a:srcRect l="34062" t="20926" r="23021" b="20185"/>
          <a:stretch/>
        </p:blipFill>
        <p:spPr>
          <a:xfrm>
            <a:off x="3195083" y="2906037"/>
            <a:ext cx="2304288" cy="1778552"/>
          </a:xfrm>
          <a:prstGeom prst="rect">
            <a:avLst/>
          </a:prstGeom>
        </p:spPr>
      </p:pic>
      <p:pic>
        <p:nvPicPr>
          <p:cNvPr id="11" name="Picture 10"/>
          <p:cNvPicPr>
            <a:picLocks noChangeAspect="1"/>
          </p:cNvPicPr>
          <p:nvPr/>
        </p:nvPicPr>
        <p:blipFill rotWithShape="1">
          <a:blip r:embed="rId5">
            <a:clrChange>
              <a:clrFrom>
                <a:srgbClr val="FFFFFF"/>
              </a:clrFrom>
              <a:clrTo>
                <a:srgbClr val="FFFFFF">
                  <a:alpha val="0"/>
                </a:srgbClr>
              </a:clrTo>
            </a:clrChange>
          </a:blip>
          <a:srcRect l="35376" t="24696" r="19301" b="15662"/>
          <a:stretch/>
        </p:blipFill>
        <p:spPr>
          <a:xfrm>
            <a:off x="5857175" y="2906037"/>
            <a:ext cx="2408873" cy="1783080"/>
          </a:xfrm>
          <a:prstGeom prst="rect">
            <a:avLst/>
          </a:prstGeom>
        </p:spPr>
      </p:pic>
    </p:spTree>
    <p:extLst>
      <p:ext uri="{BB962C8B-B14F-4D97-AF65-F5344CB8AC3E}">
        <p14:creationId xmlns:p14="http://schemas.microsoft.com/office/powerpoint/2010/main" val="38566119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SIMD-efficiency: </a:t>
            </a:r>
            <a:r>
              <a:rPr lang="en-US" dirty="0" smtClean="0"/>
              <a:t>VWC drawback facing irregularity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pSp>
        <p:nvGrpSpPr>
          <p:cNvPr id="181" name="Group 180"/>
          <p:cNvGrpSpPr/>
          <p:nvPr/>
        </p:nvGrpSpPr>
        <p:grpSpPr>
          <a:xfrm>
            <a:off x="3781708" y="2162247"/>
            <a:ext cx="4628585" cy="3285804"/>
            <a:chOff x="2589212" y="2162247"/>
            <a:chExt cx="4628585" cy="3285804"/>
          </a:xfrm>
        </p:grpSpPr>
        <p:cxnSp>
          <p:nvCxnSpPr>
            <p:cNvPr id="5" name="Straight Connector 4"/>
            <p:cNvCxnSpPr/>
            <p:nvPr/>
          </p:nvCxnSpPr>
          <p:spPr>
            <a:xfrm flipH="1">
              <a:off x="4416444" y="2346662"/>
              <a:ext cx="11346" cy="3071868"/>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6" name="Rectangle 5"/>
            <p:cNvSpPr/>
            <p:nvPr/>
          </p:nvSpPr>
          <p:spPr>
            <a:xfrm>
              <a:off x="2589567" y="2346662"/>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0</a:t>
              </a:r>
              <a:endParaRPr lang="en-US" sz="1200" dirty="0">
                <a:latin typeface="+mj-lt"/>
              </a:endParaRPr>
            </a:p>
          </p:txBody>
        </p:sp>
        <p:sp>
          <p:nvSpPr>
            <p:cNvPr id="7" name="Rectangle 6"/>
            <p:cNvSpPr/>
            <p:nvPr/>
          </p:nvSpPr>
          <p:spPr>
            <a:xfrm>
              <a:off x="2903876" y="2346662"/>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1</a:t>
              </a:r>
              <a:endParaRPr lang="en-US" sz="1200" dirty="0">
                <a:latin typeface="+mj-lt"/>
              </a:endParaRPr>
            </a:p>
          </p:txBody>
        </p:sp>
        <p:sp>
          <p:nvSpPr>
            <p:cNvPr id="8" name="Rectangle 7"/>
            <p:cNvSpPr/>
            <p:nvPr/>
          </p:nvSpPr>
          <p:spPr>
            <a:xfrm>
              <a:off x="3201282" y="3369332"/>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2</a:t>
              </a:r>
              <a:endParaRPr lang="en-US" sz="1200" dirty="0">
                <a:latin typeface="+mj-lt"/>
              </a:endParaRPr>
            </a:p>
          </p:txBody>
        </p:sp>
        <p:sp>
          <p:nvSpPr>
            <p:cNvPr id="9" name="Rectangle 8"/>
            <p:cNvSpPr/>
            <p:nvPr/>
          </p:nvSpPr>
          <p:spPr>
            <a:xfrm>
              <a:off x="3513690" y="3369332"/>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3</a:t>
              </a:r>
              <a:endParaRPr lang="en-US" sz="1200" dirty="0">
                <a:latin typeface="+mj-lt"/>
              </a:endParaRPr>
            </a:p>
          </p:txBody>
        </p:sp>
        <p:sp>
          <p:nvSpPr>
            <p:cNvPr id="10" name="Rectangle 9"/>
            <p:cNvSpPr/>
            <p:nvPr/>
          </p:nvSpPr>
          <p:spPr>
            <a:xfrm>
              <a:off x="3811914" y="4403958"/>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4</a:t>
              </a:r>
              <a:endParaRPr lang="en-US" sz="1200" dirty="0">
                <a:latin typeface="+mj-lt"/>
              </a:endParaRPr>
            </a:p>
          </p:txBody>
        </p:sp>
        <p:sp>
          <p:nvSpPr>
            <p:cNvPr id="11" name="Rectangle 10"/>
            <p:cNvSpPr/>
            <p:nvPr/>
          </p:nvSpPr>
          <p:spPr>
            <a:xfrm>
              <a:off x="4124323" y="4403958"/>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5</a:t>
              </a:r>
              <a:endParaRPr lang="en-US" sz="1200" dirty="0">
                <a:latin typeface="+mj-lt"/>
              </a:endParaRPr>
            </a:p>
          </p:txBody>
        </p:sp>
        <p:sp>
          <p:nvSpPr>
            <p:cNvPr id="12" name="Rectangle 11"/>
            <p:cNvSpPr/>
            <p:nvPr/>
          </p:nvSpPr>
          <p:spPr>
            <a:xfrm>
              <a:off x="4465919" y="2346662"/>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6</a:t>
              </a:r>
              <a:endParaRPr lang="en-US" sz="1200" dirty="0">
                <a:latin typeface="+mj-lt"/>
              </a:endParaRPr>
            </a:p>
          </p:txBody>
        </p:sp>
        <p:sp>
          <p:nvSpPr>
            <p:cNvPr id="13" name="Rectangle 12"/>
            <p:cNvSpPr/>
            <p:nvPr/>
          </p:nvSpPr>
          <p:spPr>
            <a:xfrm>
              <a:off x="4778326" y="2346662"/>
              <a:ext cx="249001" cy="251177"/>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7</a:t>
              </a:r>
              <a:endParaRPr lang="en-US" sz="1200" dirty="0">
                <a:latin typeface="+mj-lt"/>
              </a:endParaRPr>
            </a:p>
          </p:txBody>
        </p:sp>
        <p:cxnSp>
          <p:nvCxnSpPr>
            <p:cNvPr id="14" name="Straight Arrow Connector 13"/>
            <p:cNvCxnSpPr>
              <a:stCxn id="12" idx="2"/>
              <a:endCxn id="19" idx="0"/>
            </p:cNvCxnSpPr>
            <p:nvPr/>
          </p:nvCxnSpPr>
          <p:spPr>
            <a:xfrm flipH="1">
              <a:off x="4583376" y="2597839"/>
              <a:ext cx="7043" cy="121411"/>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15" name="Curved Connector 14"/>
            <p:cNvCxnSpPr>
              <a:stCxn id="13" idx="2"/>
              <a:endCxn id="19" idx="3"/>
            </p:cNvCxnSpPr>
            <p:nvPr/>
          </p:nvCxnSpPr>
          <p:spPr>
            <a:xfrm rot="5400000">
              <a:off x="4681930" y="2606000"/>
              <a:ext cx="229059" cy="212736"/>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16" name="Curved Connector 15"/>
            <p:cNvCxnSpPr>
              <a:stCxn id="7" idx="2"/>
              <a:endCxn id="18" idx="3"/>
            </p:cNvCxnSpPr>
            <p:nvPr/>
          </p:nvCxnSpPr>
          <p:spPr>
            <a:xfrm rot="5400000">
              <a:off x="2804321" y="2602841"/>
              <a:ext cx="229059" cy="219053"/>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a:stCxn id="6" idx="2"/>
              <a:endCxn id="18" idx="0"/>
            </p:cNvCxnSpPr>
            <p:nvPr/>
          </p:nvCxnSpPr>
          <p:spPr>
            <a:xfrm flipH="1">
              <a:off x="2702609" y="2597839"/>
              <a:ext cx="11459" cy="121411"/>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18" name="Rounded Rectangle 17"/>
            <p:cNvSpPr/>
            <p:nvPr/>
          </p:nvSpPr>
          <p:spPr>
            <a:xfrm>
              <a:off x="2595894" y="2719250"/>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19" name="Rounded Rectangle 18"/>
            <p:cNvSpPr/>
            <p:nvPr/>
          </p:nvSpPr>
          <p:spPr>
            <a:xfrm>
              <a:off x="4476662" y="2719250"/>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20" name="Rounded Rectangle 19"/>
            <p:cNvSpPr/>
            <p:nvPr/>
          </p:nvSpPr>
          <p:spPr>
            <a:xfrm>
              <a:off x="4477016" y="3069299"/>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21" name="Straight Arrow Connector 20"/>
            <p:cNvCxnSpPr>
              <a:stCxn id="18" idx="2"/>
              <a:endCxn id="28" idx="0"/>
            </p:cNvCxnSpPr>
            <p:nvPr/>
          </p:nvCxnSpPr>
          <p:spPr>
            <a:xfrm>
              <a:off x="2702609" y="2934544"/>
              <a:ext cx="355" cy="134755"/>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a:stCxn id="19" idx="2"/>
              <a:endCxn id="20" idx="0"/>
            </p:cNvCxnSpPr>
            <p:nvPr/>
          </p:nvCxnSpPr>
          <p:spPr>
            <a:xfrm>
              <a:off x="4583376" y="2934544"/>
              <a:ext cx="355" cy="134755"/>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23" name="Curved Connector 22"/>
            <p:cNvCxnSpPr>
              <a:stCxn id="9" idx="2"/>
              <a:endCxn id="24" idx="3"/>
            </p:cNvCxnSpPr>
            <p:nvPr/>
          </p:nvCxnSpPr>
          <p:spPr>
            <a:xfrm rot="5400000">
              <a:off x="3098313" y="3330698"/>
              <a:ext cx="250069" cy="829688"/>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24" name="Rounded Rectangle 23"/>
            <p:cNvSpPr/>
            <p:nvPr/>
          </p:nvSpPr>
          <p:spPr>
            <a:xfrm>
              <a:off x="2595073" y="3762930"/>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25" name="Rounded Rectangle 24"/>
            <p:cNvSpPr/>
            <p:nvPr/>
          </p:nvSpPr>
          <p:spPr>
            <a:xfrm>
              <a:off x="2595428" y="4112980"/>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26" name="Straight Arrow Connector 25"/>
            <p:cNvCxnSpPr>
              <a:stCxn id="24" idx="2"/>
              <a:endCxn id="25" idx="0"/>
            </p:cNvCxnSpPr>
            <p:nvPr/>
          </p:nvCxnSpPr>
          <p:spPr>
            <a:xfrm>
              <a:off x="2701788" y="3978225"/>
              <a:ext cx="355" cy="134755"/>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27" name="Curved Connector 26"/>
            <p:cNvCxnSpPr>
              <a:stCxn id="8" idx="2"/>
              <a:endCxn id="24" idx="0"/>
            </p:cNvCxnSpPr>
            <p:nvPr/>
          </p:nvCxnSpPr>
          <p:spPr>
            <a:xfrm rot="5400000">
              <a:off x="2942575" y="3379722"/>
              <a:ext cx="142422" cy="623995"/>
            </a:xfrm>
            <a:prstGeom prst="curvedConnector3">
              <a:avLst>
                <a:gd name="adj1" fmla="val 50000"/>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28" name="Rounded Rectangle 27"/>
            <p:cNvSpPr/>
            <p:nvPr/>
          </p:nvSpPr>
          <p:spPr>
            <a:xfrm>
              <a:off x="2596249" y="3069299"/>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29" name="Rounded Rectangle 28"/>
            <p:cNvSpPr/>
            <p:nvPr/>
          </p:nvSpPr>
          <p:spPr>
            <a:xfrm>
              <a:off x="2589212" y="4793267"/>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30" name="Rounded Rectangle 29"/>
            <p:cNvSpPr/>
            <p:nvPr/>
          </p:nvSpPr>
          <p:spPr>
            <a:xfrm>
              <a:off x="2589567" y="5143316"/>
              <a:ext cx="213430" cy="21529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31" name="Straight Arrow Connector 30"/>
            <p:cNvCxnSpPr>
              <a:stCxn id="29" idx="2"/>
              <a:endCxn id="30" idx="0"/>
            </p:cNvCxnSpPr>
            <p:nvPr/>
          </p:nvCxnSpPr>
          <p:spPr>
            <a:xfrm>
              <a:off x="2695927" y="5008561"/>
              <a:ext cx="355" cy="134755"/>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2" name="Curved Connector 31"/>
            <p:cNvCxnSpPr>
              <a:stCxn id="10" idx="2"/>
              <a:endCxn id="29" idx="0"/>
            </p:cNvCxnSpPr>
            <p:nvPr/>
          </p:nvCxnSpPr>
          <p:spPr>
            <a:xfrm rot="5400000">
              <a:off x="3247106" y="4103957"/>
              <a:ext cx="138132" cy="1240488"/>
            </a:xfrm>
            <a:prstGeom prst="curvedConnector3">
              <a:avLst>
                <a:gd name="adj1" fmla="val 50000"/>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33" name="Curved Connector 32"/>
            <p:cNvCxnSpPr>
              <a:stCxn id="11" idx="2"/>
              <a:endCxn id="29" idx="3"/>
            </p:cNvCxnSpPr>
            <p:nvPr/>
          </p:nvCxnSpPr>
          <p:spPr>
            <a:xfrm rot="5400000">
              <a:off x="3402843" y="4054933"/>
              <a:ext cx="245779" cy="1446182"/>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34" name="Oval 33"/>
            <p:cNvSpPr/>
            <p:nvPr/>
          </p:nvSpPr>
          <p:spPr>
            <a:xfrm>
              <a:off x="5477666" y="2345034"/>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0</a:t>
              </a:r>
              <a:endParaRPr lang="en-US" sz="1200" dirty="0">
                <a:latin typeface="+mj-lt"/>
              </a:endParaRPr>
            </a:p>
          </p:txBody>
        </p:sp>
        <p:sp>
          <p:nvSpPr>
            <p:cNvPr id="35" name="Oval 34"/>
            <p:cNvSpPr/>
            <p:nvPr/>
          </p:nvSpPr>
          <p:spPr>
            <a:xfrm>
              <a:off x="5868419" y="2345034"/>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1</a:t>
              </a:r>
              <a:endParaRPr lang="en-US" sz="1200" dirty="0">
                <a:latin typeface="+mj-lt"/>
              </a:endParaRPr>
            </a:p>
          </p:txBody>
        </p:sp>
        <p:sp>
          <p:nvSpPr>
            <p:cNvPr id="36" name="Oval 35"/>
            <p:cNvSpPr/>
            <p:nvPr/>
          </p:nvSpPr>
          <p:spPr>
            <a:xfrm>
              <a:off x="6249715" y="2345034"/>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6</a:t>
              </a:r>
              <a:endParaRPr lang="en-US" sz="1200" dirty="0">
                <a:latin typeface="+mj-lt"/>
              </a:endParaRPr>
            </a:p>
          </p:txBody>
        </p:sp>
        <p:sp>
          <p:nvSpPr>
            <p:cNvPr id="37" name="Oval 36"/>
            <p:cNvSpPr/>
            <p:nvPr/>
          </p:nvSpPr>
          <p:spPr>
            <a:xfrm>
              <a:off x="6650319" y="2345034"/>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7</a:t>
              </a:r>
              <a:endParaRPr lang="en-US" sz="1200" dirty="0">
                <a:latin typeface="+mj-lt"/>
              </a:endParaRPr>
            </a:p>
          </p:txBody>
        </p:sp>
        <p:sp>
          <p:nvSpPr>
            <p:cNvPr id="38" name="Oval 37"/>
            <p:cNvSpPr/>
            <p:nvPr/>
          </p:nvSpPr>
          <p:spPr>
            <a:xfrm>
              <a:off x="5477666" y="3372006"/>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2</a:t>
              </a:r>
              <a:endParaRPr lang="en-US" sz="1200" dirty="0">
                <a:latin typeface="+mj-lt"/>
              </a:endParaRPr>
            </a:p>
          </p:txBody>
        </p:sp>
        <p:sp>
          <p:nvSpPr>
            <p:cNvPr id="39" name="Oval 38"/>
            <p:cNvSpPr/>
            <p:nvPr/>
          </p:nvSpPr>
          <p:spPr>
            <a:xfrm>
              <a:off x="5868419" y="3372006"/>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3</a:t>
              </a:r>
              <a:endParaRPr lang="en-US" sz="1200" dirty="0">
                <a:latin typeface="+mj-lt"/>
              </a:endParaRPr>
            </a:p>
          </p:txBody>
        </p:sp>
        <p:sp>
          <p:nvSpPr>
            <p:cNvPr id="40" name="Oval 39"/>
            <p:cNvSpPr/>
            <p:nvPr/>
          </p:nvSpPr>
          <p:spPr>
            <a:xfrm>
              <a:off x="5477666" y="2678705"/>
              <a:ext cx="284573" cy="287059"/>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41" name="Oval 40"/>
            <p:cNvSpPr/>
            <p:nvPr/>
          </p:nvSpPr>
          <p:spPr>
            <a:xfrm>
              <a:off x="6650319" y="2678705"/>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2" name="Oval 41"/>
            <p:cNvSpPr/>
            <p:nvPr/>
          </p:nvSpPr>
          <p:spPr>
            <a:xfrm>
              <a:off x="5868419" y="2671809"/>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3" name="Oval 42"/>
            <p:cNvSpPr/>
            <p:nvPr/>
          </p:nvSpPr>
          <p:spPr>
            <a:xfrm>
              <a:off x="6650319" y="3010906"/>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4" name="Oval 43"/>
            <p:cNvSpPr/>
            <p:nvPr/>
          </p:nvSpPr>
          <p:spPr>
            <a:xfrm>
              <a:off x="5868419" y="3004010"/>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5" name="Oval 44"/>
            <p:cNvSpPr/>
            <p:nvPr/>
          </p:nvSpPr>
          <p:spPr>
            <a:xfrm>
              <a:off x="6650319" y="3365645"/>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6" name="Oval 45"/>
            <p:cNvSpPr/>
            <p:nvPr/>
          </p:nvSpPr>
          <p:spPr>
            <a:xfrm>
              <a:off x="6249715" y="3365645"/>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7" name="Oval 46"/>
            <p:cNvSpPr/>
            <p:nvPr/>
          </p:nvSpPr>
          <p:spPr>
            <a:xfrm>
              <a:off x="6650319" y="3721280"/>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48" name="Oval 47"/>
            <p:cNvSpPr/>
            <p:nvPr/>
          </p:nvSpPr>
          <p:spPr>
            <a:xfrm>
              <a:off x="6249715" y="3721280"/>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cxnSp>
          <p:nvCxnSpPr>
            <p:cNvPr id="49" name="Straight Connector 48"/>
            <p:cNvCxnSpPr/>
            <p:nvPr/>
          </p:nvCxnSpPr>
          <p:spPr>
            <a:xfrm flipH="1">
              <a:off x="5816957" y="2280643"/>
              <a:ext cx="10465" cy="3167408"/>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50" name="Straight Connector 49"/>
            <p:cNvCxnSpPr/>
            <p:nvPr/>
          </p:nvCxnSpPr>
          <p:spPr>
            <a:xfrm>
              <a:off x="6210616" y="2280643"/>
              <a:ext cx="686" cy="3167408"/>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51" name="Straight Connector 50"/>
            <p:cNvCxnSpPr/>
            <p:nvPr/>
          </p:nvCxnSpPr>
          <p:spPr>
            <a:xfrm flipH="1">
              <a:off x="6599273" y="2280643"/>
              <a:ext cx="2211" cy="3167408"/>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52" name="TextBox 51"/>
            <p:cNvSpPr txBox="1"/>
            <p:nvPr/>
          </p:nvSpPr>
          <p:spPr>
            <a:xfrm>
              <a:off x="5448982" y="2166119"/>
              <a:ext cx="350537" cy="123111"/>
            </a:xfrm>
            <a:prstGeom prst="rect">
              <a:avLst/>
            </a:prstGeom>
            <a:noFill/>
          </p:spPr>
          <p:txBody>
            <a:bodyPr wrap="square" lIns="0" tIns="0" rIns="0" bIns="0" rtlCol="0">
              <a:spAutoFit/>
            </a:bodyPr>
            <a:lstStyle/>
            <a:p>
              <a:pPr algn="ctr"/>
              <a:r>
                <a:rPr lang="en-US" sz="800" dirty="0" smtClean="0">
                  <a:latin typeface="+mj-lt"/>
                </a:rPr>
                <a:t>Lane 0</a:t>
              </a:r>
              <a:endParaRPr lang="en-US" sz="800" dirty="0">
                <a:latin typeface="+mj-lt"/>
              </a:endParaRPr>
            </a:p>
          </p:txBody>
        </p:sp>
        <p:sp>
          <p:nvSpPr>
            <p:cNvPr id="53" name="TextBox 52"/>
            <p:cNvSpPr txBox="1"/>
            <p:nvPr/>
          </p:nvSpPr>
          <p:spPr>
            <a:xfrm>
              <a:off x="5855553" y="2166119"/>
              <a:ext cx="350537" cy="123111"/>
            </a:xfrm>
            <a:prstGeom prst="rect">
              <a:avLst/>
            </a:prstGeom>
            <a:noFill/>
          </p:spPr>
          <p:txBody>
            <a:bodyPr wrap="square" lIns="0" tIns="0" rIns="0" bIns="0" rtlCol="0">
              <a:spAutoFit/>
            </a:bodyPr>
            <a:lstStyle/>
            <a:p>
              <a:pPr algn="ctr"/>
              <a:r>
                <a:rPr lang="en-US" sz="800" dirty="0" smtClean="0">
                  <a:latin typeface="+mj-lt"/>
                </a:rPr>
                <a:t>Lane 1</a:t>
              </a:r>
              <a:endParaRPr lang="en-US" sz="800" dirty="0">
                <a:latin typeface="+mj-lt"/>
              </a:endParaRPr>
            </a:p>
          </p:txBody>
        </p:sp>
        <p:sp>
          <p:nvSpPr>
            <p:cNvPr id="54" name="TextBox 53"/>
            <p:cNvSpPr txBox="1"/>
            <p:nvPr/>
          </p:nvSpPr>
          <p:spPr>
            <a:xfrm>
              <a:off x="6242851" y="2162247"/>
              <a:ext cx="350537" cy="123111"/>
            </a:xfrm>
            <a:prstGeom prst="rect">
              <a:avLst/>
            </a:prstGeom>
            <a:noFill/>
          </p:spPr>
          <p:txBody>
            <a:bodyPr wrap="square" lIns="0" tIns="0" rIns="0" bIns="0" rtlCol="0">
              <a:spAutoFit/>
            </a:bodyPr>
            <a:lstStyle/>
            <a:p>
              <a:pPr algn="ctr"/>
              <a:r>
                <a:rPr lang="en-US" sz="800" dirty="0" smtClean="0">
                  <a:latin typeface="+mj-lt"/>
                </a:rPr>
                <a:t>Lane 2</a:t>
              </a:r>
              <a:endParaRPr lang="en-US" sz="800" dirty="0">
                <a:latin typeface="+mj-lt"/>
              </a:endParaRPr>
            </a:p>
          </p:txBody>
        </p:sp>
        <p:sp>
          <p:nvSpPr>
            <p:cNvPr id="55" name="TextBox 54"/>
            <p:cNvSpPr txBox="1"/>
            <p:nvPr/>
          </p:nvSpPr>
          <p:spPr>
            <a:xfrm>
              <a:off x="6649422" y="2162247"/>
              <a:ext cx="350537" cy="123111"/>
            </a:xfrm>
            <a:prstGeom prst="rect">
              <a:avLst/>
            </a:prstGeom>
            <a:noFill/>
          </p:spPr>
          <p:txBody>
            <a:bodyPr wrap="square" lIns="0" tIns="0" rIns="0" bIns="0" rtlCol="0">
              <a:spAutoFit/>
            </a:bodyPr>
            <a:lstStyle/>
            <a:p>
              <a:pPr algn="ctr"/>
              <a:r>
                <a:rPr lang="en-US" sz="800" dirty="0" smtClean="0">
                  <a:latin typeface="+mj-lt"/>
                </a:rPr>
                <a:t>Lane 3</a:t>
              </a:r>
              <a:endParaRPr lang="en-US" sz="800" dirty="0">
                <a:latin typeface="+mj-lt"/>
              </a:endParaRPr>
            </a:p>
          </p:txBody>
        </p:sp>
        <p:sp>
          <p:nvSpPr>
            <p:cNvPr id="56" name="Oval 55"/>
            <p:cNvSpPr/>
            <p:nvPr/>
          </p:nvSpPr>
          <p:spPr>
            <a:xfrm>
              <a:off x="5477666" y="3022791"/>
              <a:ext cx="284573" cy="287059"/>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57" name="Oval 56"/>
            <p:cNvSpPr/>
            <p:nvPr/>
          </p:nvSpPr>
          <p:spPr>
            <a:xfrm>
              <a:off x="6249715" y="2673728"/>
              <a:ext cx="284573" cy="287059"/>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58" name="Oval 57"/>
            <p:cNvSpPr/>
            <p:nvPr/>
          </p:nvSpPr>
          <p:spPr>
            <a:xfrm>
              <a:off x="6249715" y="3017814"/>
              <a:ext cx="284573" cy="287059"/>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59" name="Oval 58"/>
            <p:cNvSpPr/>
            <p:nvPr/>
          </p:nvSpPr>
          <p:spPr>
            <a:xfrm>
              <a:off x="5477666" y="3723826"/>
              <a:ext cx="284573" cy="287059"/>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60" name="Oval 59"/>
            <p:cNvSpPr/>
            <p:nvPr/>
          </p:nvSpPr>
          <p:spPr>
            <a:xfrm>
              <a:off x="5868419" y="3716930"/>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1" name="Oval 60"/>
            <p:cNvSpPr/>
            <p:nvPr/>
          </p:nvSpPr>
          <p:spPr>
            <a:xfrm>
              <a:off x="5868419" y="4051954"/>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2" name="Oval 61"/>
            <p:cNvSpPr/>
            <p:nvPr/>
          </p:nvSpPr>
          <p:spPr>
            <a:xfrm>
              <a:off x="5477666" y="4070735"/>
              <a:ext cx="284573" cy="287059"/>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63" name="Oval 62"/>
            <p:cNvSpPr/>
            <p:nvPr/>
          </p:nvSpPr>
          <p:spPr>
            <a:xfrm>
              <a:off x="6650319" y="4052193"/>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4" name="Oval 63"/>
            <p:cNvSpPr/>
            <p:nvPr/>
          </p:nvSpPr>
          <p:spPr>
            <a:xfrm>
              <a:off x="6249715" y="4052193"/>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5" name="Oval 64"/>
            <p:cNvSpPr/>
            <p:nvPr/>
          </p:nvSpPr>
          <p:spPr>
            <a:xfrm>
              <a:off x="5477666" y="4403958"/>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4</a:t>
              </a:r>
              <a:endParaRPr lang="en-US" sz="1200" dirty="0">
                <a:latin typeface="+mj-lt"/>
              </a:endParaRPr>
            </a:p>
          </p:txBody>
        </p:sp>
        <p:sp>
          <p:nvSpPr>
            <p:cNvPr id="66" name="Oval 65"/>
            <p:cNvSpPr/>
            <p:nvPr/>
          </p:nvSpPr>
          <p:spPr>
            <a:xfrm>
              <a:off x="5868419" y="4403958"/>
              <a:ext cx="284573" cy="287059"/>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5</a:t>
              </a:r>
              <a:endParaRPr lang="en-US" sz="1200" dirty="0">
                <a:latin typeface="+mj-lt"/>
              </a:endParaRPr>
            </a:p>
          </p:txBody>
        </p:sp>
        <p:sp>
          <p:nvSpPr>
            <p:cNvPr id="67" name="Oval 66"/>
            <p:cNvSpPr/>
            <p:nvPr/>
          </p:nvSpPr>
          <p:spPr>
            <a:xfrm>
              <a:off x="6650319" y="4397596"/>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8" name="Oval 67"/>
            <p:cNvSpPr/>
            <p:nvPr/>
          </p:nvSpPr>
          <p:spPr>
            <a:xfrm>
              <a:off x="6249715" y="4397596"/>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69" name="Oval 68"/>
            <p:cNvSpPr/>
            <p:nvPr/>
          </p:nvSpPr>
          <p:spPr>
            <a:xfrm>
              <a:off x="6650319" y="4748477"/>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0" name="Oval 69"/>
            <p:cNvSpPr/>
            <p:nvPr/>
          </p:nvSpPr>
          <p:spPr>
            <a:xfrm>
              <a:off x="6249715" y="4748477"/>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1" name="Oval 70"/>
            <p:cNvSpPr/>
            <p:nvPr/>
          </p:nvSpPr>
          <p:spPr>
            <a:xfrm>
              <a:off x="5477666" y="4751023"/>
              <a:ext cx="284573" cy="287059"/>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72" name="Oval 71"/>
            <p:cNvSpPr/>
            <p:nvPr/>
          </p:nvSpPr>
          <p:spPr>
            <a:xfrm>
              <a:off x="5868419" y="4744126"/>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3" name="Oval 72"/>
            <p:cNvSpPr/>
            <p:nvPr/>
          </p:nvSpPr>
          <p:spPr>
            <a:xfrm>
              <a:off x="5873126" y="5100198"/>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4" name="Oval 73"/>
            <p:cNvSpPr/>
            <p:nvPr/>
          </p:nvSpPr>
          <p:spPr>
            <a:xfrm>
              <a:off x="5482373" y="5100198"/>
              <a:ext cx="284573" cy="287059"/>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75" name="Oval 74"/>
            <p:cNvSpPr/>
            <p:nvPr/>
          </p:nvSpPr>
          <p:spPr>
            <a:xfrm>
              <a:off x="6655026" y="5100198"/>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6" name="Oval 75"/>
            <p:cNvSpPr/>
            <p:nvPr/>
          </p:nvSpPr>
          <p:spPr>
            <a:xfrm>
              <a:off x="6254422" y="5100198"/>
              <a:ext cx="284573" cy="287059"/>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77" name="Down Arrow 76"/>
            <p:cNvSpPr/>
            <p:nvPr/>
          </p:nvSpPr>
          <p:spPr>
            <a:xfrm>
              <a:off x="7066888" y="2311337"/>
              <a:ext cx="150909" cy="706477"/>
            </a:xfrm>
            <a:prstGeom prst="downArrow">
              <a:avLst/>
            </a:prstGeom>
            <a:solidFill>
              <a:schemeClr val="bg2">
                <a:lumMod val="75000"/>
              </a:schemeClr>
            </a:solidFill>
            <a:ln>
              <a:solidFill>
                <a:schemeClr val="bg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vert="vert" rtlCol="0" anchor="ctr"/>
            <a:lstStyle/>
            <a:p>
              <a:pPr algn="ctr"/>
              <a:r>
                <a:rPr lang="en-US" sz="1200" dirty="0" smtClean="0">
                  <a:ln w="0">
                    <a:noFill/>
                  </a:ln>
                  <a:solidFill>
                    <a:schemeClr val="tx1"/>
                  </a:solidFill>
                  <a:latin typeface="+mj-lt"/>
                </a:rPr>
                <a:t>Time</a:t>
              </a:r>
              <a:endParaRPr lang="en-US" sz="1200" dirty="0">
                <a:ln w="0">
                  <a:noFill/>
                </a:ln>
                <a:solidFill>
                  <a:schemeClr val="tx1"/>
                </a:solidFill>
                <a:latin typeface="+mj-lt"/>
              </a:endParaRPr>
            </a:p>
          </p:txBody>
        </p:sp>
      </p:grpSp>
    </p:spTree>
    <p:extLst>
      <p:ext uri="{BB962C8B-B14F-4D97-AF65-F5344CB8AC3E}">
        <p14:creationId xmlns:p14="http://schemas.microsoft.com/office/powerpoint/2010/main" val="30979687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SIMD-efficiency: </a:t>
            </a:r>
            <a:r>
              <a:rPr lang="en-US" dirty="0" smtClean="0"/>
              <a:t>VWC drawback facing irregularity</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20400" y="5550065"/>
            <a:ext cx="1179513" cy="1179513"/>
          </a:xfrm>
          <a:prstGeom prst="rect">
            <a:avLst/>
          </a:prstGeom>
        </p:spPr>
      </p:pic>
      <p:grpSp>
        <p:nvGrpSpPr>
          <p:cNvPr id="182" name="Group 181"/>
          <p:cNvGrpSpPr/>
          <p:nvPr/>
        </p:nvGrpSpPr>
        <p:grpSpPr>
          <a:xfrm>
            <a:off x="3239845" y="2095196"/>
            <a:ext cx="5712311" cy="2713472"/>
            <a:chOff x="3239845" y="2095196"/>
            <a:chExt cx="5712311" cy="2713472"/>
          </a:xfrm>
        </p:grpSpPr>
        <p:cxnSp>
          <p:nvCxnSpPr>
            <p:cNvPr id="78" name="Straight Connector 77"/>
            <p:cNvCxnSpPr/>
            <p:nvPr/>
          </p:nvCxnSpPr>
          <p:spPr>
            <a:xfrm>
              <a:off x="5010005" y="2332365"/>
              <a:ext cx="2847" cy="2369094"/>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79" name="Rectangle 78"/>
            <p:cNvSpPr/>
            <p:nvPr/>
          </p:nvSpPr>
          <p:spPr>
            <a:xfrm>
              <a:off x="3253537" y="2332365"/>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0</a:t>
              </a:r>
              <a:endParaRPr lang="en-US" sz="1200" dirty="0">
                <a:latin typeface="+mj-lt"/>
              </a:endParaRPr>
            </a:p>
          </p:txBody>
        </p:sp>
        <p:sp>
          <p:nvSpPr>
            <p:cNvPr id="80" name="Rectangle 79"/>
            <p:cNvSpPr/>
            <p:nvPr/>
          </p:nvSpPr>
          <p:spPr>
            <a:xfrm>
              <a:off x="3553868" y="2332365"/>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1</a:t>
              </a:r>
              <a:endParaRPr lang="en-US" sz="1200" dirty="0">
                <a:latin typeface="+mj-lt"/>
              </a:endParaRPr>
            </a:p>
          </p:txBody>
        </p:sp>
        <p:sp>
          <p:nvSpPr>
            <p:cNvPr id="81" name="Rectangle 80"/>
            <p:cNvSpPr/>
            <p:nvPr/>
          </p:nvSpPr>
          <p:spPr>
            <a:xfrm>
              <a:off x="3852381" y="2332365"/>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2</a:t>
              </a:r>
              <a:endParaRPr lang="en-US" sz="1200" dirty="0">
                <a:latin typeface="+mj-lt"/>
              </a:endParaRPr>
            </a:p>
          </p:txBody>
        </p:sp>
        <p:sp>
          <p:nvSpPr>
            <p:cNvPr id="82" name="Rectangle 81"/>
            <p:cNvSpPr/>
            <p:nvPr/>
          </p:nvSpPr>
          <p:spPr>
            <a:xfrm>
              <a:off x="4150895" y="2332365"/>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3</a:t>
              </a:r>
              <a:endParaRPr lang="en-US" sz="1200" dirty="0">
                <a:latin typeface="+mj-lt"/>
              </a:endParaRPr>
            </a:p>
          </p:txBody>
        </p:sp>
        <p:sp>
          <p:nvSpPr>
            <p:cNvPr id="83" name="Rectangle 82"/>
            <p:cNvSpPr/>
            <p:nvPr/>
          </p:nvSpPr>
          <p:spPr>
            <a:xfrm>
              <a:off x="4442358" y="3772788"/>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4</a:t>
              </a:r>
              <a:endParaRPr lang="en-US" sz="1200" dirty="0">
                <a:latin typeface="+mj-lt"/>
              </a:endParaRPr>
            </a:p>
          </p:txBody>
        </p:sp>
        <p:sp>
          <p:nvSpPr>
            <p:cNvPr id="84" name="Rectangle 83"/>
            <p:cNvSpPr/>
            <p:nvPr/>
          </p:nvSpPr>
          <p:spPr>
            <a:xfrm>
              <a:off x="4740873" y="3772788"/>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smtClean="0">
                  <a:latin typeface="+mj-lt"/>
                </a:rPr>
                <a:t>5</a:t>
              </a:r>
              <a:endParaRPr lang="en-US" sz="1200" dirty="0">
                <a:latin typeface="+mj-lt"/>
              </a:endParaRPr>
            </a:p>
          </p:txBody>
        </p:sp>
        <p:sp>
          <p:nvSpPr>
            <p:cNvPr id="85" name="Rectangle 84"/>
            <p:cNvSpPr/>
            <p:nvPr/>
          </p:nvSpPr>
          <p:spPr>
            <a:xfrm>
              <a:off x="5046438" y="2332365"/>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6</a:t>
              </a:r>
              <a:endParaRPr lang="en-US" sz="1200" dirty="0">
                <a:latin typeface="+mj-lt"/>
              </a:endParaRPr>
            </a:p>
          </p:txBody>
        </p:sp>
        <p:sp>
          <p:nvSpPr>
            <p:cNvPr id="86" name="Rectangle 85"/>
            <p:cNvSpPr/>
            <p:nvPr/>
          </p:nvSpPr>
          <p:spPr>
            <a:xfrm>
              <a:off x="5344951" y="2332365"/>
              <a:ext cx="237927" cy="260946"/>
            </a:xfrm>
            <a:prstGeom prst="rect">
              <a:avLst/>
            </a:prstGeom>
            <a:no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N</a:t>
              </a:r>
              <a:r>
                <a:rPr lang="en-US" sz="1200" baseline="-25000" dirty="0">
                  <a:latin typeface="+mj-lt"/>
                </a:rPr>
                <a:t>7</a:t>
              </a:r>
              <a:endParaRPr lang="en-US" sz="1200" dirty="0">
                <a:latin typeface="+mj-lt"/>
              </a:endParaRPr>
            </a:p>
          </p:txBody>
        </p:sp>
        <p:cxnSp>
          <p:nvCxnSpPr>
            <p:cNvPr id="87" name="Straight Arrow Connector 86"/>
            <p:cNvCxnSpPr>
              <a:stCxn id="85" idx="2"/>
              <a:endCxn id="101" idx="0"/>
            </p:cNvCxnSpPr>
            <p:nvPr/>
          </p:nvCxnSpPr>
          <p:spPr>
            <a:xfrm flipH="1">
              <a:off x="5152811" y="2593311"/>
              <a:ext cx="12591" cy="503156"/>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88" name="Curved Connector 87"/>
            <p:cNvCxnSpPr>
              <a:stCxn id="86" idx="2"/>
              <a:endCxn id="101" idx="3"/>
            </p:cNvCxnSpPr>
            <p:nvPr/>
          </p:nvCxnSpPr>
          <p:spPr>
            <a:xfrm rot="5400000">
              <a:off x="5051853" y="2796238"/>
              <a:ext cx="614991" cy="209136"/>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89" name="Curved Connector 88"/>
            <p:cNvCxnSpPr>
              <a:stCxn id="84" idx="2"/>
              <a:endCxn id="104" idx="3"/>
            </p:cNvCxnSpPr>
            <p:nvPr/>
          </p:nvCxnSpPr>
          <p:spPr>
            <a:xfrm rot="5400000">
              <a:off x="4031875" y="3445641"/>
              <a:ext cx="239868" cy="1416053"/>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90" name="Curved Connector 89"/>
            <p:cNvCxnSpPr>
              <a:stCxn id="82" idx="2"/>
              <a:endCxn id="95" idx="3"/>
            </p:cNvCxnSpPr>
            <p:nvPr/>
          </p:nvCxnSpPr>
          <p:spPr>
            <a:xfrm rot="5400000">
              <a:off x="3890310" y="2468654"/>
              <a:ext cx="254891" cy="504205"/>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91" name="Straight Arrow Connector 90"/>
            <p:cNvCxnSpPr>
              <a:stCxn id="79" idx="2"/>
              <a:endCxn id="94" idx="0"/>
            </p:cNvCxnSpPr>
            <p:nvPr/>
          </p:nvCxnSpPr>
          <p:spPr>
            <a:xfrm flipH="1">
              <a:off x="3363354" y="2593311"/>
              <a:ext cx="9146" cy="141691"/>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92" name="Straight Arrow Connector 91"/>
            <p:cNvCxnSpPr>
              <a:stCxn id="80" idx="2"/>
              <a:endCxn id="95" idx="0"/>
            </p:cNvCxnSpPr>
            <p:nvPr/>
          </p:nvCxnSpPr>
          <p:spPr>
            <a:xfrm flipH="1">
              <a:off x="3663684" y="2593311"/>
              <a:ext cx="9146" cy="143058"/>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93" name="Curved Connector 92"/>
            <p:cNvCxnSpPr>
              <a:stCxn id="81" idx="2"/>
              <a:endCxn id="94" idx="3"/>
            </p:cNvCxnSpPr>
            <p:nvPr/>
          </p:nvCxnSpPr>
          <p:spPr>
            <a:xfrm rot="5400000">
              <a:off x="3591572" y="2467063"/>
              <a:ext cx="253524" cy="506022"/>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94" name="Rounded Rectangle 93"/>
            <p:cNvSpPr/>
            <p:nvPr/>
          </p:nvSpPr>
          <p:spPr>
            <a:xfrm>
              <a:off x="3261385" y="2735002"/>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95" name="Rounded Rectangle 94"/>
            <p:cNvSpPr/>
            <p:nvPr/>
          </p:nvSpPr>
          <p:spPr>
            <a:xfrm>
              <a:off x="3561716" y="2736369"/>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96" name="Rounded Rectangle 95"/>
            <p:cNvSpPr/>
            <p:nvPr/>
          </p:nvSpPr>
          <p:spPr>
            <a:xfrm>
              <a:off x="3250241" y="3097171"/>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97" name="Rounded Rectangle 96"/>
            <p:cNvSpPr/>
            <p:nvPr/>
          </p:nvSpPr>
          <p:spPr>
            <a:xfrm>
              <a:off x="3250580" y="3460836"/>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98" name="Straight Arrow Connector 97"/>
            <p:cNvCxnSpPr>
              <a:stCxn id="96" idx="2"/>
              <a:endCxn id="97" idx="0"/>
            </p:cNvCxnSpPr>
            <p:nvPr/>
          </p:nvCxnSpPr>
          <p:spPr>
            <a:xfrm>
              <a:off x="3352210" y="3320839"/>
              <a:ext cx="339" cy="139997"/>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99" name="Straight Arrow Connector 98"/>
            <p:cNvCxnSpPr>
              <a:stCxn id="94" idx="2"/>
              <a:endCxn id="96" idx="0"/>
            </p:cNvCxnSpPr>
            <p:nvPr/>
          </p:nvCxnSpPr>
          <p:spPr>
            <a:xfrm flipH="1">
              <a:off x="3352210" y="2958670"/>
              <a:ext cx="11145" cy="138501"/>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100" name="Curved Connector 99"/>
            <p:cNvCxnSpPr>
              <a:stCxn id="95" idx="2"/>
              <a:endCxn id="96" idx="3"/>
            </p:cNvCxnSpPr>
            <p:nvPr/>
          </p:nvCxnSpPr>
          <p:spPr>
            <a:xfrm rot="5400000">
              <a:off x="3434447" y="2979768"/>
              <a:ext cx="248968" cy="209507"/>
            </a:xfrm>
            <a:prstGeom prst="curvedConnector2">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101" name="Rounded Rectangle 100"/>
            <p:cNvSpPr/>
            <p:nvPr/>
          </p:nvSpPr>
          <p:spPr>
            <a:xfrm>
              <a:off x="5050842" y="3096467"/>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102" name="Rounded Rectangle 101"/>
            <p:cNvSpPr/>
            <p:nvPr/>
          </p:nvSpPr>
          <p:spPr>
            <a:xfrm>
              <a:off x="5051181" y="3460132"/>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103" name="Straight Arrow Connector 102"/>
            <p:cNvCxnSpPr>
              <a:stCxn id="101" idx="2"/>
              <a:endCxn id="102" idx="0"/>
            </p:cNvCxnSpPr>
            <p:nvPr/>
          </p:nvCxnSpPr>
          <p:spPr>
            <a:xfrm>
              <a:off x="5152811" y="3320135"/>
              <a:ext cx="339" cy="139997"/>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104" name="Rounded Rectangle 103"/>
            <p:cNvSpPr/>
            <p:nvPr/>
          </p:nvSpPr>
          <p:spPr>
            <a:xfrm>
              <a:off x="3239845" y="4161769"/>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smtClean="0">
                  <a:latin typeface="+mj-lt"/>
                </a:rPr>
                <a:t>R</a:t>
              </a:r>
              <a:endParaRPr lang="en-US" sz="1200" dirty="0">
                <a:latin typeface="+mj-lt"/>
              </a:endParaRPr>
            </a:p>
          </p:txBody>
        </p:sp>
        <p:sp>
          <p:nvSpPr>
            <p:cNvPr id="105" name="Rounded Rectangle 104"/>
            <p:cNvSpPr/>
            <p:nvPr/>
          </p:nvSpPr>
          <p:spPr>
            <a:xfrm>
              <a:off x="3240184" y="4525433"/>
              <a:ext cx="203937" cy="223668"/>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cxnSp>
          <p:nvCxnSpPr>
            <p:cNvPr id="106" name="Straight Arrow Connector 105"/>
            <p:cNvCxnSpPr>
              <a:stCxn id="104" idx="2"/>
              <a:endCxn id="105" idx="0"/>
            </p:cNvCxnSpPr>
            <p:nvPr/>
          </p:nvCxnSpPr>
          <p:spPr>
            <a:xfrm>
              <a:off x="3341814" y="4385437"/>
              <a:ext cx="339" cy="139997"/>
            </a:xfrm>
            <a:prstGeom prst="straightConnector1">
              <a:avLst/>
            </a:prstGeom>
            <a:ln w="12700">
              <a:prstDash val="sysDash"/>
              <a:tailEnd type="triangle"/>
            </a:ln>
          </p:spPr>
          <p:style>
            <a:lnRef idx="3">
              <a:schemeClr val="dk1"/>
            </a:lnRef>
            <a:fillRef idx="0">
              <a:schemeClr val="dk1"/>
            </a:fillRef>
            <a:effectRef idx="2">
              <a:schemeClr val="dk1"/>
            </a:effectRef>
            <a:fontRef idx="minor">
              <a:schemeClr val="tx1"/>
            </a:fontRef>
          </p:style>
        </p:cxnSp>
        <p:cxnSp>
          <p:nvCxnSpPr>
            <p:cNvPr id="107" name="Curved Connector 106"/>
            <p:cNvCxnSpPr>
              <a:stCxn id="83" idx="2"/>
              <a:endCxn id="104" idx="0"/>
            </p:cNvCxnSpPr>
            <p:nvPr/>
          </p:nvCxnSpPr>
          <p:spPr>
            <a:xfrm rot="5400000">
              <a:off x="3887551" y="3487998"/>
              <a:ext cx="128034" cy="1219508"/>
            </a:xfrm>
            <a:prstGeom prst="curvedConnector3">
              <a:avLst>
                <a:gd name="adj1" fmla="val 50000"/>
              </a:avLst>
            </a:prstGeom>
            <a:ln w="12700">
              <a:prstDash val="sysDash"/>
              <a:tailEnd type="triangle"/>
            </a:ln>
          </p:spPr>
          <p:style>
            <a:lnRef idx="3">
              <a:schemeClr val="dk1"/>
            </a:lnRef>
            <a:fillRef idx="0">
              <a:schemeClr val="dk1"/>
            </a:fillRef>
            <a:effectRef idx="2">
              <a:schemeClr val="dk1"/>
            </a:effectRef>
            <a:fontRef idx="minor">
              <a:schemeClr val="tx1"/>
            </a:fontRef>
          </p:style>
        </p:cxnSp>
        <p:sp>
          <p:nvSpPr>
            <p:cNvPr id="108" name="Oval 107"/>
            <p:cNvSpPr/>
            <p:nvPr/>
          </p:nvSpPr>
          <p:spPr>
            <a:xfrm>
              <a:off x="5862492" y="2292388"/>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0</a:t>
              </a:r>
              <a:endParaRPr lang="en-US" sz="1200" dirty="0">
                <a:latin typeface="+mj-lt"/>
              </a:endParaRPr>
            </a:p>
          </p:txBody>
        </p:sp>
        <p:sp>
          <p:nvSpPr>
            <p:cNvPr id="109" name="Oval 108"/>
            <p:cNvSpPr/>
            <p:nvPr/>
          </p:nvSpPr>
          <p:spPr>
            <a:xfrm>
              <a:off x="6234967" y="2292388"/>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1</a:t>
              </a:r>
              <a:endParaRPr lang="en-US" sz="1200" dirty="0">
                <a:latin typeface="+mj-lt"/>
              </a:endParaRPr>
            </a:p>
          </p:txBody>
        </p:sp>
        <p:sp>
          <p:nvSpPr>
            <p:cNvPr id="110" name="Oval 109"/>
            <p:cNvSpPr/>
            <p:nvPr/>
          </p:nvSpPr>
          <p:spPr>
            <a:xfrm>
              <a:off x="6607442" y="2292388"/>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2</a:t>
              </a:r>
              <a:endParaRPr lang="en-US" sz="1200" dirty="0">
                <a:latin typeface="+mj-lt"/>
              </a:endParaRPr>
            </a:p>
          </p:txBody>
        </p:sp>
        <p:sp>
          <p:nvSpPr>
            <p:cNvPr id="111" name="Oval 110"/>
            <p:cNvSpPr/>
            <p:nvPr/>
          </p:nvSpPr>
          <p:spPr>
            <a:xfrm>
              <a:off x="6979917" y="2292388"/>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3</a:t>
              </a:r>
              <a:endParaRPr lang="en-US" sz="1200" dirty="0">
                <a:latin typeface="+mj-lt"/>
              </a:endParaRPr>
            </a:p>
          </p:txBody>
        </p:sp>
        <p:sp>
          <p:nvSpPr>
            <p:cNvPr id="112" name="Oval 111"/>
            <p:cNvSpPr/>
            <p:nvPr/>
          </p:nvSpPr>
          <p:spPr>
            <a:xfrm>
              <a:off x="7352391" y="2292388"/>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6</a:t>
              </a:r>
              <a:endParaRPr lang="en-US" sz="1200" dirty="0">
                <a:latin typeface="+mj-lt"/>
              </a:endParaRPr>
            </a:p>
          </p:txBody>
        </p:sp>
        <p:sp>
          <p:nvSpPr>
            <p:cNvPr id="113" name="Oval 112"/>
            <p:cNvSpPr/>
            <p:nvPr/>
          </p:nvSpPr>
          <p:spPr>
            <a:xfrm>
              <a:off x="7724867" y="2292388"/>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7</a:t>
              </a:r>
              <a:endParaRPr lang="en-US" sz="1200" dirty="0">
                <a:latin typeface="+mj-lt"/>
              </a:endParaRPr>
            </a:p>
          </p:txBody>
        </p:sp>
        <p:sp>
          <p:nvSpPr>
            <p:cNvPr id="114" name="Oval 113"/>
            <p:cNvSpPr/>
            <p:nvPr/>
          </p:nvSpPr>
          <p:spPr>
            <a:xfrm>
              <a:off x="5864422" y="2660792"/>
              <a:ext cx="271917" cy="298224"/>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15" name="Oval 114"/>
            <p:cNvSpPr/>
            <p:nvPr/>
          </p:nvSpPr>
          <p:spPr>
            <a:xfrm>
              <a:off x="6236897" y="2660792"/>
              <a:ext cx="271917" cy="298224"/>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16" name="Oval 115"/>
            <p:cNvSpPr/>
            <p:nvPr/>
          </p:nvSpPr>
          <p:spPr>
            <a:xfrm>
              <a:off x="5861663" y="3015353"/>
              <a:ext cx="271917" cy="298224"/>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17" name="Oval 116"/>
            <p:cNvSpPr/>
            <p:nvPr/>
          </p:nvSpPr>
          <p:spPr>
            <a:xfrm>
              <a:off x="7356461" y="3015353"/>
              <a:ext cx="271917" cy="298224"/>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18" name="Oval 117"/>
            <p:cNvSpPr/>
            <p:nvPr/>
          </p:nvSpPr>
          <p:spPr>
            <a:xfrm>
              <a:off x="5865253" y="3366601"/>
              <a:ext cx="271917" cy="298224"/>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119" name="Oval 118"/>
            <p:cNvSpPr/>
            <p:nvPr/>
          </p:nvSpPr>
          <p:spPr>
            <a:xfrm>
              <a:off x="7360051" y="3366601"/>
              <a:ext cx="271917" cy="298224"/>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120" name="Oval 119"/>
            <p:cNvSpPr/>
            <p:nvPr/>
          </p:nvSpPr>
          <p:spPr>
            <a:xfrm>
              <a:off x="8471749" y="2660792"/>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1" name="Oval 120"/>
            <p:cNvSpPr/>
            <p:nvPr/>
          </p:nvSpPr>
          <p:spPr>
            <a:xfrm>
              <a:off x="8099272" y="2660792"/>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2" name="Oval 121"/>
            <p:cNvSpPr/>
            <p:nvPr/>
          </p:nvSpPr>
          <p:spPr>
            <a:xfrm>
              <a:off x="7726797" y="2660792"/>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3" name="Oval 122"/>
            <p:cNvSpPr/>
            <p:nvPr/>
          </p:nvSpPr>
          <p:spPr>
            <a:xfrm>
              <a:off x="7354323" y="2660792"/>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4" name="Oval 123"/>
            <p:cNvSpPr/>
            <p:nvPr/>
          </p:nvSpPr>
          <p:spPr>
            <a:xfrm>
              <a:off x="6981848" y="2660792"/>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5" name="Oval 124"/>
            <p:cNvSpPr/>
            <p:nvPr/>
          </p:nvSpPr>
          <p:spPr>
            <a:xfrm>
              <a:off x="6609373" y="2660792"/>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6" name="Oval 125"/>
            <p:cNvSpPr/>
            <p:nvPr/>
          </p:nvSpPr>
          <p:spPr>
            <a:xfrm>
              <a:off x="8468989" y="301535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7" name="Oval 126"/>
            <p:cNvSpPr/>
            <p:nvPr/>
          </p:nvSpPr>
          <p:spPr>
            <a:xfrm>
              <a:off x="7724037" y="301535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8" name="Oval 127"/>
            <p:cNvSpPr/>
            <p:nvPr/>
          </p:nvSpPr>
          <p:spPr>
            <a:xfrm>
              <a:off x="8092924" y="301535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29" name="Oval 128"/>
            <p:cNvSpPr/>
            <p:nvPr/>
          </p:nvSpPr>
          <p:spPr>
            <a:xfrm>
              <a:off x="6979087" y="301535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0" name="Oval 129"/>
            <p:cNvSpPr/>
            <p:nvPr/>
          </p:nvSpPr>
          <p:spPr>
            <a:xfrm>
              <a:off x="6606612" y="301535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1" name="Oval 130"/>
            <p:cNvSpPr/>
            <p:nvPr/>
          </p:nvSpPr>
          <p:spPr>
            <a:xfrm>
              <a:off x="7727627" y="3366601"/>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2" name="Oval 131"/>
            <p:cNvSpPr/>
            <p:nvPr/>
          </p:nvSpPr>
          <p:spPr>
            <a:xfrm>
              <a:off x="8096515" y="3366601"/>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3" name="Oval 132"/>
            <p:cNvSpPr/>
            <p:nvPr/>
          </p:nvSpPr>
          <p:spPr>
            <a:xfrm>
              <a:off x="6982677" y="3366601"/>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4" name="Oval 133"/>
            <p:cNvSpPr/>
            <p:nvPr/>
          </p:nvSpPr>
          <p:spPr>
            <a:xfrm>
              <a:off x="6610202" y="3366601"/>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5" name="Oval 134"/>
            <p:cNvSpPr/>
            <p:nvPr/>
          </p:nvSpPr>
          <p:spPr>
            <a:xfrm>
              <a:off x="7724037" y="3729910"/>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6" name="Oval 135"/>
            <p:cNvSpPr/>
            <p:nvPr/>
          </p:nvSpPr>
          <p:spPr>
            <a:xfrm>
              <a:off x="7351562" y="3729910"/>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7" name="Oval 136"/>
            <p:cNvSpPr/>
            <p:nvPr/>
          </p:nvSpPr>
          <p:spPr>
            <a:xfrm>
              <a:off x="6979087" y="3729910"/>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8" name="Oval 137"/>
            <p:cNvSpPr/>
            <p:nvPr/>
          </p:nvSpPr>
          <p:spPr>
            <a:xfrm>
              <a:off x="6606612" y="3729910"/>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39" name="Oval 138"/>
            <p:cNvSpPr/>
            <p:nvPr/>
          </p:nvSpPr>
          <p:spPr>
            <a:xfrm>
              <a:off x="8472579" y="3366601"/>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40" name="Oval 139"/>
            <p:cNvSpPr/>
            <p:nvPr/>
          </p:nvSpPr>
          <p:spPr>
            <a:xfrm>
              <a:off x="8468989" y="3729910"/>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41" name="Oval 140"/>
            <p:cNvSpPr/>
            <p:nvPr/>
          </p:nvSpPr>
          <p:spPr>
            <a:xfrm>
              <a:off x="6237728" y="3366601"/>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cxnSp>
          <p:nvCxnSpPr>
            <p:cNvPr id="142" name="Straight Connector 141"/>
            <p:cNvCxnSpPr/>
            <p:nvPr/>
          </p:nvCxnSpPr>
          <p:spPr>
            <a:xfrm flipH="1">
              <a:off x="6166126" y="2218197"/>
              <a:ext cx="26662"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3" name="Straight Connector 142"/>
            <p:cNvCxnSpPr/>
            <p:nvPr/>
          </p:nvCxnSpPr>
          <p:spPr>
            <a:xfrm flipH="1">
              <a:off x="6554615" y="2218197"/>
              <a:ext cx="4325"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4" name="Straight Connector 143"/>
            <p:cNvCxnSpPr/>
            <p:nvPr/>
          </p:nvCxnSpPr>
          <p:spPr>
            <a:xfrm flipH="1">
              <a:off x="6924688" y="2218197"/>
              <a:ext cx="7736"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5" name="Straight Connector 144"/>
            <p:cNvCxnSpPr/>
            <p:nvPr/>
          </p:nvCxnSpPr>
          <p:spPr>
            <a:xfrm>
              <a:off x="7298577" y="2218197"/>
              <a:ext cx="14600"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6" name="Straight Connector 145"/>
            <p:cNvCxnSpPr/>
            <p:nvPr/>
          </p:nvCxnSpPr>
          <p:spPr>
            <a:xfrm flipH="1">
              <a:off x="7655891" y="2218197"/>
              <a:ext cx="22337"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7" name="Straight Connector 146"/>
            <p:cNvCxnSpPr/>
            <p:nvPr/>
          </p:nvCxnSpPr>
          <p:spPr>
            <a:xfrm>
              <a:off x="8044379" y="2218197"/>
              <a:ext cx="0"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cxnSp>
          <p:nvCxnSpPr>
            <p:cNvPr id="148" name="Straight Connector 147"/>
            <p:cNvCxnSpPr/>
            <p:nvPr/>
          </p:nvCxnSpPr>
          <p:spPr>
            <a:xfrm flipH="1">
              <a:off x="8415446" y="2218197"/>
              <a:ext cx="3262" cy="2590471"/>
            </a:xfrm>
            <a:prstGeom prst="line">
              <a:avLst/>
            </a:prstGeom>
            <a:ln w="12700">
              <a:solidFill>
                <a:schemeClr val="tx1"/>
              </a:solidFill>
              <a:prstDash val="dash"/>
            </a:ln>
          </p:spPr>
          <p:style>
            <a:lnRef idx="3">
              <a:schemeClr val="dk1"/>
            </a:lnRef>
            <a:fillRef idx="0">
              <a:schemeClr val="dk1"/>
            </a:fillRef>
            <a:effectRef idx="2">
              <a:schemeClr val="dk1"/>
            </a:effectRef>
            <a:fontRef idx="minor">
              <a:schemeClr val="tx1"/>
            </a:fontRef>
          </p:style>
        </p:cxnSp>
        <p:sp>
          <p:nvSpPr>
            <p:cNvPr id="149" name="TextBox 148"/>
            <p:cNvSpPr txBox="1"/>
            <p:nvPr/>
          </p:nvSpPr>
          <p:spPr>
            <a:xfrm>
              <a:off x="5831180" y="2099219"/>
              <a:ext cx="334947" cy="116201"/>
            </a:xfrm>
            <a:prstGeom prst="rect">
              <a:avLst/>
            </a:prstGeom>
            <a:noFill/>
          </p:spPr>
          <p:txBody>
            <a:bodyPr wrap="square" lIns="0" tIns="0" rIns="0" bIns="0" rtlCol="0">
              <a:spAutoFit/>
            </a:bodyPr>
            <a:lstStyle/>
            <a:p>
              <a:pPr algn="ctr"/>
              <a:r>
                <a:rPr lang="en-US" sz="800" dirty="0" smtClean="0">
                  <a:latin typeface="+mj-lt"/>
                </a:rPr>
                <a:t>Lane 0</a:t>
              </a:r>
              <a:endParaRPr lang="en-US" sz="800" dirty="0">
                <a:latin typeface="+mj-lt"/>
              </a:endParaRPr>
            </a:p>
          </p:txBody>
        </p:sp>
        <p:sp>
          <p:nvSpPr>
            <p:cNvPr id="150" name="TextBox 149"/>
            <p:cNvSpPr txBox="1"/>
            <p:nvPr/>
          </p:nvSpPr>
          <p:spPr>
            <a:xfrm>
              <a:off x="6219669" y="2099219"/>
              <a:ext cx="334947" cy="116201"/>
            </a:xfrm>
            <a:prstGeom prst="rect">
              <a:avLst/>
            </a:prstGeom>
            <a:noFill/>
          </p:spPr>
          <p:txBody>
            <a:bodyPr wrap="square" lIns="0" tIns="0" rIns="0" bIns="0" rtlCol="0">
              <a:spAutoFit/>
            </a:bodyPr>
            <a:lstStyle/>
            <a:p>
              <a:pPr algn="ctr"/>
              <a:r>
                <a:rPr lang="en-US" sz="800" dirty="0" smtClean="0">
                  <a:latin typeface="+mj-lt"/>
                </a:rPr>
                <a:t>Lane 1</a:t>
              </a:r>
              <a:endParaRPr lang="en-US" sz="800" dirty="0">
                <a:latin typeface="+mj-lt"/>
              </a:endParaRPr>
            </a:p>
          </p:txBody>
        </p:sp>
        <p:sp>
          <p:nvSpPr>
            <p:cNvPr id="151" name="TextBox 150"/>
            <p:cNvSpPr txBox="1"/>
            <p:nvPr/>
          </p:nvSpPr>
          <p:spPr>
            <a:xfrm>
              <a:off x="6589742" y="2095196"/>
              <a:ext cx="334947" cy="116201"/>
            </a:xfrm>
            <a:prstGeom prst="rect">
              <a:avLst/>
            </a:prstGeom>
            <a:noFill/>
          </p:spPr>
          <p:txBody>
            <a:bodyPr wrap="square" lIns="0" tIns="0" rIns="0" bIns="0" rtlCol="0">
              <a:spAutoFit/>
            </a:bodyPr>
            <a:lstStyle/>
            <a:p>
              <a:pPr algn="ctr"/>
              <a:r>
                <a:rPr lang="en-US" sz="800" dirty="0" smtClean="0">
                  <a:latin typeface="+mj-lt"/>
                </a:rPr>
                <a:t>Lane 2</a:t>
              </a:r>
              <a:endParaRPr lang="en-US" sz="800" dirty="0">
                <a:latin typeface="+mj-lt"/>
              </a:endParaRPr>
            </a:p>
          </p:txBody>
        </p:sp>
        <p:sp>
          <p:nvSpPr>
            <p:cNvPr id="152" name="TextBox 151"/>
            <p:cNvSpPr txBox="1"/>
            <p:nvPr/>
          </p:nvSpPr>
          <p:spPr>
            <a:xfrm>
              <a:off x="6978231" y="2095196"/>
              <a:ext cx="334947" cy="116201"/>
            </a:xfrm>
            <a:prstGeom prst="rect">
              <a:avLst/>
            </a:prstGeom>
            <a:noFill/>
          </p:spPr>
          <p:txBody>
            <a:bodyPr wrap="square" lIns="0" tIns="0" rIns="0" bIns="0" rtlCol="0">
              <a:spAutoFit/>
            </a:bodyPr>
            <a:lstStyle/>
            <a:p>
              <a:pPr algn="ctr"/>
              <a:r>
                <a:rPr lang="en-US" sz="800" dirty="0" smtClean="0">
                  <a:latin typeface="+mj-lt"/>
                </a:rPr>
                <a:t>Lane 3</a:t>
              </a:r>
              <a:endParaRPr lang="en-US" sz="800" dirty="0">
                <a:latin typeface="+mj-lt"/>
              </a:endParaRPr>
            </a:p>
          </p:txBody>
        </p:sp>
        <p:sp>
          <p:nvSpPr>
            <p:cNvPr id="153" name="TextBox 152"/>
            <p:cNvSpPr txBox="1"/>
            <p:nvPr/>
          </p:nvSpPr>
          <p:spPr>
            <a:xfrm>
              <a:off x="7320944" y="2095196"/>
              <a:ext cx="334947" cy="116201"/>
            </a:xfrm>
            <a:prstGeom prst="rect">
              <a:avLst/>
            </a:prstGeom>
            <a:noFill/>
          </p:spPr>
          <p:txBody>
            <a:bodyPr wrap="square" lIns="0" tIns="0" rIns="0" bIns="0" rtlCol="0">
              <a:spAutoFit/>
            </a:bodyPr>
            <a:lstStyle/>
            <a:p>
              <a:pPr algn="ctr"/>
              <a:r>
                <a:rPr lang="en-US" sz="800" dirty="0" smtClean="0">
                  <a:latin typeface="+mj-lt"/>
                </a:rPr>
                <a:t>Lane 4</a:t>
              </a:r>
              <a:endParaRPr lang="en-US" sz="800" dirty="0">
                <a:latin typeface="+mj-lt"/>
              </a:endParaRPr>
            </a:p>
          </p:txBody>
        </p:sp>
        <p:sp>
          <p:nvSpPr>
            <p:cNvPr id="154" name="TextBox 153"/>
            <p:cNvSpPr txBox="1"/>
            <p:nvPr/>
          </p:nvSpPr>
          <p:spPr>
            <a:xfrm>
              <a:off x="7709433" y="2095196"/>
              <a:ext cx="334947" cy="116201"/>
            </a:xfrm>
            <a:prstGeom prst="rect">
              <a:avLst/>
            </a:prstGeom>
            <a:noFill/>
          </p:spPr>
          <p:txBody>
            <a:bodyPr wrap="square" lIns="0" tIns="0" rIns="0" bIns="0" rtlCol="0">
              <a:spAutoFit/>
            </a:bodyPr>
            <a:lstStyle/>
            <a:p>
              <a:pPr algn="ctr"/>
              <a:r>
                <a:rPr lang="en-US" sz="800" dirty="0" smtClean="0">
                  <a:latin typeface="+mj-lt"/>
                </a:rPr>
                <a:t>Lane 5</a:t>
              </a:r>
              <a:endParaRPr lang="en-US" sz="800" dirty="0">
                <a:latin typeface="+mj-lt"/>
              </a:endParaRPr>
            </a:p>
          </p:txBody>
        </p:sp>
        <p:sp>
          <p:nvSpPr>
            <p:cNvPr id="155" name="TextBox 154"/>
            <p:cNvSpPr txBox="1"/>
            <p:nvPr/>
          </p:nvSpPr>
          <p:spPr>
            <a:xfrm>
              <a:off x="8080499" y="2099219"/>
              <a:ext cx="334947" cy="116201"/>
            </a:xfrm>
            <a:prstGeom prst="rect">
              <a:avLst/>
            </a:prstGeom>
            <a:noFill/>
          </p:spPr>
          <p:txBody>
            <a:bodyPr wrap="square" lIns="0" tIns="0" rIns="0" bIns="0" rtlCol="0">
              <a:spAutoFit/>
            </a:bodyPr>
            <a:lstStyle/>
            <a:p>
              <a:pPr algn="ctr"/>
              <a:r>
                <a:rPr lang="en-US" sz="800" dirty="0" smtClean="0">
                  <a:latin typeface="+mj-lt"/>
                </a:rPr>
                <a:t>Lane 6</a:t>
              </a:r>
              <a:endParaRPr lang="en-US" sz="800" dirty="0">
                <a:latin typeface="+mj-lt"/>
              </a:endParaRPr>
            </a:p>
          </p:txBody>
        </p:sp>
        <p:sp>
          <p:nvSpPr>
            <p:cNvPr id="156" name="TextBox 155"/>
            <p:cNvSpPr txBox="1"/>
            <p:nvPr/>
          </p:nvSpPr>
          <p:spPr>
            <a:xfrm>
              <a:off x="8468989" y="2099219"/>
              <a:ext cx="334947" cy="116201"/>
            </a:xfrm>
            <a:prstGeom prst="rect">
              <a:avLst/>
            </a:prstGeom>
            <a:noFill/>
          </p:spPr>
          <p:txBody>
            <a:bodyPr wrap="square" lIns="0" tIns="0" rIns="0" bIns="0" rtlCol="0">
              <a:spAutoFit/>
            </a:bodyPr>
            <a:lstStyle/>
            <a:p>
              <a:pPr algn="ctr"/>
              <a:r>
                <a:rPr lang="en-US" sz="800" dirty="0" smtClean="0">
                  <a:latin typeface="+mj-lt"/>
                </a:rPr>
                <a:t>Lane 7</a:t>
              </a:r>
              <a:endParaRPr lang="en-US" sz="800" dirty="0">
                <a:latin typeface="+mj-lt"/>
              </a:endParaRPr>
            </a:p>
          </p:txBody>
        </p:sp>
        <p:sp>
          <p:nvSpPr>
            <p:cNvPr id="157" name="Oval 156"/>
            <p:cNvSpPr/>
            <p:nvPr/>
          </p:nvSpPr>
          <p:spPr>
            <a:xfrm>
              <a:off x="8469819" y="2292388"/>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58" name="Oval 157"/>
            <p:cNvSpPr/>
            <p:nvPr/>
          </p:nvSpPr>
          <p:spPr>
            <a:xfrm>
              <a:off x="8097342" y="2292388"/>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59" name="Oval 158"/>
            <p:cNvSpPr/>
            <p:nvPr/>
          </p:nvSpPr>
          <p:spPr>
            <a:xfrm>
              <a:off x="6230709" y="301535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0" name="Oval 159"/>
            <p:cNvSpPr/>
            <p:nvPr/>
          </p:nvSpPr>
          <p:spPr>
            <a:xfrm>
              <a:off x="8093137" y="3729910"/>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1" name="Oval 160"/>
            <p:cNvSpPr/>
            <p:nvPr/>
          </p:nvSpPr>
          <p:spPr>
            <a:xfrm>
              <a:off x="7730174"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2" name="Oval 161"/>
            <p:cNvSpPr/>
            <p:nvPr/>
          </p:nvSpPr>
          <p:spPr>
            <a:xfrm>
              <a:off x="7357700"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3" name="Oval 162"/>
            <p:cNvSpPr/>
            <p:nvPr/>
          </p:nvSpPr>
          <p:spPr>
            <a:xfrm>
              <a:off x="6985225"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4" name="Oval 163"/>
            <p:cNvSpPr/>
            <p:nvPr/>
          </p:nvSpPr>
          <p:spPr>
            <a:xfrm>
              <a:off x="6612750"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5" name="Oval 164"/>
            <p:cNvSpPr/>
            <p:nvPr/>
          </p:nvSpPr>
          <p:spPr>
            <a:xfrm>
              <a:off x="8475127"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6" name="Oval 165"/>
            <p:cNvSpPr/>
            <p:nvPr/>
          </p:nvSpPr>
          <p:spPr>
            <a:xfrm>
              <a:off x="6240275"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7" name="Oval 166"/>
            <p:cNvSpPr/>
            <p:nvPr/>
          </p:nvSpPr>
          <p:spPr>
            <a:xfrm>
              <a:off x="8099274" y="4075139"/>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8" name="Oval 167"/>
            <p:cNvSpPr/>
            <p:nvPr/>
          </p:nvSpPr>
          <p:spPr>
            <a:xfrm>
              <a:off x="7727415"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69" name="Oval 168"/>
            <p:cNvSpPr/>
            <p:nvPr/>
          </p:nvSpPr>
          <p:spPr>
            <a:xfrm>
              <a:off x="7354939"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70" name="Oval 169"/>
            <p:cNvSpPr/>
            <p:nvPr/>
          </p:nvSpPr>
          <p:spPr>
            <a:xfrm>
              <a:off x="6982464"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71" name="Oval 170"/>
            <p:cNvSpPr/>
            <p:nvPr/>
          </p:nvSpPr>
          <p:spPr>
            <a:xfrm>
              <a:off x="6609989"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72" name="Oval 171"/>
            <p:cNvSpPr/>
            <p:nvPr/>
          </p:nvSpPr>
          <p:spPr>
            <a:xfrm>
              <a:off x="8472366"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73" name="Oval 172"/>
            <p:cNvSpPr/>
            <p:nvPr/>
          </p:nvSpPr>
          <p:spPr>
            <a:xfrm>
              <a:off x="6237515"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74" name="Oval 173"/>
            <p:cNvSpPr/>
            <p:nvPr/>
          </p:nvSpPr>
          <p:spPr>
            <a:xfrm>
              <a:off x="8096515" y="4450123"/>
              <a:ext cx="271917" cy="298224"/>
            </a:xfrm>
            <a:prstGeom prst="ellipse">
              <a:avLst/>
            </a:prstGeom>
            <a:solidFill>
              <a:schemeClr val="bg1"/>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1200" dirty="0">
                <a:latin typeface="+mj-lt"/>
              </a:endParaRPr>
            </a:p>
          </p:txBody>
        </p:sp>
        <p:sp>
          <p:nvSpPr>
            <p:cNvPr id="175" name="Oval 174"/>
            <p:cNvSpPr/>
            <p:nvPr/>
          </p:nvSpPr>
          <p:spPr>
            <a:xfrm>
              <a:off x="5864422" y="4075139"/>
              <a:ext cx="271917" cy="298224"/>
            </a:xfrm>
            <a:prstGeom prst="ellipse">
              <a:avLst/>
            </a:prstGeom>
            <a:solidFill>
              <a:schemeClr val="accent1">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R</a:t>
              </a:r>
              <a:endParaRPr lang="en-US" sz="1200" dirty="0">
                <a:latin typeface="+mj-lt"/>
              </a:endParaRPr>
            </a:p>
          </p:txBody>
        </p:sp>
        <p:sp>
          <p:nvSpPr>
            <p:cNvPr id="176" name="Oval 175"/>
            <p:cNvSpPr/>
            <p:nvPr/>
          </p:nvSpPr>
          <p:spPr>
            <a:xfrm>
              <a:off x="5861663" y="4450123"/>
              <a:ext cx="271917" cy="298224"/>
            </a:xfrm>
            <a:prstGeom prst="ellipse">
              <a:avLst/>
            </a:prstGeom>
            <a:solidFill>
              <a:schemeClr val="accent2">
                <a:lumMod val="60000"/>
                <a:lumOff val="4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a:latin typeface="+mj-lt"/>
                </a:rPr>
                <a:t>R</a:t>
              </a:r>
              <a:r>
                <a:rPr lang="en-US" sz="1200" baseline="-25000" dirty="0">
                  <a:latin typeface="+mj-lt"/>
                </a:rPr>
                <a:t>F</a:t>
              </a:r>
              <a:endParaRPr lang="en-US" sz="1200" dirty="0">
                <a:latin typeface="+mj-lt"/>
              </a:endParaRPr>
            </a:p>
          </p:txBody>
        </p:sp>
        <p:sp>
          <p:nvSpPr>
            <p:cNvPr id="177" name="Oval 176"/>
            <p:cNvSpPr/>
            <p:nvPr/>
          </p:nvSpPr>
          <p:spPr>
            <a:xfrm>
              <a:off x="5864422" y="3729910"/>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4</a:t>
              </a:r>
              <a:endParaRPr lang="en-US" sz="1200" dirty="0">
                <a:latin typeface="+mj-lt"/>
              </a:endParaRPr>
            </a:p>
          </p:txBody>
        </p:sp>
        <p:sp>
          <p:nvSpPr>
            <p:cNvPr id="178" name="Oval 177"/>
            <p:cNvSpPr/>
            <p:nvPr/>
          </p:nvSpPr>
          <p:spPr>
            <a:xfrm>
              <a:off x="6236897" y="3729910"/>
              <a:ext cx="271917" cy="298224"/>
            </a:xfrm>
            <a:prstGeom prst="ellipse">
              <a:avLst/>
            </a:prstGeom>
            <a:solidFill>
              <a:schemeClr val="accent6">
                <a:lumMod val="40000"/>
                <a:lumOff val="60000"/>
              </a:schemeClr>
            </a:solidFill>
            <a:ln w="19050"/>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200" dirty="0" smtClean="0">
                  <a:latin typeface="+mj-lt"/>
                </a:rPr>
                <a:t>C</a:t>
              </a:r>
              <a:r>
                <a:rPr lang="en-US" sz="1200" baseline="-25000" dirty="0" smtClean="0">
                  <a:latin typeface="+mj-lt"/>
                </a:rPr>
                <a:t>5</a:t>
              </a:r>
              <a:endParaRPr lang="en-US" sz="1200" dirty="0">
                <a:latin typeface="+mj-lt"/>
              </a:endParaRPr>
            </a:p>
          </p:txBody>
        </p:sp>
        <p:sp>
          <p:nvSpPr>
            <p:cNvPr id="179" name="Down Arrow 178"/>
            <p:cNvSpPr/>
            <p:nvPr/>
          </p:nvSpPr>
          <p:spPr>
            <a:xfrm>
              <a:off x="8807959" y="2245764"/>
              <a:ext cx="144197" cy="733956"/>
            </a:xfrm>
            <a:prstGeom prst="downArrow">
              <a:avLst/>
            </a:prstGeom>
            <a:solidFill>
              <a:schemeClr val="bg2">
                <a:lumMod val="75000"/>
              </a:schemeClr>
            </a:solidFill>
            <a:ln>
              <a:solidFill>
                <a:schemeClr val="bg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vert="vert" rtlCol="0" anchor="ctr"/>
            <a:lstStyle/>
            <a:p>
              <a:pPr algn="ctr"/>
              <a:r>
                <a:rPr lang="en-US" sz="1200" dirty="0" smtClean="0">
                  <a:ln w="0">
                    <a:noFill/>
                  </a:ln>
                  <a:solidFill>
                    <a:schemeClr val="tx1"/>
                  </a:solidFill>
                  <a:latin typeface="+mj-lt"/>
                </a:rPr>
                <a:t>Time</a:t>
              </a:r>
              <a:endParaRPr lang="en-US" sz="1200" dirty="0">
                <a:ln w="0">
                  <a:noFill/>
                </a:ln>
                <a:solidFill>
                  <a:schemeClr val="tx1"/>
                </a:solidFill>
                <a:latin typeface="+mj-lt"/>
              </a:endParaRPr>
            </a:p>
          </p:txBody>
        </p:sp>
      </p:grpSp>
    </p:spTree>
    <p:extLst>
      <p:ext uri="{BB962C8B-B14F-4D97-AF65-F5344CB8AC3E}">
        <p14:creationId xmlns:p14="http://schemas.microsoft.com/office/powerpoint/2010/main" val="29979979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2821</TotalTime>
  <Words>3139</Words>
  <Application>Microsoft Office PowerPoint</Application>
  <PresentationFormat>Widescreen</PresentationFormat>
  <Paragraphs>936</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Aharoni</vt:lpstr>
      <vt:lpstr>Arial</vt:lpstr>
      <vt:lpstr>Calibri</vt:lpstr>
      <vt:lpstr>Century Gothic</vt:lpstr>
      <vt:lpstr>Wingdings 3</vt:lpstr>
      <vt:lpstr>Wisp</vt:lpstr>
      <vt:lpstr>Scalable SIMD-Efficient Graph Processing on GPUs</vt:lpstr>
      <vt:lpstr>Scalable SIMD-Efficient Graph Processing on GPUs</vt:lpstr>
      <vt:lpstr>Outline</vt:lpstr>
      <vt:lpstr>SIMD-efficiency: GPU programming restriction</vt:lpstr>
      <vt:lpstr>SIMD-efficiency: existing graph processing approaches</vt:lpstr>
      <vt:lpstr>SIMD-efficiency: VWC</vt:lpstr>
      <vt:lpstr>SIMD-efficiency: VWC drawback facing irregularity</vt:lpstr>
      <vt:lpstr>SIMD-efficiency: VWC drawback facing irregularity</vt:lpstr>
      <vt:lpstr>SIMD-efficiency: VWC drawback facing irregularity</vt:lpstr>
      <vt:lpstr>SIMD-efficiency: Warp Segmentation</vt:lpstr>
      <vt:lpstr>SIMD-efficiency: Warp Segmentation</vt:lpstr>
      <vt:lpstr>SIMD-efficiency: Warp Segmentation key features</vt:lpstr>
      <vt:lpstr>SIMD-efficiency: WS segment discovery</vt:lpstr>
      <vt:lpstr>SIMD-efficiency: kernel’s internal functionality</vt:lpstr>
      <vt:lpstr>SIMD-efficiency: Warp Segmentation</vt:lpstr>
      <vt:lpstr>Scalability: multi-GPU computation restrictions</vt:lpstr>
      <vt:lpstr>Scalability: existing approaches for inter-device vertex transfer</vt:lpstr>
      <vt:lpstr>Scalability: Vertex Refinement data structure organization</vt:lpstr>
      <vt:lpstr>Scalability: Vertex Refinement data structure organization</vt:lpstr>
      <vt:lpstr>Scalability: Vertex Refinement</vt:lpstr>
      <vt:lpstr>Scalability: Online Vertex Refinement</vt:lpstr>
      <vt:lpstr>Scalability: Online Vertex Refinement</vt:lpstr>
      <vt:lpstr>Experimental evaluation results: WS speedup over VWC</vt:lpstr>
      <vt:lpstr>Experimental evaluation results: WS warp execution efficiency over VWC</vt:lpstr>
      <vt:lpstr>Experimental evaluation results: WS performance comparison with CW</vt:lpstr>
      <vt:lpstr>Experimental evaluation results: VR performance compared to MS &amp; ALL</vt:lpstr>
      <vt:lpstr>Experimental evaluation results: VR performance compared to MS &amp; ALL</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Farzad</dc:creator>
  <cp:lastModifiedBy>Farzad Khorasani</cp:lastModifiedBy>
  <cp:revision>323</cp:revision>
  <dcterms:created xsi:type="dcterms:W3CDTF">2015-10-12T05:16:00Z</dcterms:created>
  <dcterms:modified xsi:type="dcterms:W3CDTF">2015-10-19T05:41:22Z</dcterms:modified>
</cp:coreProperties>
</file>