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xml" ContentType="application/vnd.openxmlformats-officedocument.drawingml.chart+xml"/>
  <Override PartName="/ppt/notesSlides/notesSlide18.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9.xml" ContentType="application/vnd.openxmlformats-officedocument.presentationml.notesSl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22.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notesSlides/notesSlide23.xml" ContentType="application/vnd.openxmlformats-officedocument.presentationml.notesSlide+xml"/>
  <Override PartName="/ppt/charts/chart10.xml" ContentType="application/vnd.openxmlformats-officedocument.drawingml.chart+xml"/>
  <Override PartName="/ppt/charts/style7.xml" ContentType="application/vnd.ms-office.chartstyle+xml"/>
  <Override PartName="/ppt/charts/colors7.xml" ContentType="application/vnd.ms-office.chartcolorstyle+xml"/>
  <Override PartName="/ppt/charts/chart11.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6" r:id="rId1"/>
  </p:sldMasterIdLst>
  <p:notesMasterIdLst>
    <p:notesMasterId r:id="rId26"/>
  </p:notesMasterIdLst>
  <p:sldIdLst>
    <p:sldId id="256" r:id="rId2"/>
    <p:sldId id="277" r:id="rId3"/>
    <p:sldId id="257" r:id="rId4"/>
    <p:sldId id="259" r:id="rId5"/>
    <p:sldId id="258" r:id="rId6"/>
    <p:sldId id="278" r:id="rId7"/>
    <p:sldId id="261" r:id="rId8"/>
    <p:sldId id="279" r:id="rId9"/>
    <p:sldId id="263" r:id="rId10"/>
    <p:sldId id="266" r:id="rId11"/>
    <p:sldId id="280" r:id="rId12"/>
    <p:sldId id="269" r:id="rId13"/>
    <p:sldId id="273" r:id="rId14"/>
    <p:sldId id="270" r:id="rId15"/>
    <p:sldId id="271" r:id="rId16"/>
    <p:sldId id="272" r:id="rId17"/>
    <p:sldId id="276" r:id="rId18"/>
    <p:sldId id="274" r:id="rId19"/>
    <p:sldId id="281" r:id="rId20"/>
    <p:sldId id="283" r:id="rId21"/>
    <p:sldId id="282" r:id="rId22"/>
    <p:sldId id="284" r:id="rId23"/>
    <p:sldId id="285" r:id="rId24"/>
    <p:sldId id="275"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F3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560" autoAdjust="0"/>
  </p:normalViewPr>
  <p:slideViewPr>
    <p:cSldViewPr snapToGrid="0">
      <p:cViewPr varScale="1">
        <p:scale>
          <a:sx n="58" d="100"/>
          <a:sy n="58" d="100"/>
        </p:scale>
        <p:origin x="119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Farzad\Dropbox\StadiumHashing\Results\hybrid_threshold_determination\hybrid_threshold.xlsx" TargetMode="External"/></Relationships>
</file>

<file path=ppt/charts/_rels/chart10.xml.rels><?xml version="1.0" encoding="UTF-8" standalone="yes"?>
<Relationships xmlns="http://schemas.openxmlformats.org/package/2006/relationships"><Relationship Id="rId3" Type="http://schemas.openxmlformats.org/officeDocument/2006/relationships/oleObject" Target="file:///C:\Users\Farzad\Dropbox\StadiumHashing\Results\Sensitivity\final\sensitivity_DataSize.xlsx" TargetMode="External"/><Relationship Id="rId2" Type="http://schemas.microsoft.com/office/2011/relationships/chartColorStyle" Target="colors7.xml"/><Relationship Id="rId1" Type="http://schemas.microsoft.com/office/2011/relationships/chartStyle" Target="style7.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Farzad\Dropbox\StadiumHashing\Results\Sensitivity\final\sensitivity_DataSize.xlsx" TargetMode="External"/><Relationship Id="rId2" Type="http://schemas.microsoft.com/office/2011/relationships/chartColorStyle" Target="colors8.xml"/><Relationship Id="rId1" Type="http://schemas.microsoft.com/office/2011/relationships/chartStyle" Target="style8.xml"/></Relationships>
</file>

<file path=ppt/charts/_rels/chart2.xml.rels><?xml version="1.0" encoding="UTF-8" standalone="yes"?>
<Relationships xmlns="http://schemas.openxmlformats.org/package/2006/relationships"><Relationship Id="rId3" Type="http://schemas.openxmlformats.org/officeDocument/2006/relationships/oleObject" Target="file:///C:\Users\Farzad\Dropbox\StadiumHashing\Results\HPDC15_RESULTS\RES.xlsx"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oleObject" Target="file:///C:\Users\Farzad\Dropbox\StadiumHashing\Results\HPDC15_RESULTS\RES.xlsx" TargetMode="External"/><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oleObject" Target="file:///C:\Users\Farzad\Dropbox\StadiumHashing\Results\HPDC15_RESULTS\RES.xlsx"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oleObject" Target="file:///C:\Users\Farzad\Dropbox\StadiumHashing\Results\HPDC15_RESULTS\RES.xlsx" TargetMode="External"/><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oleObject" Target="file:///C:\Users\Farzad\Dropbox\StadiumHashing\Results\HPDC15_RESULTS\RES.xlsx" TargetMode="External"/><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oleObject" Target="file:///C:\Users\Farzad\Dropbox\StadiumHashing\Results\HPDC15_RESULTS\RES.xlsx" TargetMode="External"/><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1" Type="http://schemas.openxmlformats.org/officeDocument/2006/relationships/oleObject" Target="file:///C:\Users\Farzad\Dropbox\StadiumHashing\Results\Sensitivity\final\sensitivity_DataSize.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Farzad\Dropbox\StadiumHashing\Results\Sensitivity\final\sensitivity_DataSiz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0"/>
    </mc:Choice>
    <mc:Fallback>
      <c:style val="30"/>
    </mc:Fallback>
  </mc:AlternateContent>
  <c:chart>
    <c:autoTitleDeleted val="1"/>
    <c:plotArea>
      <c:layout/>
      <c:scatterChart>
        <c:scatterStyle val="smoothMarker"/>
        <c:varyColors val="0"/>
        <c:ser>
          <c:idx val="0"/>
          <c:order val="0"/>
          <c:tx>
            <c:strRef>
              <c:f>Sheet1!$F$7</c:f>
              <c:strCache>
                <c:ptCount val="1"/>
                <c:pt idx="0">
                  <c:v>DIFF(TS=1)</c:v>
                </c:pt>
              </c:strCache>
            </c:strRef>
          </c:tx>
          <c:marker>
            <c:symbol val="none"/>
          </c:marker>
          <c:trendline>
            <c:spPr>
              <a:ln w="25400"/>
            </c:spPr>
            <c:trendlineType val="poly"/>
            <c:order val="2"/>
            <c:dispRSqr val="0"/>
            <c:dispEq val="0"/>
          </c:trendline>
          <c:xVal>
            <c:numRef>
              <c:f>Sheet1!$E$8:$E$57</c:f>
              <c:numCache>
                <c:formatCode>General</c:formatCode>
                <c:ptCount val="50"/>
                <c:pt idx="0">
                  <c:v>1.9</c:v>
                </c:pt>
                <c:pt idx="1">
                  <c:v>3.8</c:v>
                </c:pt>
                <c:pt idx="2">
                  <c:v>5.6999999999999993</c:v>
                </c:pt>
                <c:pt idx="3">
                  <c:v>7.6</c:v>
                </c:pt>
                <c:pt idx="4">
                  <c:v>9.5</c:v>
                </c:pt>
                <c:pt idx="5">
                  <c:v>11.4</c:v>
                </c:pt>
                <c:pt idx="6">
                  <c:v>13.3</c:v>
                </c:pt>
                <c:pt idx="7">
                  <c:v>15.200000000000001</c:v>
                </c:pt>
                <c:pt idx="8">
                  <c:v>17.100000000000001</c:v>
                </c:pt>
                <c:pt idx="9">
                  <c:v>19</c:v>
                </c:pt>
                <c:pt idx="10">
                  <c:v>20.9</c:v>
                </c:pt>
                <c:pt idx="11">
                  <c:v>22.799999999999997</c:v>
                </c:pt>
                <c:pt idx="12">
                  <c:v>24.699999999999996</c:v>
                </c:pt>
                <c:pt idx="13">
                  <c:v>26.599999999999994</c:v>
                </c:pt>
                <c:pt idx="14">
                  <c:v>28.499999999999993</c:v>
                </c:pt>
                <c:pt idx="15">
                  <c:v>30.399999999999991</c:v>
                </c:pt>
                <c:pt idx="16">
                  <c:v>32.29999999999999</c:v>
                </c:pt>
                <c:pt idx="17">
                  <c:v>34.199999999999989</c:v>
                </c:pt>
                <c:pt idx="18">
                  <c:v>36.099999999999987</c:v>
                </c:pt>
                <c:pt idx="19">
                  <c:v>37.999999999999986</c:v>
                </c:pt>
                <c:pt idx="20">
                  <c:v>39.899999999999984</c:v>
                </c:pt>
                <c:pt idx="21">
                  <c:v>41.799999999999983</c:v>
                </c:pt>
                <c:pt idx="22">
                  <c:v>43.699999999999982</c:v>
                </c:pt>
                <c:pt idx="23">
                  <c:v>45.59999999999998</c:v>
                </c:pt>
                <c:pt idx="24">
                  <c:v>47.499999999999979</c:v>
                </c:pt>
                <c:pt idx="25">
                  <c:v>49.399999999999977</c:v>
                </c:pt>
                <c:pt idx="26">
                  <c:v>51.299999999999976</c:v>
                </c:pt>
                <c:pt idx="27">
                  <c:v>53.199999999999974</c:v>
                </c:pt>
                <c:pt idx="28">
                  <c:v>55.099999999999973</c:v>
                </c:pt>
                <c:pt idx="29">
                  <c:v>56.999999999999972</c:v>
                </c:pt>
                <c:pt idx="30">
                  <c:v>58.89999999999997</c:v>
                </c:pt>
                <c:pt idx="31">
                  <c:v>60.799999999999969</c:v>
                </c:pt>
                <c:pt idx="32">
                  <c:v>62.699999999999967</c:v>
                </c:pt>
                <c:pt idx="33">
                  <c:v>64.599999999999966</c:v>
                </c:pt>
                <c:pt idx="34">
                  <c:v>66.499999999999972</c:v>
                </c:pt>
                <c:pt idx="35">
                  <c:v>68.399999999999977</c:v>
                </c:pt>
                <c:pt idx="36">
                  <c:v>70.299999999999983</c:v>
                </c:pt>
                <c:pt idx="37">
                  <c:v>72.199999999999989</c:v>
                </c:pt>
                <c:pt idx="38">
                  <c:v>74.099999999999994</c:v>
                </c:pt>
                <c:pt idx="39">
                  <c:v>76</c:v>
                </c:pt>
                <c:pt idx="40">
                  <c:v>77.900000000000006</c:v>
                </c:pt>
                <c:pt idx="41">
                  <c:v>79.800000000000011</c:v>
                </c:pt>
                <c:pt idx="42">
                  <c:v>81.700000000000017</c:v>
                </c:pt>
                <c:pt idx="43">
                  <c:v>83.600000000000023</c:v>
                </c:pt>
                <c:pt idx="44">
                  <c:v>85.500000000000028</c:v>
                </c:pt>
                <c:pt idx="45">
                  <c:v>87.400000000000034</c:v>
                </c:pt>
                <c:pt idx="46">
                  <c:v>89.30000000000004</c:v>
                </c:pt>
                <c:pt idx="47">
                  <c:v>91.200000000000045</c:v>
                </c:pt>
                <c:pt idx="48">
                  <c:v>93.100000000000051</c:v>
                </c:pt>
                <c:pt idx="49">
                  <c:v>95.000000000000057</c:v>
                </c:pt>
              </c:numCache>
            </c:numRef>
          </c:xVal>
          <c:yVal>
            <c:numRef>
              <c:f>Sheet1!$F$8:$F$57</c:f>
              <c:numCache>
                <c:formatCode>General</c:formatCode>
                <c:ptCount val="50"/>
                <c:pt idx="0">
                  <c:v>9.6999999999997921E-3</c:v>
                </c:pt>
                <c:pt idx="1">
                  <c:v>4.850000000000112E-3</c:v>
                </c:pt>
                <c:pt idx="2">
                  <c:v>6.7899999999998985E-3</c:v>
                </c:pt>
                <c:pt idx="3">
                  <c:v>2.91000000000011E-3</c:v>
                </c:pt>
                <c:pt idx="4">
                  <c:v>-2.9099999999998949E-3</c:v>
                </c:pt>
                <c:pt idx="5">
                  <c:v>0</c:v>
                </c:pt>
                <c:pt idx="6">
                  <c:v>9.6999999999989315E-4</c:v>
                </c:pt>
                <c:pt idx="7">
                  <c:v>-2.91000000000011E-3</c:v>
                </c:pt>
                <c:pt idx="8">
                  <c:v>2.91000000000011E-3</c:v>
                </c:pt>
                <c:pt idx="9">
                  <c:v>-5.8199999999997898E-3</c:v>
                </c:pt>
                <c:pt idx="10">
                  <c:v>-3.8800000000000032E-3</c:v>
                </c:pt>
                <c:pt idx="11">
                  <c:v>-9.700000000003239E-4</c:v>
                </c:pt>
                <c:pt idx="12">
                  <c:v>-4.8499999999998961E-3</c:v>
                </c:pt>
                <c:pt idx="13">
                  <c:v>9.6999999999989315E-4</c:v>
                </c:pt>
                <c:pt idx="14">
                  <c:v>-2.91000000000011E-3</c:v>
                </c:pt>
                <c:pt idx="15">
                  <c:v>-9.700000000003239E-4</c:v>
                </c:pt>
                <c:pt idx="16">
                  <c:v>-4.8499999999998961E-3</c:v>
                </c:pt>
                <c:pt idx="17">
                  <c:v>-2.91000000000011E-3</c:v>
                </c:pt>
                <c:pt idx="18">
                  <c:v>9.6999999999989315E-4</c:v>
                </c:pt>
                <c:pt idx="19">
                  <c:v>-1.3579999999999797E-2</c:v>
                </c:pt>
                <c:pt idx="20">
                  <c:v>-2.9099999999996793E-3</c:v>
                </c:pt>
                <c:pt idx="21">
                  <c:v>0</c:v>
                </c:pt>
                <c:pt idx="22">
                  <c:v>0</c:v>
                </c:pt>
                <c:pt idx="23">
                  <c:v>-7.7600000000000065E-3</c:v>
                </c:pt>
                <c:pt idx="24">
                  <c:v>1.9399999999997863E-3</c:v>
                </c:pt>
                <c:pt idx="25">
                  <c:v>-4.8499999999998961E-3</c:v>
                </c:pt>
                <c:pt idx="26">
                  <c:v>-9.6999999999989315E-4</c:v>
                </c:pt>
                <c:pt idx="27">
                  <c:v>6.7900000000001137E-3</c:v>
                </c:pt>
                <c:pt idx="28">
                  <c:v>1.8429999999999693E-2</c:v>
                </c:pt>
                <c:pt idx="29">
                  <c:v>2.7160000000000024E-2</c:v>
                </c:pt>
                <c:pt idx="30">
                  <c:v>1.8429999999999693E-2</c:v>
                </c:pt>
                <c:pt idx="31">
                  <c:v>2.3280000000000019E-2</c:v>
                </c:pt>
                <c:pt idx="32">
                  <c:v>7.7600000000000065E-3</c:v>
                </c:pt>
                <c:pt idx="33">
                  <c:v>8.7299999999998993E-3</c:v>
                </c:pt>
                <c:pt idx="34">
                  <c:v>7.7600000000000065E-3</c:v>
                </c:pt>
                <c:pt idx="35">
                  <c:v>1.6490000000000338E-2</c:v>
                </c:pt>
                <c:pt idx="36">
                  <c:v>9.6999999999997921E-3</c:v>
                </c:pt>
                <c:pt idx="37">
                  <c:v>3.0069999999999701E-2</c:v>
                </c:pt>
                <c:pt idx="38">
                  <c:v>1.163999999999958E-2</c:v>
                </c:pt>
                <c:pt idx="39">
                  <c:v>1.3580000000000227E-2</c:v>
                </c:pt>
                <c:pt idx="40">
                  <c:v>2.1340000000000234E-2</c:v>
                </c:pt>
                <c:pt idx="41">
                  <c:v>2.910000000000024E-2</c:v>
                </c:pt>
                <c:pt idx="42">
                  <c:v>2.5219999999999805E-2</c:v>
                </c:pt>
                <c:pt idx="43">
                  <c:v>3.2979999999999815E-2</c:v>
                </c:pt>
                <c:pt idx="44">
                  <c:v>3.5889999999999922E-2</c:v>
                </c:pt>
                <c:pt idx="45">
                  <c:v>8.0510000000001039E-2</c:v>
                </c:pt>
                <c:pt idx="46">
                  <c:v>9.5060000000000727E-2</c:v>
                </c:pt>
                <c:pt idx="47">
                  <c:v>8.8270000000001042E-2</c:v>
                </c:pt>
                <c:pt idx="48">
                  <c:v>0.12221999999999945</c:v>
                </c:pt>
                <c:pt idx="49">
                  <c:v>0.13385999999999817</c:v>
                </c:pt>
              </c:numCache>
            </c:numRef>
          </c:yVal>
          <c:smooth val="1"/>
        </c:ser>
        <c:dLbls>
          <c:showLegendKey val="0"/>
          <c:showVal val="0"/>
          <c:showCatName val="0"/>
          <c:showSerName val="0"/>
          <c:showPercent val="0"/>
          <c:showBubbleSize val="0"/>
        </c:dLbls>
        <c:axId val="-1650422640"/>
        <c:axId val="-1650423184"/>
      </c:scatterChart>
      <c:valAx>
        <c:axId val="-1650422640"/>
        <c:scaling>
          <c:orientation val="minMax"/>
          <c:max val="100"/>
          <c:min val="0"/>
        </c:scaling>
        <c:delete val="0"/>
        <c:axPos val="b"/>
        <c:title>
          <c:tx>
            <c:rich>
              <a:bodyPr/>
              <a:lstStyle/>
              <a:p>
                <a:pPr>
                  <a:defRPr/>
                </a:pPr>
                <a:r>
                  <a:rPr lang="en-US"/>
                  <a:t>Table Occupation Percentage</a:t>
                </a:r>
              </a:p>
            </c:rich>
          </c:tx>
          <c:layout>
            <c:manualLayout>
              <c:xMode val="edge"/>
              <c:yMode val="edge"/>
              <c:x val="0.32715243350767836"/>
              <c:y val="0.8740929191843223"/>
            </c:manualLayout>
          </c:layout>
          <c:overlay val="0"/>
        </c:title>
        <c:numFmt formatCode="General" sourceLinked="1"/>
        <c:majorTickMark val="out"/>
        <c:minorTickMark val="none"/>
        <c:tickLblPos val="nextTo"/>
        <c:crossAx val="-1650423184"/>
        <c:crosses val="autoZero"/>
        <c:crossBetween val="midCat"/>
        <c:majorUnit val="30"/>
      </c:valAx>
      <c:valAx>
        <c:axId val="-1650423184"/>
        <c:scaling>
          <c:orientation val="minMax"/>
          <c:min val="-2.0000000000000011E-2"/>
        </c:scaling>
        <c:delete val="0"/>
        <c:axPos val="l"/>
        <c:majorGridlines/>
        <c:minorGridlines>
          <c:spPr>
            <a:ln>
              <a:solidFill>
                <a:schemeClr val="bg1"/>
              </a:solidFill>
            </a:ln>
          </c:spPr>
        </c:minorGridlines>
        <c:title>
          <c:tx>
            <c:rich>
              <a:bodyPr/>
              <a:lstStyle/>
              <a:p>
                <a:pPr>
                  <a:defRPr/>
                </a:pPr>
                <a:r>
                  <a:rPr lang="en-US"/>
                  <a:t>Insertion Time Difference (ms)</a:t>
                </a:r>
              </a:p>
            </c:rich>
          </c:tx>
          <c:layout>
            <c:manualLayout>
              <c:xMode val="edge"/>
              <c:yMode val="edge"/>
              <c:x val="7.4333044028933801E-2"/>
              <c:y val="5.3732900954537734E-2"/>
            </c:manualLayout>
          </c:layout>
          <c:overlay val="0"/>
        </c:title>
        <c:numFmt formatCode="General" sourceLinked="1"/>
        <c:majorTickMark val="none"/>
        <c:minorTickMark val="none"/>
        <c:tickLblPos val="nextTo"/>
        <c:crossAx val="-1650422640"/>
        <c:crosses val="autoZero"/>
        <c:crossBetween val="midCat"/>
      </c:valAx>
    </c:plotArea>
    <c:plotVisOnly val="1"/>
    <c:dispBlanksAs val="gap"/>
    <c:showDLblsOverMax val="0"/>
  </c:chart>
  <c:txPr>
    <a:bodyPr/>
    <a:lstStyle/>
    <a:p>
      <a:pPr>
        <a:defRPr sz="900">
          <a:latin typeface="+mn-lt"/>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'LOOKUP,HOST'!$T$74</c:f>
              <c:strCache>
                <c:ptCount val="1"/>
                <c:pt idx="0">
                  <c:v>Retrieval: %100 of Keys Available</c:v>
                </c:pt>
              </c:strCache>
            </c:strRef>
          </c:tx>
          <c:spPr>
            <a:solidFill>
              <a:schemeClr val="accent1"/>
            </a:solidFill>
            <a:ln>
              <a:solidFill>
                <a:schemeClr val="tx1">
                  <a:lumMod val="75000"/>
                  <a:lumOff val="25000"/>
                </a:schemeClr>
              </a:solidFill>
            </a:ln>
            <a:effectLst/>
          </c:spPr>
          <c:invertIfNegative val="0"/>
          <c:cat>
            <c:multiLvlStrRef>
              <c:f>'LOOKUP,HOST'!$R$75:$S$93</c:f>
              <c:multiLvlStrCache>
                <c:ptCount val="19"/>
                <c:lvl>
                  <c:pt idx="0">
                    <c:v>T.S.=1</c:v>
                  </c:pt>
                  <c:pt idx="1">
                    <c:v>T.S.=2</c:v>
                  </c:pt>
                  <c:pt idx="2">
                    <c:v>T.S.=4</c:v>
                  </c:pt>
                  <c:pt idx="3">
                    <c:v>T.S.=8</c:v>
                  </c:pt>
                  <c:pt idx="5">
                    <c:v>T.S.=1</c:v>
                  </c:pt>
                  <c:pt idx="6">
                    <c:v>T.S.=2</c:v>
                  </c:pt>
                  <c:pt idx="7">
                    <c:v>T.S.=4</c:v>
                  </c:pt>
                  <c:pt idx="8">
                    <c:v>T.S.=8</c:v>
                  </c:pt>
                  <c:pt idx="10">
                    <c:v>T.S.=1</c:v>
                  </c:pt>
                  <c:pt idx="11">
                    <c:v>T.S.=2</c:v>
                  </c:pt>
                  <c:pt idx="12">
                    <c:v>T.S.=4</c:v>
                  </c:pt>
                  <c:pt idx="13">
                    <c:v>T.S.=8</c:v>
                  </c:pt>
                  <c:pt idx="15">
                    <c:v>T.S.=1</c:v>
                  </c:pt>
                  <c:pt idx="16">
                    <c:v>T.S.=2</c:v>
                  </c:pt>
                  <c:pt idx="17">
                    <c:v>T.S.=4</c:v>
                  </c:pt>
                  <c:pt idx="18">
                    <c:v>T.S.=8</c:v>
                  </c:pt>
                </c:lvl>
                <c:lvl>
                  <c:pt idx="0">
                    <c:v>|Key|=8, |Value|=8</c:v>
                  </c:pt>
                  <c:pt idx="4">
                    <c:v> </c:v>
                  </c:pt>
                  <c:pt idx="5">
                    <c:v>|Key|=8, |Value|=16</c:v>
                  </c:pt>
                  <c:pt idx="9">
                    <c:v> </c:v>
                  </c:pt>
                  <c:pt idx="10">
                    <c:v>|Key|=16, |Value|=8</c:v>
                  </c:pt>
                  <c:pt idx="14">
                    <c:v> </c:v>
                  </c:pt>
                  <c:pt idx="15">
                    <c:v>|Key|=16, |Value|=16</c:v>
                  </c:pt>
                </c:lvl>
              </c:multiLvlStrCache>
            </c:multiLvlStrRef>
          </c:cat>
          <c:val>
            <c:numRef>
              <c:f>'LOOKUP,HOST'!$T$75:$T$93</c:f>
              <c:numCache>
                <c:formatCode>General</c:formatCode>
                <c:ptCount val="19"/>
                <c:pt idx="0">
                  <c:v>56.73373833561309</c:v>
                </c:pt>
                <c:pt idx="1">
                  <c:v>76.537433950988301</c:v>
                </c:pt>
                <c:pt idx="2">
                  <c:v>104.04717008922688</c:v>
                </c:pt>
                <c:pt idx="3">
                  <c:v>117.60259778039082</c:v>
                </c:pt>
                <c:pt idx="5">
                  <c:v>28.949269116719595</c:v>
                </c:pt>
                <c:pt idx="6">
                  <c:v>40.884439646454183</c:v>
                </c:pt>
                <c:pt idx="7">
                  <c:v>58.506174593889135</c:v>
                </c:pt>
                <c:pt idx="8">
                  <c:v>67.520808452367902</c:v>
                </c:pt>
                <c:pt idx="10">
                  <c:v>28.950368108587071</c:v>
                </c:pt>
                <c:pt idx="11">
                  <c:v>40.910435050308308</c:v>
                </c:pt>
                <c:pt idx="12">
                  <c:v>58.865204207209729</c:v>
                </c:pt>
                <c:pt idx="13">
                  <c:v>67.783992565956936</c:v>
                </c:pt>
                <c:pt idx="15">
                  <c:v>29.182055449887851</c:v>
                </c:pt>
                <c:pt idx="16">
                  <c:v>41.438244485458704</c:v>
                </c:pt>
                <c:pt idx="17">
                  <c:v>59.657361288286566</c:v>
                </c:pt>
                <c:pt idx="18">
                  <c:v>68.121697396897062</c:v>
                </c:pt>
              </c:numCache>
            </c:numRef>
          </c:val>
        </c:ser>
        <c:ser>
          <c:idx val="1"/>
          <c:order val="1"/>
          <c:tx>
            <c:strRef>
              <c:f>'LOOKUP,HOST'!$U$74</c:f>
              <c:strCache>
                <c:ptCount val="1"/>
                <c:pt idx="0">
                  <c:v>Retrieval: %50 of Keys Available</c:v>
                </c:pt>
              </c:strCache>
            </c:strRef>
          </c:tx>
          <c:spPr>
            <a:solidFill>
              <a:schemeClr val="accent2"/>
            </a:solidFill>
            <a:ln>
              <a:solidFill>
                <a:schemeClr val="tx1">
                  <a:lumMod val="75000"/>
                  <a:lumOff val="25000"/>
                </a:schemeClr>
              </a:solidFill>
            </a:ln>
            <a:effectLst/>
          </c:spPr>
          <c:invertIfNegative val="0"/>
          <c:cat>
            <c:multiLvlStrRef>
              <c:f>'LOOKUP,HOST'!$R$75:$S$93</c:f>
              <c:multiLvlStrCache>
                <c:ptCount val="19"/>
                <c:lvl>
                  <c:pt idx="0">
                    <c:v>T.S.=1</c:v>
                  </c:pt>
                  <c:pt idx="1">
                    <c:v>T.S.=2</c:v>
                  </c:pt>
                  <c:pt idx="2">
                    <c:v>T.S.=4</c:v>
                  </c:pt>
                  <c:pt idx="3">
                    <c:v>T.S.=8</c:v>
                  </c:pt>
                  <c:pt idx="5">
                    <c:v>T.S.=1</c:v>
                  </c:pt>
                  <c:pt idx="6">
                    <c:v>T.S.=2</c:v>
                  </c:pt>
                  <c:pt idx="7">
                    <c:v>T.S.=4</c:v>
                  </c:pt>
                  <c:pt idx="8">
                    <c:v>T.S.=8</c:v>
                  </c:pt>
                  <c:pt idx="10">
                    <c:v>T.S.=1</c:v>
                  </c:pt>
                  <c:pt idx="11">
                    <c:v>T.S.=2</c:v>
                  </c:pt>
                  <c:pt idx="12">
                    <c:v>T.S.=4</c:v>
                  </c:pt>
                  <c:pt idx="13">
                    <c:v>T.S.=8</c:v>
                  </c:pt>
                  <c:pt idx="15">
                    <c:v>T.S.=1</c:v>
                  </c:pt>
                  <c:pt idx="16">
                    <c:v>T.S.=2</c:v>
                  </c:pt>
                  <c:pt idx="17">
                    <c:v>T.S.=4</c:v>
                  </c:pt>
                  <c:pt idx="18">
                    <c:v>T.S.=8</c:v>
                  </c:pt>
                </c:lvl>
                <c:lvl>
                  <c:pt idx="0">
                    <c:v>|Key|=8, |Value|=8</c:v>
                  </c:pt>
                  <c:pt idx="4">
                    <c:v> </c:v>
                  </c:pt>
                  <c:pt idx="5">
                    <c:v>|Key|=8, |Value|=16</c:v>
                  </c:pt>
                  <c:pt idx="9">
                    <c:v> </c:v>
                  </c:pt>
                  <c:pt idx="10">
                    <c:v>|Key|=16, |Value|=8</c:v>
                  </c:pt>
                  <c:pt idx="14">
                    <c:v> </c:v>
                  </c:pt>
                  <c:pt idx="15">
                    <c:v>|Key|=16, |Value|=16</c:v>
                  </c:pt>
                </c:lvl>
              </c:multiLvlStrCache>
            </c:multiLvlStrRef>
          </c:cat>
          <c:val>
            <c:numRef>
              <c:f>'LOOKUP,HOST'!$U$75:$U$93</c:f>
              <c:numCache>
                <c:formatCode>General</c:formatCode>
                <c:ptCount val="19"/>
                <c:pt idx="0">
                  <c:v>31.942547184000944</c:v>
                </c:pt>
                <c:pt idx="1">
                  <c:v>54.384870846914247</c:v>
                </c:pt>
                <c:pt idx="2">
                  <c:v>121.03223432785484</c:v>
                </c:pt>
                <c:pt idx="3">
                  <c:v>206.59878643093091</c:v>
                </c:pt>
                <c:pt idx="5">
                  <c:v>16.703923360275951</c:v>
                </c:pt>
                <c:pt idx="6">
                  <c:v>31.675923058914154</c:v>
                </c:pt>
                <c:pt idx="7">
                  <c:v>85.626109579288112</c:v>
                </c:pt>
                <c:pt idx="8">
                  <c:v>162.29903092948058</c:v>
                </c:pt>
                <c:pt idx="10">
                  <c:v>16.743469537147877</c:v>
                </c:pt>
                <c:pt idx="11">
                  <c:v>31.809400118878447</c:v>
                </c:pt>
                <c:pt idx="12">
                  <c:v>86.260397439522862</c:v>
                </c:pt>
                <c:pt idx="13">
                  <c:v>166.17274730716849</c:v>
                </c:pt>
                <c:pt idx="15">
                  <c:v>16.964980159156504</c:v>
                </c:pt>
                <c:pt idx="16">
                  <c:v>32.315721905769017</c:v>
                </c:pt>
                <c:pt idx="17">
                  <c:v>85.491394663289924</c:v>
                </c:pt>
                <c:pt idx="18">
                  <c:v>165.50596951245078</c:v>
                </c:pt>
              </c:numCache>
            </c:numRef>
          </c:val>
        </c:ser>
        <c:dLbls>
          <c:showLegendKey val="0"/>
          <c:showVal val="0"/>
          <c:showCatName val="0"/>
          <c:showSerName val="0"/>
          <c:showPercent val="0"/>
          <c:showBubbleSize val="0"/>
        </c:dLbls>
        <c:gapWidth val="219"/>
        <c:overlap val="-27"/>
        <c:axId val="-1406482224"/>
        <c:axId val="-1406489296"/>
      </c:barChart>
      <c:catAx>
        <c:axId val="-1406482224"/>
        <c:scaling>
          <c:orientation val="minMax"/>
        </c:scaling>
        <c:delete val="0"/>
        <c:axPos val="b"/>
        <c:numFmt formatCode="General" sourceLinked="1"/>
        <c:majorTickMark val="out"/>
        <c:minorTickMark val="none"/>
        <c:tickLblPos val="nextTo"/>
        <c:spPr>
          <a:noFill/>
          <a:ln w="12700" cap="flat" cmpd="sng" algn="ctr">
            <a:solidFill>
              <a:schemeClr val="tx1">
                <a:lumMod val="75000"/>
                <a:lumOff val="2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406489296"/>
        <c:crosses val="autoZero"/>
        <c:auto val="1"/>
        <c:lblAlgn val="ctr"/>
        <c:lblOffset val="100"/>
        <c:noMultiLvlLbl val="0"/>
      </c:catAx>
      <c:valAx>
        <c:axId val="-1406489296"/>
        <c:scaling>
          <c:orientation val="minMax"/>
        </c:scaling>
        <c:delete val="0"/>
        <c:axPos val="l"/>
        <c:majorGridlines>
          <c:spPr>
            <a:ln w="12700" cap="flat" cmpd="sng" algn="ctr">
              <a:solidFill>
                <a:schemeClr val="tx1">
                  <a:lumMod val="75000"/>
                  <a:lumOff val="2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b="1" dirty="0"/>
                  <a:t>Rate (M </a:t>
                </a:r>
                <a:r>
                  <a:rPr lang="en-US" b="1" dirty="0" smtClean="0"/>
                  <a:t>keys/sec</a:t>
                </a:r>
                <a:r>
                  <a:rPr lang="en-US" b="1" dirty="0"/>
                  <a:t>)</a:t>
                </a:r>
              </a:p>
            </c:rich>
          </c:tx>
          <c:layout/>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406482224"/>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100">
          <a:latin typeface="+mn-lt"/>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'LOOKUP,NOHOST'!$U$71</c:f>
              <c:strCache>
                <c:ptCount val="1"/>
                <c:pt idx="0">
                  <c:v>Retrieval: %100 of Keys Available</c:v>
                </c:pt>
              </c:strCache>
            </c:strRef>
          </c:tx>
          <c:spPr>
            <a:solidFill>
              <a:schemeClr val="accent1"/>
            </a:solidFill>
            <a:ln>
              <a:solidFill>
                <a:schemeClr val="tx1">
                  <a:lumMod val="75000"/>
                  <a:lumOff val="25000"/>
                </a:schemeClr>
              </a:solidFill>
            </a:ln>
            <a:effectLst/>
          </c:spPr>
          <c:invertIfNegative val="0"/>
          <c:cat>
            <c:multiLvlStrRef>
              <c:f>'LOOKUP,NOHOST'!$S$72:$T$90</c:f>
              <c:multiLvlStrCache>
                <c:ptCount val="19"/>
                <c:lvl>
                  <c:pt idx="0">
                    <c:v>T.S.=1</c:v>
                  </c:pt>
                  <c:pt idx="1">
                    <c:v>T.S.=2</c:v>
                  </c:pt>
                  <c:pt idx="2">
                    <c:v>T.S.=4</c:v>
                  </c:pt>
                  <c:pt idx="3">
                    <c:v>T.S.=8</c:v>
                  </c:pt>
                  <c:pt idx="5">
                    <c:v>T.S.=1</c:v>
                  </c:pt>
                  <c:pt idx="6">
                    <c:v>T.S.=2</c:v>
                  </c:pt>
                  <c:pt idx="7">
                    <c:v>T.S.=4</c:v>
                  </c:pt>
                  <c:pt idx="8">
                    <c:v>T.S.=8</c:v>
                  </c:pt>
                  <c:pt idx="10">
                    <c:v>T.S.=1</c:v>
                  </c:pt>
                  <c:pt idx="11">
                    <c:v>T.S.=2</c:v>
                  </c:pt>
                  <c:pt idx="12">
                    <c:v>T.S.=4</c:v>
                  </c:pt>
                  <c:pt idx="13">
                    <c:v>T.S.=8</c:v>
                  </c:pt>
                  <c:pt idx="15">
                    <c:v>T.S.=1</c:v>
                  </c:pt>
                  <c:pt idx="16">
                    <c:v>T.S.=2</c:v>
                  </c:pt>
                  <c:pt idx="17">
                    <c:v>T.S.=4</c:v>
                  </c:pt>
                  <c:pt idx="18">
                    <c:v>T.S.=8</c:v>
                  </c:pt>
                </c:lvl>
                <c:lvl>
                  <c:pt idx="0">
                    <c:v>|Key|=8, |Value|=8</c:v>
                  </c:pt>
                  <c:pt idx="4">
                    <c:v> </c:v>
                  </c:pt>
                  <c:pt idx="5">
                    <c:v>|Key|=8, |Value|=16</c:v>
                  </c:pt>
                  <c:pt idx="9">
                    <c:v> </c:v>
                  </c:pt>
                  <c:pt idx="10">
                    <c:v>|Key|=16, |Value|=8</c:v>
                  </c:pt>
                  <c:pt idx="14">
                    <c:v> </c:v>
                  </c:pt>
                  <c:pt idx="15">
                    <c:v>|Key|=16, |Value|=16</c:v>
                  </c:pt>
                </c:lvl>
              </c:multiLvlStrCache>
            </c:multiLvlStrRef>
          </c:cat>
          <c:val>
            <c:numRef>
              <c:f>'LOOKUP,NOHOST'!$U$72:$U$90</c:f>
              <c:numCache>
                <c:formatCode>General</c:formatCode>
                <c:ptCount val="19"/>
                <c:pt idx="0">
                  <c:v>471.23701987219999</c:v>
                </c:pt>
                <c:pt idx="1">
                  <c:v>564.72780517360354</c:v>
                </c:pt>
                <c:pt idx="2">
                  <c:v>649.87666563371556</c:v>
                </c:pt>
                <c:pt idx="3">
                  <c:v>694.83821001842989</c:v>
                </c:pt>
                <c:pt idx="5">
                  <c:v>207.30911854291134</c:v>
                </c:pt>
                <c:pt idx="6">
                  <c:v>281.15490385018222</c:v>
                </c:pt>
                <c:pt idx="7">
                  <c:v>377.62708202034753</c:v>
                </c:pt>
                <c:pt idx="8">
                  <c:v>385.27128471863409</c:v>
                </c:pt>
                <c:pt idx="10">
                  <c:v>210.97975993611709</c:v>
                </c:pt>
                <c:pt idx="11">
                  <c:v>285.21039031687747</c:v>
                </c:pt>
                <c:pt idx="12">
                  <c:v>381.24837522156071</c:v>
                </c:pt>
                <c:pt idx="13">
                  <c:v>387.98427454789328</c:v>
                </c:pt>
                <c:pt idx="15">
                  <c:v>188.40643248585033</c:v>
                </c:pt>
                <c:pt idx="16">
                  <c:v>277.7776747574423</c:v>
                </c:pt>
                <c:pt idx="17">
                  <c:v>367.65936558373966</c:v>
                </c:pt>
                <c:pt idx="18">
                  <c:v>373.56585246376164</c:v>
                </c:pt>
              </c:numCache>
            </c:numRef>
          </c:val>
        </c:ser>
        <c:ser>
          <c:idx val="1"/>
          <c:order val="1"/>
          <c:tx>
            <c:strRef>
              <c:f>'LOOKUP,NOHOST'!$V$71</c:f>
              <c:strCache>
                <c:ptCount val="1"/>
                <c:pt idx="0">
                  <c:v>Retrieval: %50 of Keys Available</c:v>
                </c:pt>
              </c:strCache>
            </c:strRef>
          </c:tx>
          <c:spPr>
            <a:solidFill>
              <a:schemeClr val="accent2"/>
            </a:solidFill>
            <a:ln>
              <a:solidFill>
                <a:schemeClr val="tx1">
                  <a:lumMod val="75000"/>
                  <a:lumOff val="25000"/>
                </a:schemeClr>
              </a:solidFill>
            </a:ln>
            <a:effectLst/>
          </c:spPr>
          <c:invertIfNegative val="0"/>
          <c:cat>
            <c:multiLvlStrRef>
              <c:f>'LOOKUP,NOHOST'!$S$72:$T$90</c:f>
              <c:multiLvlStrCache>
                <c:ptCount val="19"/>
                <c:lvl>
                  <c:pt idx="0">
                    <c:v>T.S.=1</c:v>
                  </c:pt>
                  <c:pt idx="1">
                    <c:v>T.S.=2</c:v>
                  </c:pt>
                  <c:pt idx="2">
                    <c:v>T.S.=4</c:v>
                  </c:pt>
                  <c:pt idx="3">
                    <c:v>T.S.=8</c:v>
                  </c:pt>
                  <c:pt idx="5">
                    <c:v>T.S.=1</c:v>
                  </c:pt>
                  <c:pt idx="6">
                    <c:v>T.S.=2</c:v>
                  </c:pt>
                  <c:pt idx="7">
                    <c:v>T.S.=4</c:v>
                  </c:pt>
                  <c:pt idx="8">
                    <c:v>T.S.=8</c:v>
                  </c:pt>
                  <c:pt idx="10">
                    <c:v>T.S.=1</c:v>
                  </c:pt>
                  <c:pt idx="11">
                    <c:v>T.S.=2</c:v>
                  </c:pt>
                  <c:pt idx="12">
                    <c:v>T.S.=4</c:v>
                  </c:pt>
                  <c:pt idx="13">
                    <c:v>T.S.=8</c:v>
                  </c:pt>
                  <c:pt idx="15">
                    <c:v>T.S.=1</c:v>
                  </c:pt>
                  <c:pt idx="16">
                    <c:v>T.S.=2</c:v>
                  </c:pt>
                  <c:pt idx="17">
                    <c:v>T.S.=4</c:v>
                  </c:pt>
                  <c:pt idx="18">
                    <c:v>T.S.=8</c:v>
                  </c:pt>
                </c:lvl>
                <c:lvl>
                  <c:pt idx="0">
                    <c:v>|Key|=8, |Value|=8</c:v>
                  </c:pt>
                  <c:pt idx="4">
                    <c:v> </c:v>
                  </c:pt>
                  <c:pt idx="5">
                    <c:v>|Key|=8, |Value|=16</c:v>
                  </c:pt>
                  <c:pt idx="9">
                    <c:v> </c:v>
                  </c:pt>
                  <c:pt idx="10">
                    <c:v>|Key|=16, |Value|=8</c:v>
                  </c:pt>
                  <c:pt idx="14">
                    <c:v> </c:v>
                  </c:pt>
                  <c:pt idx="15">
                    <c:v>|Key|=16, |Value|=16</c:v>
                  </c:pt>
                </c:lvl>
              </c:multiLvlStrCache>
            </c:multiLvlStrRef>
          </c:cat>
          <c:val>
            <c:numRef>
              <c:f>'LOOKUP,NOHOST'!$V$72:$V$90</c:f>
              <c:numCache>
                <c:formatCode>General</c:formatCode>
                <c:ptCount val="19"/>
                <c:pt idx="0">
                  <c:v>266.37266607392354</c:v>
                </c:pt>
                <c:pt idx="1">
                  <c:v>357.52495418318205</c:v>
                </c:pt>
                <c:pt idx="2">
                  <c:v>447.03479882760456</c:v>
                </c:pt>
                <c:pt idx="3">
                  <c:v>462.50716067761101</c:v>
                </c:pt>
                <c:pt idx="5">
                  <c:v>120.63083571207731</c:v>
                </c:pt>
                <c:pt idx="6">
                  <c:v>205.11673910518562</c:v>
                </c:pt>
                <c:pt idx="7">
                  <c:v>415.41129571396738</c:v>
                </c:pt>
                <c:pt idx="8">
                  <c:v>451.04892999247232</c:v>
                </c:pt>
                <c:pt idx="10">
                  <c:v>120.81412564449693</c:v>
                </c:pt>
                <c:pt idx="11">
                  <c:v>208.42815613586106</c:v>
                </c:pt>
                <c:pt idx="12">
                  <c:v>419.11082799365482</c:v>
                </c:pt>
                <c:pt idx="13">
                  <c:v>468.44104425520032</c:v>
                </c:pt>
                <c:pt idx="15">
                  <c:v>120.12297822678228</c:v>
                </c:pt>
                <c:pt idx="16">
                  <c:v>206.79805493753736</c:v>
                </c:pt>
                <c:pt idx="17">
                  <c:v>417.55141861622695</c:v>
                </c:pt>
                <c:pt idx="18">
                  <c:v>451.29158596944268</c:v>
                </c:pt>
              </c:numCache>
            </c:numRef>
          </c:val>
        </c:ser>
        <c:dLbls>
          <c:showLegendKey val="0"/>
          <c:showVal val="0"/>
          <c:showCatName val="0"/>
          <c:showSerName val="0"/>
          <c:showPercent val="0"/>
          <c:showBubbleSize val="0"/>
        </c:dLbls>
        <c:gapWidth val="219"/>
        <c:overlap val="-27"/>
        <c:axId val="-1406491472"/>
        <c:axId val="-1406484944"/>
      </c:barChart>
      <c:catAx>
        <c:axId val="-1406491472"/>
        <c:scaling>
          <c:orientation val="minMax"/>
        </c:scaling>
        <c:delete val="0"/>
        <c:axPos val="b"/>
        <c:numFmt formatCode="General" sourceLinked="1"/>
        <c:majorTickMark val="out"/>
        <c:minorTickMark val="none"/>
        <c:tickLblPos val="nextTo"/>
        <c:spPr>
          <a:noFill/>
          <a:ln w="12700" cap="flat" cmpd="sng" algn="ctr">
            <a:solidFill>
              <a:schemeClr val="tx1">
                <a:lumMod val="75000"/>
                <a:lumOff val="2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406484944"/>
        <c:crosses val="autoZero"/>
        <c:auto val="1"/>
        <c:lblAlgn val="ctr"/>
        <c:lblOffset val="100"/>
        <c:noMultiLvlLbl val="0"/>
      </c:catAx>
      <c:valAx>
        <c:axId val="-1406484944"/>
        <c:scaling>
          <c:orientation val="minMax"/>
        </c:scaling>
        <c:delete val="0"/>
        <c:axPos val="l"/>
        <c:majorGridlines>
          <c:spPr>
            <a:ln w="12700" cap="flat" cmpd="sng" algn="ctr">
              <a:solidFill>
                <a:schemeClr val="tx1">
                  <a:lumMod val="75000"/>
                  <a:lumOff val="2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b="1" dirty="0"/>
                  <a:t>Rate (M </a:t>
                </a:r>
                <a:r>
                  <a:rPr lang="en-US" b="1" dirty="0" smtClean="0"/>
                  <a:t>keys/sec</a:t>
                </a:r>
                <a:r>
                  <a:rPr lang="en-US" b="1" dirty="0"/>
                  <a:t>)</a:t>
                </a:r>
              </a:p>
            </c:rich>
          </c:tx>
          <c:layout/>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406491472"/>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100">
          <a:latin typeface="+mn-lt"/>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1"/>
          <c:order val="0"/>
          <c:tx>
            <c:strRef>
              <c:f>LF_8_HOST_ALL!$AI$6</c:f>
              <c:strCache>
                <c:ptCount val="1"/>
                <c:pt idx="0">
                  <c:v>Hybrid: T.S. = 1</c:v>
                </c:pt>
              </c:strCache>
            </c:strRef>
          </c:tx>
          <c:spPr>
            <a:ln w="25400" cap="rnd">
              <a:solidFill>
                <a:schemeClr val="accent2"/>
              </a:solidFill>
              <a:round/>
            </a:ln>
            <a:effectLst/>
          </c:spPr>
          <c:marker>
            <c:symbol val="circle"/>
            <c:size val="5"/>
            <c:spPr>
              <a:solidFill>
                <a:schemeClr val="accent2"/>
              </a:solidFill>
              <a:ln w="9525">
                <a:solidFill>
                  <a:schemeClr val="accent2"/>
                </a:solidFill>
              </a:ln>
              <a:effectLst/>
            </c:spPr>
          </c:marker>
          <c:xVal>
            <c:numRef>
              <c:f>LF_8_HOST_ALL!$AG$7:$AG$70</c:f>
              <c:numCache>
                <c:formatCode>General</c:formatCode>
                <c:ptCount val="64"/>
                <c:pt idx="0">
                  <c:v>5000000</c:v>
                </c:pt>
                <c:pt idx="1">
                  <c:v>10000000</c:v>
                </c:pt>
                <c:pt idx="2">
                  <c:v>15000000</c:v>
                </c:pt>
                <c:pt idx="3">
                  <c:v>20000000</c:v>
                </c:pt>
                <c:pt idx="4">
                  <c:v>25000000</c:v>
                </c:pt>
                <c:pt idx="5">
                  <c:v>30000000</c:v>
                </c:pt>
                <c:pt idx="6">
                  <c:v>35000000</c:v>
                </c:pt>
                <c:pt idx="7">
                  <c:v>40000000</c:v>
                </c:pt>
                <c:pt idx="8">
                  <c:v>45000000</c:v>
                </c:pt>
                <c:pt idx="9">
                  <c:v>50000000</c:v>
                </c:pt>
                <c:pt idx="10">
                  <c:v>55000000</c:v>
                </c:pt>
                <c:pt idx="11">
                  <c:v>60000000</c:v>
                </c:pt>
                <c:pt idx="12">
                  <c:v>65000000</c:v>
                </c:pt>
                <c:pt idx="13">
                  <c:v>70000000</c:v>
                </c:pt>
                <c:pt idx="14">
                  <c:v>75000000</c:v>
                </c:pt>
                <c:pt idx="15">
                  <c:v>80000000</c:v>
                </c:pt>
                <c:pt idx="16">
                  <c:v>85000000</c:v>
                </c:pt>
                <c:pt idx="17">
                  <c:v>90000000</c:v>
                </c:pt>
                <c:pt idx="18">
                  <c:v>95000000</c:v>
                </c:pt>
                <c:pt idx="19">
                  <c:v>100000000</c:v>
                </c:pt>
                <c:pt idx="20">
                  <c:v>105000000</c:v>
                </c:pt>
                <c:pt idx="21">
                  <c:v>110000000</c:v>
                </c:pt>
                <c:pt idx="22">
                  <c:v>115000000</c:v>
                </c:pt>
                <c:pt idx="23">
                  <c:v>120000000</c:v>
                </c:pt>
                <c:pt idx="24">
                  <c:v>125000000</c:v>
                </c:pt>
                <c:pt idx="25">
                  <c:v>130000000</c:v>
                </c:pt>
                <c:pt idx="26">
                  <c:v>135000000</c:v>
                </c:pt>
                <c:pt idx="27">
                  <c:v>140000000</c:v>
                </c:pt>
                <c:pt idx="28">
                  <c:v>145000000</c:v>
                </c:pt>
                <c:pt idx="29">
                  <c:v>150000000</c:v>
                </c:pt>
                <c:pt idx="30">
                  <c:v>155000000</c:v>
                </c:pt>
                <c:pt idx="31">
                  <c:v>160000000</c:v>
                </c:pt>
                <c:pt idx="32">
                  <c:v>165000000</c:v>
                </c:pt>
                <c:pt idx="33">
                  <c:v>170000000</c:v>
                </c:pt>
                <c:pt idx="34">
                  <c:v>175000000</c:v>
                </c:pt>
                <c:pt idx="35">
                  <c:v>180000000</c:v>
                </c:pt>
                <c:pt idx="36">
                  <c:v>185000000</c:v>
                </c:pt>
                <c:pt idx="37">
                  <c:v>190000000</c:v>
                </c:pt>
                <c:pt idx="38">
                  <c:v>195000000</c:v>
                </c:pt>
                <c:pt idx="39">
                  <c:v>200000000</c:v>
                </c:pt>
                <c:pt idx="40">
                  <c:v>205000000</c:v>
                </c:pt>
                <c:pt idx="41">
                  <c:v>210000000</c:v>
                </c:pt>
                <c:pt idx="42">
                  <c:v>215000000</c:v>
                </c:pt>
                <c:pt idx="43">
                  <c:v>220000000</c:v>
                </c:pt>
                <c:pt idx="44">
                  <c:v>225000000</c:v>
                </c:pt>
                <c:pt idx="45">
                  <c:v>230000000</c:v>
                </c:pt>
                <c:pt idx="46">
                  <c:v>235000000</c:v>
                </c:pt>
                <c:pt idx="47">
                  <c:v>240000000</c:v>
                </c:pt>
                <c:pt idx="48">
                  <c:v>245000000</c:v>
                </c:pt>
                <c:pt idx="49">
                  <c:v>250000000</c:v>
                </c:pt>
                <c:pt idx="50">
                  <c:v>255000000</c:v>
                </c:pt>
                <c:pt idx="51">
                  <c:v>260000000</c:v>
                </c:pt>
                <c:pt idx="52">
                  <c:v>265000000</c:v>
                </c:pt>
                <c:pt idx="53">
                  <c:v>270000000</c:v>
                </c:pt>
                <c:pt idx="54">
                  <c:v>275000000</c:v>
                </c:pt>
                <c:pt idx="55">
                  <c:v>280000000</c:v>
                </c:pt>
                <c:pt idx="56">
                  <c:v>285000000</c:v>
                </c:pt>
                <c:pt idx="57">
                  <c:v>290000000</c:v>
                </c:pt>
                <c:pt idx="58">
                  <c:v>295000000</c:v>
                </c:pt>
                <c:pt idx="59">
                  <c:v>300000000</c:v>
                </c:pt>
                <c:pt idx="60">
                  <c:v>305000000</c:v>
                </c:pt>
                <c:pt idx="61">
                  <c:v>310000000</c:v>
                </c:pt>
                <c:pt idx="62">
                  <c:v>315000000</c:v>
                </c:pt>
                <c:pt idx="63">
                  <c:v>320000000</c:v>
                </c:pt>
              </c:numCache>
            </c:numRef>
          </c:xVal>
          <c:yVal>
            <c:numRef>
              <c:f>LF_8_HOST_ALL!$AI$7:$AI$70</c:f>
              <c:numCache>
                <c:formatCode>General</c:formatCode>
                <c:ptCount val="64"/>
                <c:pt idx="0">
                  <c:v>1.5872232233220605</c:v>
                </c:pt>
                <c:pt idx="1">
                  <c:v>1.3629249036142728</c:v>
                </c:pt>
                <c:pt idx="2">
                  <c:v>1.1927529941957316</c:v>
                </c:pt>
                <c:pt idx="3">
                  <c:v>1.1253574049611037</c:v>
                </c:pt>
                <c:pt idx="4">
                  <c:v>1.0771624338646362</c:v>
                </c:pt>
                <c:pt idx="5">
                  <c:v>1.1704859819771249</c:v>
                </c:pt>
                <c:pt idx="6">
                  <c:v>1.1955484839611645</c:v>
                </c:pt>
                <c:pt idx="7">
                  <c:v>1.1396336526904818</c:v>
                </c:pt>
                <c:pt idx="8">
                  <c:v>1.1423484159606072</c:v>
                </c:pt>
                <c:pt idx="9">
                  <c:v>1.1749454924222877</c:v>
                </c:pt>
                <c:pt idx="10">
                  <c:v>1.1976301116874888</c:v>
                </c:pt>
                <c:pt idx="11">
                  <c:v>1.1812843470964058</c:v>
                </c:pt>
                <c:pt idx="12">
                  <c:v>1.197981409215636</c:v>
                </c:pt>
                <c:pt idx="13">
                  <c:v>1.197194952455177</c:v>
                </c:pt>
                <c:pt idx="14">
                  <c:v>1.1174290402479061</c:v>
                </c:pt>
                <c:pt idx="15">
                  <c:v>1.2289083493049275</c:v>
                </c:pt>
                <c:pt idx="16">
                  <c:v>1.2354329159931463</c:v>
                </c:pt>
                <c:pt idx="17">
                  <c:v>1.2235380348952312</c:v>
                </c:pt>
                <c:pt idx="18">
                  <c:v>1.1951281128959335</c:v>
                </c:pt>
                <c:pt idx="19">
                  <c:v>1.257540547649191</c:v>
                </c:pt>
                <c:pt idx="20">
                  <c:v>1.2348987722590874</c:v>
                </c:pt>
                <c:pt idx="21">
                  <c:v>1.2377324576992275</c:v>
                </c:pt>
                <c:pt idx="22">
                  <c:v>1.2379027516654886</c:v>
                </c:pt>
                <c:pt idx="23">
                  <c:v>1.2323506290836397</c:v>
                </c:pt>
                <c:pt idx="24">
                  <c:v>1.2243177537277679</c:v>
                </c:pt>
                <c:pt idx="25">
                  <c:v>1.1768363689697254</c:v>
                </c:pt>
                <c:pt idx="26">
                  <c:v>1.1421937668171951</c:v>
                </c:pt>
                <c:pt idx="27">
                  <c:v>1.1627096396885466</c:v>
                </c:pt>
                <c:pt idx="28">
                  <c:v>1.198548857454411</c:v>
                </c:pt>
                <c:pt idx="29">
                  <c:v>1.2624707118979077</c:v>
                </c:pt>
                <c:pt idx="30">
                  <c:v>1.2320180908783236</c:v>
                </c:pt>
                <c:pt idx="31">
                  <c:v>1.2041642261139056</c:v>
                </c:pt>
                <c:pt idx="32">
                  <c:v>1.2209242733621606</c:v>
                </c:pt>
                <c:pt idx="33">
                  <c:v>1.2258201897854031</c:v>
                </c:pt>
                <c:pt idx="34">
                  <c:v>1.2567768905376813</c:v>
                </c:pt>
                <c:pt idx="35">
                  <c:v>1.2620652431691461</c:v>
                </c:pt>
                <c:pt idx="36">
                  <c:v>1.239560193508406</c:v>
                </c:pt>
                <c:pt idx="37">
                  <c:v>1.2433729036772652</c:v>
                </c:pt>
                <c:pt idx="38">
                  <c:v>1.2944484246033989</c:v>
                </c:pt>
                <c:pt idx="39">
                  <c:v>1.2511119546638561</c:v>
                </c:pt>
                <c:pt idx="40">
                  <c:v>1.2537491001598915</c:v>
                </c:pt>
                <c:pt idx="41">
                  <c:v>1.256406987903619</c:v>
                </c:pt>
                <c:pt idx="42">
                  <c:v>1.2343778569559103</c:v>
                </c:pt>
                <c:pt idx="43">
                  <c:v>1.2918426461980081</c:v>
                </c:pt>
                <c:pt idx="44">
                  <c:v>1.267914918627044</c:v>
                </c:pt>
                <c:pt idx="45">
                  <c:v>1.2720530486485608</c:v>
                </c:pt>
                <c:pt idx="46">
                  <c:v>1.2919995598302667</c:v>
                </c:pt>
                <c:pt idx="47">
                  <c:v>1.3093338756642134</c:v>
                </c:pt>
                <c:pt idx="48">
                  <c:v>1.2865244519341072</c:v>
                </c:pt>
                <c:pt idx="49">
                  <c:v>1.2926838099031912</c:v>
                </c:pt>
                <c:pt idx="50">
                  <c:v>1.3106441585082056</c:v>
                </c:pt>
                <c:pt idx="51">
                  <c:v>1.2937403723789318</c:v>
                </c:pt>
                <c:pt idx="52">
                  <c:v>1.2836739296724757</c:v>
                </c:pt>
                <c:pt idx="53">
                  <c:v>1.3189119303283627</c:v>
                </c:pt>
                <c:pt idx="54">
                  <c:v>1.3258770413232392</c:v>
                </c:pt>
                <c:pt idx="55">
                  <c:v>1.3329293781903075</c:v>
                </c:pt>
                <c:pt idx="56">
                  <c:v>1.3590440508377479</c:v>
                </c:pt>
                <c:pt idx="57">
                  <c:v>1.3798429293119063</c:v>
                </c:pt>
                <c:pt idx="58">
                  <c:v>1.3546265197478609</c:v>
                </c:pt>
                <c:pt idx="59">
                  <c:v>1.3652446797139428</c:v>
                </c:pt>
                <c:pt idx="60">
                  <c:v>1.3676377468401073</c:v>
                </c:pt>
                <c:pt idx="61">
                  <c:v>1.3700449722365826</c:v>
                </c:pt>
                <c:pt idx="62">
                  <c:v>1.3692088686404269</c:v>
                </c:pt>
                <c:pt idx="63">
                  <c:v>1.3716252141044307</c:v>
                </c:pt>
              </c:numCache>
            </c:numRef>
          </c:yVal>
          <c:smooth val="0"/>
        </c:ser>
        <c:ser>
          <c:idx val="2"/>
          <c:order val="1"/>
          <c:tx>
            <c:strRef>
              <c:f>LF_8_HOST_ALL!$AJ$6</c:f>
              <c:strCache>
                <c:ptCount val="1"/>
                <c:pt idx="0">
                  <c:v>Hybrid: T.S. = 2</c:v>
                </c:pt>
              </c:strCache>
            </c:strRef>
          </c:tx>
          <c:spPr>
            <a:ln w="25400" cap="rnd">
              <a:solidFill>
                <a:schemeClr val="accent3"/>
              </a:solidFill>
              <a:round/>
            </a:ln>
            <a:effectLst/>
          </c:spPr>
          <c:marker>
            <c:symbol val="circle"/>
            <c:size val="5"/>
            <c:spPr>
              <a:solidFill>
                <a:schemeClr val="accent3"/>
              </a:solidFill>
              <a:ln w="9525">
                <a:solidFill>
                  <a:schemeClr val="accent3"/>
                </a:solidFill>
              </a:ln>
              <a:effectLst/>
            </c:spPr>
          </c:marker>
          <c:xVal>
            <c:numRef>
              <c:f>LF_8_HOST_ALL!$AG$7:$AG$70</c:f>
              <c:numCache>
                <c:formatCode>General</c:formatCode>
                <c:ptCount val="64"/>
                <c:pt idx="0">
                  <c:v>5000000</c:v>
                </c:pt>
                <c:pt idx="1">
                  <c:v>10000000</c:v>
                </c:pt>
                <c:pt idx="2">
                  <c:v>15000000</c:v>
                </c:pt>
                <c:pt idx="3">
                  <c:v>20000000</c:v>
                </c:pt>
                <c:pt idx="4">
                  <c:v>25000000</c:v>
                </c:pt>
                <c:pt idx="5">
                  <c:v>30000000</c:v>
                </c:pt>
                <c:pt idx="6">
                  <c:v>35000000</c:v>
                </c:pt>
                <c:pt idx="7">
                  <c:v>40000000</c:v>
                </c:pt>
                <c:pt idx="8">
                  <c:v>45000000</c:v>
                </c:pt>
                <c:pt idx="9">
                  <c:v>50000000</c:v>
                </c:pt>
                <c:pt idx="10">
                  <c:v>55000000</c:v>
                </c:pt>
                <c:pt idx="11">
                  <c:v>60000000</c:v>
                </c:pt>
                <c:pt idx="12">
                  <c:v>65000000</c:v>
                </c:pt>
                <c:pt idx="13">
                  <c:v>70000000</c:v>
                </c:pt>
                <c:pt idx="14">
                  <c:v>75000000</c:v>
                </c:pt>
                <c:pt idx="15">
                  <c:v>80000000</c:v>
                </c:pt>
                <c:pt idx="16">
                  <c:v>85000000</c:v>
                </c:pt>
                <c:pt idx="17">
                  <c:v>90000000</c:v>
                </c:pt>
                <c:pt idx="18">
                  <c:v>95000000</c:v>
                </c:pt>
                <c:pt idx="19">
                  <c:v>100000000</c:v>
                </c:pt>
                <c:pt idx="20">
                  <c:v>105000000</c:v>
                </c:pt>
                <c:pt idx="21">
                  <c:v>110000000</c:v>
                </c:pt>
                <c:pt idx="22">
                  <c:v>115000000</c:v>
                </c:pt>
                <c:pt idx="23">
                  <c:v>120000000</c:v>
                </c:pt>
                <c:pt idx="24">
                  <c:v>125000000</c:v>
                </c:pt>
                <c:pt idx="25">
                  <c:v>130000000</c:v>
                </c:pt>
                <c:pt idx="26">
                  <c:v>135000000</c:v>
                </c:pt>
                <c:pt idx="27">
                  <c:v>140000000</c:v>
                </c:pt>
                <c:pt idx="28">
                  <c:v>145000000</c:v>
                </c:pt>
                <c:pt idx="29">
                  <c:v>150000000</c:v>
                </c:pt>
                <c:pt idx="30">
                  <c:v>155000000</c:v>
                </c:pt>
                <c:pt idx="31">
                  <c:v>160000000</c:v>
                </c:pt>
                <c:pt idx="32">
                  <c:v>165000000</c:v>
                </c:pt>
                <c:pt idx="33">
                  <c:v>170000000</c:v>
                </c:pt>
                <c:pt idx="34">
                  <c:v>175000000</c:v>
                </c:pt>
                <c:pt idx="35">
                  <c:v>180000000</c:v>
                </c:pt>
                <c:pt idx="36">
                  <c:v>185000000</c:v>
                </c:pt>
                <c:pt idx="37">
                  <c:v>190000000</c:v>
                </c:pt>
                <c:pt idx="38">
                  <c:v>195000000</c:v>
                </c:pt>
                <c:pt idx="39">
                  <c:v>200000000</c:v>
                </c:pt>
                <c:pt idx="40">
                  <c:v>205000000</c:v>
                </c:pt>
                <c:pt idx="41">
                  <c:v>210000000</c:v>
                </c:pt>
                <c:pt idx="42">
                  <c:v>215000000</c:v>
                </c:pt>
                <c:pt idx="43">
                  <c:v>220000000</c:v>
                </c:pt>
                <c:pt idx="44">
                  <c:v>225000000</c:v>
                </c:pt>
                <c:pt idx="45">
                  <c:v>230000000</c:v>
                </c:pt>
                <c:pt idx="46">
                  <c:v>235000000</c:v>
                </c:pt>
                <c:pt idx="47">
                  <c:v>240000000</c:v>
                </c:pt>
                <c:pt idx="48">
                  <c:v>245000000</c:v>
                </c:pt>
                <c:pt idx="49">
                  <c:v>250000000</c:v>
                </c:pt>
                <c:pt idx="50">
                  <c:v>255000000</c:v>
                </c:pt>
                <c:pt idx="51">
                  <c:v>260000000</c:v>
                </c:pt>
                <c:pt idx="52">
                  <c:v>265000000</c:v>
                </c:pt>
                <c:pt idx="53">
                  <c:v>270000000</c:v>
                </c:pt>
                <c:pt idx="54">
                  <c:v>275000000</c:v>
                </c:pt>
                <c:pt idx="55">
                  <c:v>280000000</c:v>
                </c:pt>
                <c:pt idx="56">
                  <c:v>285000000</c:v>
                </c:pt>
                <c:pt idx="57">
                  <c:v>290000000</c:v>
                </c:pt>
                <c:pt idx="58">
                  <c:v>295000000</c:v>
                </c:pt>
                <c:pt idx="59">
                  <c:v>300000000</c:v>
                </c:pt>
                <c:pt idx="60">
                  <c:v>305000000</c:v>
                </c:pt>
                <c:pt idx="61">
                  <c:v>310000000</c:v>
                </c:pt>
                <c:pt idx="62">
                  <c:v>315000000</c:v>
                </c:pt>
                <c:pt idx="63">
                  <c:v>320000000</c:v>
                </c:pt>
              </c:numCache>
            </c:numRef>
          </c:xVal>
          <c:yVal>
            <c:numRef>
              <c:f>LF_8_HOST_ALL!$AJ$7:$AJ$70</c:f>
              <c:numCache>
                <c:formatCode>General</c:formatCode>
                <c:ptCount val="64"/>
                <c:pt idx="0">
                  <c:v>1.9104306144277627</c:v>
                </c:pt>
                <c:pt idx="1">
                  <c:v>1.6109605704507597</c:v>
                </c:pt>
                <c:pt idx="2">
                  <c:v>1.3341923050518325</c:v>
                </c:pt>
                <c:pt idx="3">
                  <c:v>1.2481661039354282</c:v>
                </c:pt>
                <c:pt idx="4">
                  <c:v>1.2147793970079255</c:v>
                </c:pt>
                <c:pt idx="5">
                  <c:v>1.3245636499558422</c:v>
                </c:pt>
                <c:pt idx="6">
                  <c:v>1.3470566877801415</c:v>
                </c:pt>
                <c:pt idx="7">
                  <c:v>1.2993180313381643</c:v>
                </c:pt>
                <c:pt idx="8">
                  <c:v>1.3133183754065574</c:v>
                </c:pt>
                <c:pt idx="9">
                  <c:v>1.3570293647354483</c:v>
                </c:pt>
                <c:pt idx="10">
                  <c:v>1.3777368001541739</c:v>
                </c:pt>
                <c:pt idx="11">
                  <c:v>1.3582069410034849</c:v>
                </c:pt>
                <c:pt idx="12">
                  <c:v>1.3860718958484615</c:v>
                </c:pt>
                <c:pt idx="13">
                  <c:v>1.3840921502403574</c:v>
                </c:pt>
                <c:pt idx="14">
                  <c:v>1.2956154595052465</c:v>
                </c:pt>
                <c:pt idx="15">
                  <c:v>1.430030507141405</c:v>
                </c:pt>
                <c:pt idx="16">
                  <c:v>1.4445185839604375</c:v>
                </c:pt>
                <c:pt idx="17">
                  <c:v>1.4287421753083867</c:v>
                </c:pt>
                <c:pt idx="18">
                  <c:v>1.3944569301199623</c:v>
                </c:pt>
                <c:pt idx="19">
                  <c:v>1.4695011950234871</c:v>
                </c:pt>
                <c:pt idx="20">
                  <c:v>1.4416136191459177</c:v>
                </c:pt>
                <c:pt idx="21">
                  <c:v>1.4473427296649912</c:v>
                </c:pt>
                <c:pt idx="22">
                  <c:v>1.4507642514814192</c:v>
                </c:pt>
                <c:pt idx="23">
                  <c:v>1.4440350672590174</c:v>
                </c:pt>
                <c:pt idx="24">
                  <c:v>1.4367207918109191</c:v>
                </c:pt>
                <c:pt idx="25">
                  <c:v>1.3818684129916303</c:v>
                </c:pt>
                <c:pt idx="26">
                  <c:v>1.3431193063639799</c:v>
                </c:pt>
                <c:pt idx="27">
                  <c:v>1.3636736650481145</c:v>
                </c:pt>
                <c:pt idx="28">
                  <c:v>1.4097879870939023</c:v>
                </c:pt>
                <c:pt idx="29">
                  <c:v>1.4928154931276518</c:v>
                </c:pt>
                <c:pt idx="30">
                  <c:v>1.4546764617265764</c:v>
                </c:pt>
                <c:pt idx="31">
                  <c:v>1.4221407877793983</c:v>
                </c:pt>
                <c:pt idx="32">
                  <c:v>1.4417866085651299</c:v>
                </c:pt>
                <c:pt idx="33">
                  <c:v>1.4474171410575929</c:v>
                </c:pt>
                <c:pt idx="34">
                  <c:v>1.4838127423092526</c:v>
                </c:pt>
                <c:pt idx="35">
                  <c:v>1.4898960332342663</c:v>
                </c:pt>
                <c:pt idx="36">
                  <c:v>1.4635105238138528</c:v>
                </c:pt>
                <c:pt idx="37">
                  <c:v>1.4681956323881853</c:v>
                </c:pt>
                <c:pt idx="38">
                  <c:v>1.5286984014371561</c:v>
                </c:pt>
                <c:pt idx="39">
                  <c:v>1.4777058655368027</c:v>
                </c:pt>
                <c:pt idx="40">
                  <c:v>1.4810081699759738</c:v>
                </c:pt>
                <c:pt idx="41">
                  <c:v>1.4843365955361334</c:v>
                </c:pt>
                <c:pt idx="42">
                  <c:v>1.4584973432711232</c:v>
                </c:pt>
                <c:pt idx="43">
                  <c:v>1.5265915123804059</c:v>
                </c:pt>
                <c:pt idx="44">
                  <c:v>1.4983610313943267</c:v>
                </c:pt>
                <c:pt idx="45">
                  <c:v>1.503296969896158</c:v>
                </c:pt>
                <c:pt idx="46">
                  <c:v>1.5269161756650718</c:v>
                </c:pt>
                <c:pt idx="47">
                  <c:v>1.54744982497442</c:v>
                </c:pt>
                <c:pt idx="48">
                  <c:v>1.5205392300472764</c:v>
                </c:pt>
                <c:pt idx="49">
                  <c:v>1.5278663923179097</c:v>
                </c:pt>
                <c:pt idx="50">
                  <c:v>1.5491426841265816</c:v>
                </c:pt>
                <c:pt idx="51">
                  <c:v>1.5292108930738437</c:v>
                </c:pt>
                <c:pt idx="52">
                  <c:v>1.5174876686670669</c:v>
                </c:pt>
                <c:pt idx="53">
                  <c:v>1.5593246185566338</c:v>
                </c:pt>
                <c:pt idx="54">
                  <c:v>1.5677411972708848</c:v>
                </c:pt>
                <c:pt idx="55">
                  <c:v>1.5762631929768072</c:v>
                </c:pt>
                <c:pt idx="56">
                  <c:v>1.6073323850417154</c:v>
                </c:pt>
                <c:pt idx="57">
                  <c:v>1.6321214542156628</c:v>
                </c:pt>
                <c:pt idx="58">
                  <c:v>1.6024819553757637</c:v>
                </c:pt>
                <c:pt idx="59">
                  <c:v>1.6152320139688634</c:v>
                </c:pt>
                <c:pt idx="60">
                  <c:v>1.6178278253872258</c:v>
                </c:pt>
                <c:pt idx="61">
                  <c:v>1.6204393786191778</c:v>
                </c:pt>
                <c:pt idx="62">
                  <c:v>1.6192143895744722</c:v>
                </c:pt>
                <c:pt idx="63">
                  <c:v>1.621835265494548</c:v>
                </c:pt>
              </c:numCache>
            </c:numRef>
          </c:yVal>
          <c:smooth val="0"/>
        </c:ser>
        <c:ser>
          <c:idx val="3"/>
          <c:order val="2"/>
          <c:tx>
            <c:strRef>
              <c:f>LF_8_HOST_ALL!$AK$6</c:f>
              <c:strCache>
                <c:ptCount val="1"/>
                <c:pt idx="0">
                  <c:v>Hybrid: T.S. = 4</c:v>
                </c:pt>
              </c:strCache>
            </c:strRef>
          </c:tx>
          <c:spPr>
            <a:ln w="25400" cap="rnd">
              <a:solidFill>
                <a:schemeClr val="accent4"/>
              </a:solidFill>
              <a:round/>
            </a:ln>
            <a:effectLst/>
          </c:spPr>
          <c:marker>
            <c:symbol val="circle"/>
            <c:size val="5"/>
            <c:spPr>
              <a:solidFill>
                <a:schemeClr val="accent4"/>
              </a:solidFill>
              <a:ln w="9525">
                <a:solidFill>
                  <a:schemeClr val="accent4"/>
                </a:solidFill>
              </a:ln>
              <a:effectLst/>
            </c:spPr>
          </c:marker>
          <c:xVal>
            <c:numRef>
              <c:f>LF_8_HOST_ALL!$AG$7:$AG$70</c:f>
              <c:numCache>
                <c:formatCode>General</c:formatCode>
                <c:ptCount val="64"/>
                <c:pt idx="0">
                  <c:v>5000000</c:v>
                </c:pt>
                <c:pt idx="1">
                  <c:v>10000000</c:v>
                </c:pt>
                <c:pt idx="2">
                  <c:v>15000000</c:v>
                </c:pt>
                <c:pt idx="3">
                  <c:v>20000000</c:v>
                </c:pt>
                <c:pt idx="4">
                  <c:v>25000000</c:v>
                </c:pt>
                <c:pt idx="5">
                  <c:v>30000000</c:v>
                </c:pt>
                <c:pt idx="6">
                  <c:v>35000000</c:v>
                </c:pt>
                <c:pt idx="7">
                  <c:v>40000000</c:v>
                </c:pt>
                <c:pt idx="8">
                  <c:v>45000000</c:v>
                </c:pt>
                <c:pt idx="9">
                  <c:v>50000000</c:v>
                </c:pt>
                <c:pt idx="10">
                  <c:v>55000000</c:v>
                </c:pt>
                <c:pt idx="11">
                  <c:v>60000000</c:v>
                </c:pt>
                <c:pt idx="12">
                  <c:v>65000000</c:v>
                </c:pt>
                <c:pt idx="13">
                  <c:v>70000000</c:v>
                </c:pt>
                <c:pt idx="14">
                  <c:v>75000000</c:v>
                </c:pt>
                <c:pt idx="15">
                  <c:v>80000000</c:v>
                </c:pt>
                <c:pt idx="16">
                  <c:v>85000000</c:v>
                </c:pt>
                <c:pt idx="17">
                  <c:v>90000000</c:v>
                </c:pt>
                <c:pt idx="18">
                  <c:v>95000000</c:v>
                </c:pt>
                <c:pt idx="19">
                  <c:v>100000000</c:v>
                </c:pt>
                <c:pt idx="20">
                  <c:v>105000000</c:v>
                </c:pt>
                <c:pt idx="21">
                  <c:v>110000000</c:v>
                </c:pt>
                <c:pt idx="22">
                  <c:v>115000000</c:v>
                </c:pt>
                <c:pt idx="23">
                  <c:v>120000000</c:v>
                </c:pt>
                <c:pt idx="24">
                  <c:v>125000000</c:v>
                </c:pt>
                <c:pt idx="25">
                  <c:v>130000000</c:v>
                </c:pt>
                <c:pt idx="26">
                  <c:v>135000000</c:v>
                </c:pt>
                <c:pt idx="27">
                  <c:v>140000000</c:v>
                </c:pt>
                <c:pt idx="28">
                  <c:v>145000000</c:v>
                </c:pt>
                <c:pt idx="29">
                  <c:v>150000000</c:v>
                </c:pt>
                <c:pt idx="30">
                  <c:v>155000000</c:v>
                </c:pt>
                <c:pt idx="31">
                  <c:v>160000000</c:v>
                </c:pt>
                <c:pt idx="32">
                  <c:v>165000000</c:v>
                </c:pt>
                <c:pt idx="33">
                  <c:v>170000000</c:v>
                </c:pt>
                <c:pt idx="34">
                  <c:v>175000000</c:v>
                </c:pt>
                <c:pt idx="35">
                  <c:v>180000000</c:v>
                </c:pt>
                <c:pt idx="36">
                  <c:v>185000000</c:v>
                </c:pt>
                <c:pt idx="37">
                  <c:v>190000000</c:v>
                </c:pt>
                <c:pt idx="38">
                  <c:v>195000000</c:v>
                </c:pt>
                <c:pt idx="39">
                  <c:v>200000000</c:v>
                </c:pt>
                <c:pt idx="40">
                  <c:v>205000000</c:v>
                </c:pt>
                <c:pt idx="41">
                  <c:v>210000000</c:v>
                </c:pt>
                <c:pt idx="42">
                  <c:v>215000000</c:v>
                </c:pt>
                <c:pt idx="43">
                  <c:v>220000000</c:v>
                </c:pt>
                <c:pt idx="44">
                  <c:v>225000000</c:v>
                </c:pt>
                <c:pt idx="45">
                  <c:v>230000000</c:v>
                </c:pt>
                <c:pt idx="46">
                  <c:v>235000000</c:v>
                </c:pt>
                <c:pt idx="47">
                  <c:v>240000000</c:v>
                </c:pt>
                <c:pt idx="48">
                  <c:v>245000000</c:v>
                </c:pt>
                <c:pt idx="49">
                  <c:v>250000000</c:v>
                </c:pt>
                <c:pt idx="50">
                  <c:v>255000000</c:v>
                </c:pt>
                <c:pt idx="51">
                  <c:v>260000000</c:v>
                </c:pt>
                <c:pt idx="52">
                  <c:v>265000000</c:v>
                </c:pt>
                <c:pt idx="53">
                  <c:v>270000000</c:v>
                </c:pt>
                <c:pt idx="54">
                  <c:v>275000000</c:v>
                </c:pt>
                <c:pt idx="55">
                  <c:v>280000000</c:v>
                </c:pt>
                <c:pt idx="56">
                  <c:v>285000000</c:v>
                </c:pt>
                <c:pt idx="57">
                  <c:v>290000000</c:v>
                </c:pt>
                <c:pt idx="58">
                  <c:v>295000000</c:v>
                </c:pt>
                <c:pt idx="59">
                  <c:v>300000000</c:v>
                </c:pt>
                <c:pt idx="60">
                  <c:v>305000000</c:v>
                </c:pt>
                <c:pt idx="61">
                  <c:v>310000000</c:v>
                </c:pt>
                <c:pt idx="62">
                  <c:v>315000000</c:v>
                </c:pt>
                <c:pt idx="63">
                  <c:v>320000000</c:v>
                </c:pt>
              </c:numCache>
            </c:numRef>
          </c:xVal>
          <c:yVal>
            <c:numRef>
              <c:f>LF_8_HOST_ALL!$AK$7:$AK$70</c:f>
              <c:numCache>
                <c:formatCode>General</c:formatCode>
                <c:ptCount val="64"/>
                <c:pt idx="0">
                  <c:v>2.2520313813393109</c:v>
                </c:pt>
                <c:pt idx="1">
                  <c:v>1.8364335349542344</c:v>
                </c:pt>
                <c:pt idx="2">
                  <c:v>1.4954722467275132</c:v>
                </c:pt>
                <c:pt idx="3">
                  <c:v>1.4161988832305406</c:v>
                </c:pt>
                <c:pt idx="4">
                  <c:v>1.3870906788349044</c:v>
                </c:pt>
                <c:pt idx="5">
                  <c:v>1.511970973465784</c:v>
                </c:pt>
                <c:pt idx="6">
                  <c:v>1.5351119376164575</c:v>
                </c:pt>
                <c:pt idx="7">
                  <c:v>1.4860529142851826</c:v>
                </c:pt>
                <c:pt idx="8">
                  <c:v>1.5027753557060697</c:v>
                </c:pt>
                <c:pt idx="9">
                  <c:v>1.5641685702775894</c:v>
                </c:pt>
                <c:pt idx="10">
                  <c:v>1.5828536625650342</c:v>
                </c:pt>
                <c:pt idx="11">
                  <c:v>1.5648756818826344</c:v>
                </c:pt>
                <c:pt idx="12">
                  <c:v>1.5951091239322546</c:v>
                </c:pt>
                <c:pt idx="13">
                  <c:v>1.6093047537922736</c:v>
                </c:pt>
                <c:pt idx="14">
                  <c:v>1.5215481834470992</c:v>
                </c:pt>
                <c:pt idx="15">
                  <c:v>1.6619174729424862</c:v>
                </c:pt>
                <c:pt idx="16">
                  <c:v>1.681417071975267</c:v>
                </c:pt>
                <c:pt idx="17">
                  <c:v>1.6692167651450018</c:v>
                </c:pt>
                <c:pt idx="18">
                  <c:v>1.6256622122291202</c:v>
                </c:pt>
                <c:pt idx="19">
                  <c:v>1.7085260273687171</c:v>
                </c:pt>
                <c:pt idx="20">
                  <c:v>1.6858054384520651</c:v>
                </c:pt>
                <c:pt idx="21">
                  <c:v>1.6899609517402594</c:v>
                </c:pt>
                <c:pt idx="22">
                  <c:v>1.6931520355900174</c:v>
                </c:pt>
                <c:pt idx="23">
                  <c:v>1.6916514977471302</c:v>
                </c:pt>
                <c:pt idx="24">
                  <c:v>1.6785935394774016</c:v>
                </c:pt>
                <c:pt idx="25">
                  <c:v>1.6140940521400831</c:v>
                </c:pt>
                <c:pt idx="26">
                  <c:v>1.5711300057416682</c:v>
                </c:pt>
                <c:pt idx="27">
                  <c:v>1.5978590894273375</c:v>
                </c:pt>
                <c:pt idx="28">
                  <c:v>1.650121104567835</c:v>
                </c:pt>
                <c:pt idx="29">
                  <c:v>1.7457608335738872</c:v>
                </c:pt>
                <c:pt idx="30">
                  <c:v>1.6991957990510334</c:v>
                </c:pt>
                <c:pt idx="31">
                  <c:v>1.6590714282281873</c:v>
                </c:pt>
                <c:pt idx="32">
                  <c:v>1.6828051475239245</c:v>
                </c:pt>
                <c:pt idx="33">
                  <c:v>1.6901993217013609</c:v>
                </c:pt>
                <c:pt idx="34">
                  <c:v>1.7335473095525946</c:v>
                </c:pt>
                <c:pt idx="35">
                  <c:v>1.741510062005474</c:v>
                </c:pt>
                <c:pt idx="36">
                  <c:v>1.7104275046620787</c:v>
                </c:pt>
                <c:pt idx="37">
                  <c:v>1.7156604413959113</c:v>
                </c:pt>
                <c:pt idx="38">
                  <c:v>1.7861075179784207</c:v>
                </c:pt>
                <c:pt idx="39">
                  <c:v>1.7262828239820811</c:v>
                </c:pt>
                <c:pt idx="40">
                  <c:v>1.7298934677863524</c:v>
                </c:pt>
                <c:pt idx="41">
                  <c:v>1.7335326964296287</c:v>
                </c:pt>
                <c:pt idx="42">
                  <c:v>1.7031104262140337</c:v>
                </c:pt>
                <c:pt idx="43">
                  <c:v>1.7823677486245459</c:v>
                </c:pt>
                <c:pt idx="44">
                  <c:v>1.7489375876511444</c:v>
                </c:pt>
                <c:pt idx="45">
                  <c:v>1.7542266031368527</c:v>
                </c:pt>
                <c:pt idx="46">
                  <c:v>1.7813074031695599</c:v>
                </c:pt>
                <c:pt idx="47">
                  <c:v>1.8047735415159116</c:v>
                </c:pt>
                <c:pt idx="48">
                  <c:v>1.7729068825258811</c:v>
                </c:pt>
                <c:pt idx="49">
                  <c:v>1.7809655777073994</c:v>
                </c:pt>
                <c:pt idx="50">
                  <c:v>1.8052739335324617</c:v>
                </c:pt>
                <c:pt idx="51">
                  <c:v>1.7815594073025143</c:v>
                </c:pt>
                <c:pt idx="52">
                  <c:v>1.7673907901230275</c:v>
                </c:pt>
                <c:pt idx="53">
                  <c:v>1.815591830994677</c:v>
                </c:pt>
                <c:pt idx="54">
                  <c:v>1.8248622980396292</c:v>
                </c:pt>
                <c:pt idx="55">
                  <c:v>1.8342489567657849</c:v>
                </c:pt>
                <c:pt idx="56">
                  <c:v>1.8698588934002771</c:v>
                </c:pt>
                <c:pt idx="57">
                  <c:v>1.8981432273555618</c:v>
                </c:pt>
                <c:pt idx="58">
                  <c:v>1.8631284353425508</c:v>
                </c:pt>
                <c:pt idx="59">
                  <c:v>1.8774028503906117</c:v>
                </c:pt>
                <c:pt idx="60">
                  <c:v>1.880951062370924</c:v>
                </c:pt>
                <c:pt idx="61">
                  <c:v>1.8845204177588311</c:v>
                </c:pt>
                <c:pt idx="62">
                  <c:v>1.8836295855865737</c:v>
                </c:pt>
                <c:pt idx="63">
                  <c:v>1.8872142435396289</c:v>
                </c:pt>
              </c:numCache>
            </c:numRef>
          </c:yVal>
          <c:smooth val="0"/>
        </c:ser>
        <c:ser>
          <c:idx val="4"/>
          <c:order val="3"/>
          <c:tx>
            <c:strRef>
              <c:f>LF_8_HOST_ALL!$AL$6</c:f>
              <c:strCache>
                <c:ptCount val="1"/>
                <c:pt idx="0">
                  <c:v>Hybrid: T.S. = 8</c:v>
                </c:pt>
              </c:strCache>
            </c:strRef>
          </c:tx>
          <c:spPr>
            <a:ln w="25400" cap="rnd">
              <a:solidFill>
                <a:schemeClr val="accent5"/>
              </a:solidFill>
              <a:round/>
            </a:ln>
            <a:effectLst/>
          </c:spPr>
          <c:marker>
            <c:symbol val="circle"/>
            <c:size val="5"/>
            <c:spPr>
              <a:solidFill>
                <a:schemeClr val="accent5"/>
              </a:solidFill>
              <a:ln w="9525">
                <a:solidFill>
                  <a:schemeClr val="accent5"/>
                </a:solidFill>
              </a:ln>
              <a:effectLst/>
            </c:spPr>
          </c:marker>
          <c:xVal>
            <c:numRef>
              <c:f>LF_8_HOST_ALL!$AG$7:$AG$70</c:f>
              <c:numCache>
                <c:formatCode>General</c:formatCode>
                <c:ptCount val="64"/>
                <c:pt idx="0">
                  <c:v>5000000</c:v>
                </c:pt>
                <c:pt idx="1">
                  <c:v>10000000</c:v>
                </c:pt>
                <c:pt idx="2">
                  <c:v>15000000</c:v>
                </c:pt>
                <c:pt idx="3">
                  <c:v>20000000</c:v>
                </c:pt>
                <c:pt idx="4">
                  <c:v>25000000</c:v>
                </c:pt>
                <c:pt idx="5">
                  <c:v>30000000</c:v>
                </c:pt>
                <c:pt idx="6">
                  <c:v>35000000</c:v>
                </c:pt>
                <c:pt idx="7">
                  <c:v>40000000</c:v>
                </c:pt>
                <c:pt idx="8">
                  <c:v>45000000</c:v>
                </c:pt>
                <c:pt idx="9">
                  <c:v>50000000</c:v>
                </c:pt>
                <c:pt idx="10">
                  <c:v>55000000</c:v>
                </c:pt>
                <c:pt idx="11">
                  <c:v>60000000</c:v>
                </c:pt>
                <c:pt idx="12">
                  <c:v>65000000</c:v>
                </c:pt>
                <c:pt idx="13">
                  <c:v>70000000</c:v>
                </c:pt>
                <c:pt idx="14">
                  <c:v>75000000</c:v>
                </c:pt>
                <c:pt idx="15">
                  <c:v>80000000</c:v>
                </c:pt>
                <c:pt idx="16">
                  <c:v>85000000</c:v>
                </c:pt>
                <c:pt idx="17">
                  <c:v>90000000</c:v>
                </c:pt>
                <c:pt idx="18">
                  <c:v>95000000</c:v>
                </c:pt>
                <c:pt idx="19">
                  <c:v>100000000</c:v>
                </c:pt>
                <c:pt idx="20">
                  <c:v>105000000</c:v>
                </c:pt>
                <c:pt idx="21">
                  <c:v>110000000</c:v>
                </c:pt>
                <c:pt idx="22">
                  <c:v>115000000</c:v>
                </c:pt>
                <c:pt idx="23">
                  <c:v>120000000</c:v>
                </c:pt>
                <c:pt idx="24">
                  <c:v>125000000</c:v>
                </c:pt>
                <c:pt idx="25">
                  <c:v>130000000</c:v>
                </c:pt>
                <c:pt idx="26">
                  <c:v>135000000</c:v>
                </c:pt>
                <c:pt idx="27">
                  <c:v>140000000</c:v>
                </c:pt>
                <c:pt idx="28">
                  <c:v>145000000</c:v>
                </c:pt>
                <c:pt idx="29">
                  <c:v>150000000</c:v>
                </c:pt>
                <c:pt idx="30">
                  <c:v>155000000</c:v>
                </c:pt>
                <c:pt idx="31">
                  <c:v>160000000</c:v>
                </c:pt>
                <c:pt idx="32">
                  <c:v>165000000</c:v>
                </c:pt>
                <c:pt idx="33">
                  <c:v>170000000</c:v>
                </c:pt>
                <c:pt idx="34">
                  <c:v>175000000</c:v>
                </c:pt>
                <c:pt idx="35">
                  <c:v>180000000</c:v>
                </c:pt>
                <c:pt idx="36">
                  <c:v>185000000</c:v>
                </c:pt>
                <c:pt idx="37">
                  <c:v>190000000</c:v>
                </c:pt>
                <c:pt idx="38">
                  <c:v>195000000</c:v>
                </c:pt>
                <c:pt idx="39">
                  <c:v>200000000</c:v>
                </c:pt>
                <c:pt idx="40">
                  <c:v>205000000</c:v>
                </c:pt>
                <c:pt idx="41">
                  <c:v>210000000</c:v>
                </c:pt>
                <c:pt idx="42">
                  <c:v>215000000</c:v>
                </c:pt>
                <c:pt idx="43">
                  <c:v>220000000</c:v>
                </c:pt>
                <c:pt idx="44">
                  <c:v>225000000</c:v>
                </c:pt>
                <c:pt idx="45">
                  <c:v>230000000</c:v>
                </c:pt>
                <c:pt idx="46">
                  <c:v>235000000</c:v>
                </c:pt>
                <c:pt idx="47">
                  <c:v>240000000</c:v>
                </c:pt>
                <c:pt idx="48">
                  <c:v>245000000</c:v>
                </c:pt>
                <c:pt idx="49">
                  <c:v>250000000</c:v>
                </c:pt>
                <c:pt idx="50">
                  <c:v>255000000</c:v>
                </c:pt>
                <c:pt idx="51">
                  <c:v>260000000</c:v>
                </c:pt>
                <c:pt idx="52">
                  <c:v>265000000</c:v>
                </c:pt>
                <c:pt idx="53">
                  <c:v>270000000</c:v>
                </c:pt>
                <c:pt idx="54">
                  <c:v>275000000</c:v>
                </c:pt>
                <c:pt idx="55">
                  <c:v>280000000</c:v>
                </c:pt>
                <c:pt idx="56">
                  <c:v>285000000</c:v>
                </c:pt>
                <c:pt idx="57">
                  <c:v>290000000</c:v>
                </c:pt>
                <c:pt idx="58">
                  <c:v>295000000</c:v>
                </c:pt>
                <c:pt idx="59">
                  <c:v>300000000</c:v>
                </c:pt>
                <c:pt idx="60">
                  <c:v>305000000</c:v>
                </c:pt>
                <c:pt idx="61">
                  <c:v>310000000</c:v>
                </c:pt>
                <c:pt idx="62">
                  <c:v>315000000</c:v>
                </c:pt>
                <c:pt idx="63">
                  <c:v>320000000</c:v>
                </c:pt>
              </c:numCache>
            </c:numRef>
          </c:xVal>
          <c:yVal>
            <c:numRef>
              <c:f>LF_8_HOST_ALL!$AL$7:$AL$70</c:f>
              <c:numCache>
                <c:formatCode>General</c:formatCode>
                <c:ptCount val="64"/>
                <c:pt idx="0">
                  <c:v>2.3875830826928075</c:v>
                </c:pt>
                <c:pt idx="1">
                  <c:v>1.8293251141646654</c:v>
                </c:pt>
                <c:pt idx="2">
                  <c:v>1.5583515901313059</c:v>
                </c:pt>
                <c:pt idx="3">
                  <c:v>1.4707295083539542</c:v>
                </c:pt>
                <c:pt idx="4">
                  <c:v>1.4331561020187751</c:v>
                </c:pt>
                <c:pt idx="5">
                  <c:v>1.5772292734772031</c:v>
                </c:pt>
                <c:pt idx="6">
                  <c:v>1.6037096831645234</c:v>
                </c:pt>
                <c:pt idx="7">
                  <c:v>1.5541271835609778</c:v>
                </c:pt>
                <c:pt idx="8">
                  <c:v>1.5807595965999728</c:v>
                </c:pt>
                <c:pt idx="9">
                  <c:v>1.6453232859314939</c:v>
                </c:pt>
                <c:pt idx="10">
                  <c:v>1.6606238350879892</c:v>
                </c:pt>
                <c:pt idx="11">
                  <c:v>1.6593269763149803</c:v>
                </c:pt>
                <c:pt idx="12">
                  <c:v>1.687860018995893</c:v>
                </c:pt>
                <c:pt idx="13">
                  <c:v>1.698449683748962</c:v>
                </c:pt>
                <c:pt idx="14">
                  <c:v>1.6131354202374939</c:v>
                </c:pt>
                <c:pt idx="15">
                  <c:v>1.7734408446131347</c:v>
                </c:pt>
                <c:pt idx="16">
                  <c:v>1.7856447634170765</c:v>
                </c:pt>
                <c:pt idx="17">
                  <c:v>1.7666037302380708</c:v>
                </c:pt>
                <c:pt idx="18">
                  <c:v>1.714005608946755</c:v>
                </c:pt>
                <c:pt idx="19">
                  <c:v>1.8014196608862498</c:v>
                </c:pt>
                <c:pt idx="20">
                  <c:v>1.768835084100236</c:v>
                </c:pt>
                <c:pt idx="21">
                  <c:v>1.770996831010704</c:v>
                </c:pt>
                <c:pt idx="22">
                  <c:v>1.781896156945642</c:v>
                </c:pt>
                <c:pt idx="23">
                  <c:v>1.7656195551911451</c:v>
                </c:pt>
                <c:pt idx="24">
                  <c:v>1.74699424409846</c:v>
                </c:pt>
                <c:pt idx="25">
                  <c:v>1.6781702111155852</c:v>
                </c:pt>
                <c:pt idx="26">
                  <c:v>1.6319719884211219</c:v>
                </c:pt>
                <c:pt idx="27">
                  <c:v>1.65584492221274</c:v>
                </c:pt>
                <c:pt idx="28">
                  <c:v>1.7094970193413266</c:v>
                </c:pt>
                <c:pt idx="29">
                  <c:v>1.8044848819709254</c:v>
                </c:pt>
                <c:pt idx="30">
                  <c:v>1.7565385547825401</c:v>
                </c:pt>
                <c:pt idx="31">
                  <c:v>1.7155911046725247</c:v>
                </c:pt>
                <c:pt idx="32">
                  <c:v>1.7288045370640717</c:v>
                </c:pt>
                <c:pt idx="33">
                  <c:v>1.7248761942433695</c:v>
                </c:pt>
                <c:pt idx="34">
                  <c:v>1.7571400776129626</c:v>
                </c:pt>
                <c:pt idx="35">
                  <c:v>1.7530252062333516</c:v>
                </c:pt>
                <c:pt idx="36">
                  <c:v>1.7216399418592425</c:v>
                </c:pt>
                <c:pt idx="37">
                  <c:v>1.7268093656541739</c:v>
                </c:pt>
                <c:pt idx="38">
                  <c:v>1.7976120466550292</c:v>
                </c:pt>
                <c:pt idx="39">
                  <c:v>1.7373029128633095</c:v>
                </c:pt>
                <c:pt idx="40">
                  <c:v>1.7408369536052495</c:v>
                </c:pt>
                <c:pt idx="41">
                  <c:v>1.7443989966883036</c:v>
                </c:pt>
                <c:pt idx="42">
                  <c:v>1.7136872400879062</c:v>
                </c:pt>
                <c:pt idx="43">
                  <c:v>1.7933330265991574</c:v>
                </c:pt>
                <c:pt idx="44">
                  <c:v>1.7593841821056209</c:v>
                </c:pt>
                <c:pt idx="45">
                  <c:v>1.7643897874309091</c:v>
                </c:pt>
                <c:pt idx="46">
                  <c:v>1.7913065579954226</c:v>
                </c:pt>
                <c:pt idx="47">
                  <c:v>1.814578192148951</c:v>
                </c:pt>
                <c:pt idx="48">
                  <c:v>1.7822168814151618</c:v>
                </c:pt>
                <c:pt idx="49">
                  <c:v>1.7899938270515308</c:v>
                </c:pt>
                <c:pt idx="50">
                  <c:v>1.814095823962993</c:v>
                </c:pt>
                <c:pt idx="51">
                  <c:v>1.7899390701777689</c:v>
                </c:pt>
                <c:pt idx="52">
                  <c:v>1.7752539883880916</c:v>
                </c:pt>
                <c:pt idx="53">
                  <c:v>1.8232063810888082</c:v>
                </c:pt>
                <c:pt idx="54">
                  <c:v>1.8320492512949851</c:v>
                </c:pt>
                <c:pt idx="55">
                  <c:v>1.8410029773322716</c:v>
                </c:pt>
                <c:pt idx="56">
                  <c:v>1.8762639650289761</c:v>
                </c:pt>
                <c:pt idx="57">
                  <c:v>1.9041567854523427</c:v>
                </c:pt>
                <c:pt idx="58">
                  <c:v>1.8685506213410918</c:v>
                </c:pt>
                <c:pt idx="59">
                  <c:v>1.8823813946822046</c:v>
                </c:pt>
                <c:pt idx="60">
                  <c:v>1.8863055354762939</c:v>
                </c:pt>
                <c:pt idx="61">
                  <c:v>1.8902529372048449</c:v>
                </c:pt>
                <c:pt idx="62">
                  <c:v>1.8897277788000182</c:v>
                </c:pt>
                <c:pt idx="63">
                  <c:v>1.8936938017600584</c:v>
                </c:pt>
              </c:numCache>
            </c:numRef>
          </c:yVal>
          <c:smooth val="0"/>
        </c:ser>
        <c:dLbls>
          <c:showLegendKey val="0"/>
          <c:showVal val="0"/>
          <c:showCatName val="0"/>
          <c:showSerName val="0"/>
          <c:showPercent val="0"/>
          <c:showBubbleSize val="0"/>
        </c:dLbls>
        <c:axId val="-1650412848"/>
        <c:axId val="-1650416112"/>
      </c:scatterChart>
      <c:valAx>
        <c:axId val="-1650412848"/>
        <c:scaling>
          <c:orientation val="minMax"/>
          <c:max val="320000000"/>
        </c:scaling>
        <c:delete val="0"/>
        <c:axPos val="b"/>
        <c:majorGridlines>
          <c:spPr>
            <a:ln w="9525" cap="flat" cmpd="sng" algn="ctr">
              <a:solidFill>
                <a:schemeClr val="tx1">
                  <a:lumMod val="65000"/>
                  <a:lumOff val="35000"/>
                </a:schemeClr>
              </a:solidFill>
              <a:round/>
            </a:ln>
            <a:effectLst/>
          </c:spPr>
        </c:majorGridlines>
        <c:minorGridlines>
          <c:spPr>
            <a:ln w="9525" cap="flat" cmpd="sng" algn="ctr">
              <a:noFill/>
              <a:round/>
            </a:ln>
            <a:effectLst/>
          </c:spPr>
        </c:minorGridlines>
        <c:title>
          <c:tx>
            <c:rich>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a:t>Number of Pairs (Millions)</a:t>
                </a:r>
              </a:p>
            </c:rich>
          </c:tx>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650416112"/>
        <c:crosses val="autoZero"/>
        <c:crossBetween val="midCat"/>
        <c:majorUnit val="40000000"/>
        <c:minorUnit val="5000000"/>
        <c:dispUnits>
          <c:builtInUnit val="millions"/>
        </c:dispUnits>
      </c:valAx>
      <c:valAx>
        <c:axId val="-1650416112"/>
        <c:scaling>
          <c:orientation val="minMax"/>
        </c:scaling>
        <c:delete val="0"/>
        <c:axPos val="l"/>
        <c:majorGridlines>
          <c:spPr>
            <a:ln w="9525" cap="flat" cmpd="sng" algn="ctr">
              <a:solidFill>
                <a:schemeClr val="tx1">
                  <a:lumMod val="65000"/>
                  <a:lumOff val="3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a:t>Speedup</a:t>
                </a:r>
              </a:p>
            </c:rich>
          </c:tx>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650412848"/>
        <c:crosses val="autoZero"/>
        <c:crossBetween val="midCat"/>
      </c:valAx>
      <c:spPr>
        <a:noFill/>
        <a:ln w="12700">
          <a:solidFill>
            <a:schemeClr val="tx1"/>
          </a:solidFill>
        </a:ln>
        <a:effectLst/>
      </c:spPr>
    </c:plotArea>
    <c:legend>
      <c:legendPos val="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solidFill>
            <a:schemeClr val="tx1"/>
          </a:solidFill>
          <a:latin typeface="+mn-lt"/>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1"/>
          <c:order val="0"/>
          <c:tx>
            <c:strRef>
              <c:f>LF_8_HOST_50!$AI$6</c:f>
              <c:strCache>
                <c:ptCount val="1"/>
                <c:pt idx="0">
                  <c:v>T.S. = 1</c:v>
                </c:pt>
              </c:strCache>
            </c:strRef>
          </c:tx>
          <c:spPr>
            <a:ln w="25400" cap="rnd">
              <a:solidFill>
                <a:schemeClr val="accent2"/>
              </a:solidFill>
              <a:round/>
            </a:ln>
            <a:effectLst/>
          </c:spPr>
          <c:marker>
            <c:symbol val="circle"/>
            <c:size val="5"/>
            <c:spPr>
              <a:solidFill>
                <a:schemeClr val="accent2"/>
              </a:solidFill>
              <a:ln w="9525">
                <a:solidFill>
                  <a:schemeClr val="accent2"/>
                </a:solidFill>
              </a:ln>
              <a:effectLst/>
            </c:spPr>
          </c:marker>
          <c:xVal>
            <c:numRef>
              <c:f>LF_8_HOST_50!$AG$7:$AG$70</c:f>
              <c:numCache>
                <c:formatCode>General</c:formatCode>
                <c:ptCount val="64"/>
                <c:pt idx="0">
                  <c:v>5000000</c:v>
                </c:pt>
                <c:pt idx="1">
                  <c:v>10000000</c:v>
                </c:pt>
                <c:pt idx="2">
                  <c:v>15000000</c:v>
                </c:pt>
                <c:pt idx="3">
                  <c:v>20000000</c:v>
                </c:pt>
                <c:pt idx="4">
                  <c:v>25000000</c:v>
                </c:pt>
                <c:pt idx="5">
                  <c:v>30000000</c:v>
                </c:pt>
                <c:pt idx="6">
                  <c:v>35000000</c:v>
                </c:pt>
                <c:pt idx="7">
                  <c:v>40000000</c:v>
                </c:pt>
                <c:pt idx="8">
                  <c:v>45000000</c:v>
                </c:pt>
                <c:pt idx="9">
                  <c:v>50000000</c:v>
                </c:pt>
                <c:pt idx="10">
                  <c:v>55000000</c:v>
                </c:pt>
                <c:pt idx="11">
                  <c:v>60000000</c:v>
                </c:pt>
                <c:pt idx="12">
                  <c:v>65000000</c:v>
                </c:pt>
                <c:pt idx="13">
                  <c:v>70000000</c:v>
                </c:pt>
                <c:pt idx="14">
                  <c:v>75000000</c:v>
                </c:pt>
                <c:pt idx="15">
                  <c:v>80000000</c:v>
                </c:pt>
                <c:pt idx="16">
                  <c:v>85000000</c:v>
                </c:pt>
                <c:pt idx="17">
                  <c:v>90000000</c:v>
                </c:pt>
                <c:pt idx="18">
                  <c:v>95000000</c:v>
                </c:pt>
                <c:pt idx="19">
                  <c:v>100000000</c:v>
                </c:pt>
                <c:pt idx="20">
                  <c:v>105000000</c:v>
                </c:pt>
                <c:pt idx="21">
                  <c:v>110000000</c:v>
                </c:pt>
                <c:pt idx="22">
                  <c:v>115000000</c:v>
                </c:pt>
                <c:pt idx="23">
                  <c:v>120000000</c:v>
                </c:pt>
                <c:pt idx="24">
                  <c:v>125000000</c:v>
                </c:pt>
                <c:pt idx="25">
                  <c:v>130000000</c:v>
                </c:pt>
                <c:pt idx="26">
                  <c:v>135000000</c:v>
                </c:pt>
                <c:pt idx="27">
                  <c:v>140000000</c:v>
                </c:pt>
                <c:pt idx="28">
                  <c:v>145000000</c:v>
                </c:pt>
                <c:pt idx="29">
                  <c:v>150000000</c:v>
                </c:pt>
                <c:pt idx="30">
                  <c:v>155000000</c:v>
                </c:pt>
                <c:pt idx="31">
                  <c:v>160000000</c:v>
                </c:pt>
                <c:pt idx="32">
                  <c:v>165000000</c:v>
                </c:pt>
                <c:pt idx="33">
                  <c:v>170000000</c:v>
                </c:pt>
                <c:pt idx="34">
                  <c:v>175000000</c:v>
                </c:pt>
                <c:pt idx="35">
                  <c:v>180000000</c:v>
                </c:pt>
                <c:pt idx="36">
                  <c:v>185000000</c:v>
                </c:pt>
                <c:pt idx="37">
                  <c:v>190000000</c:v>
                </c:pt>
                <c:pt idx="38">
                  <c:v>195000000</c:v>
                </c:pt>
                <c:pt idx="39">
                  <c:v>200000000</c:v>
                </c:pt>
                <c:pt idx="40">
                  <c:v>205000000</c:v>
                </c:pt>
                <c:pt idx="41">
                  <c:v>210000000</c:v>
                </c:pt>
                <c:pt idx="42">
                  <c:v>215000000</c:v>
                </c:pt>
                <c:pt idx="43">
                  <c:v>220000000</c:v>
                </c:pt>
                <c:pt idx="44">
                  <c:v>225000000</c:v>
                </c:pt>
                <c:pt idx="45">
                  <c:v>230000000</c:v>
                </c:pt>
                <c:pt idx="46">
                  <c:v>235000000</c:v>
                </c:pt>
                <c:pt idx="47">
                  <c:v>240000000</c:v>
                </c:pt>
                <c:pt idx="48">
                  <c:v>245000000</c:v>
                </c:pt>
                <c:pt idx="49">
                  <c:v>250000000</c:v>
                </c:pt>
                <c:pt idx="50">
                  <c:v>255000000</c:v>
                </c:pt>
                <c:pt idx="51">
                  <c:v>260000000</c:v>
                </c:pt>
                <c:pt idx="52">
                  <c:v>265000000</c:v>
                </c:pt>
                <c:pt idx="53">
                  <c:v>270000000</c:v>
                </c:pt>
                <c:pt idx="54">
                  <c:v>275000000</c:v>
                </c:pt>
                <c:pt idx="55">
                  <c:v>280000000</c:v>
                </c:pt>
                <c:pt idx="56">
                  <c:v>285000000</c:v>
                </c:pt>
                <c:pt idx="57">
                  <c:v>290000000</c:v>
                </c:pt>
                <c:pt idx="58">
                  <c:v>295000000</c:v>
                </c:pt>
                <c:pt idx="59">
                  <c:v>300000000</c:v>
                </c:pt>
                <c:pt idx="60">
                  <c:v>305000000</c:v>
                </c:pt>
                <c:pt idx="61">
                  <c:v>310000000</c:v>
                </c:pt>
                <c:pt idx="62">
                  <c:v>315000000</c:v>
                </c:pt>
                <c:pt idx="63">
                  <c:v>320000000</c:v>
                </c:pt>
              </c:numCache>
            </c:numRef>
          </c:xVal>
          <c:yVal>
            <c:numRef>
              <c:f>LF_8_HOST_50!$AI$7:$AI$70</c:f>
              <c:numCache>
                <c:formatCode>General</c:formatCode>
                <c:ptCount val="64"/>
                <c:pt idx="0">
                  <c:v>1.4464930750659151</c:v>
                </c:pt>
                <c:pt idx="1">
                  <c:v>1.2868618266978922</c:v>
                </c:pt>
                <c:pt idx="2">
                  <c:v>1.1235283673526957</c:v>
                </c:pt>
                <c:pt idx="3">
                  <c:v>1.0447131678967532</c:v>
                </c:pt>
                <c:pt idx="4">
                  <c:v>1.0082037470744396</c:v>
                </c:pt>
                <c:pt idx="5">
                  <c:v>1.1003578903124642</c:v>
                </c:pt>
                <c:pt idx="6">
                  <c:v>1.1439086344965388</c:v>
                </c:pt>
                <c:pt idx="7">
                  <c:v>1.1010409989876573</c:v>
                </c:pt>
                <c:pt idx="8">
                  <c:v>1.0929917110202421</c:v>
                </c:pt>
                <c:pt idx="9">
                  <c:v>1.1254104358903254</c:v>
                </c:pt>
                <c:pt idx="10">
                  <c:v>1.1374135916303552</c:v>
                </c:pt>
                <c:pt idx="11">
                  <c:v>1.136471017808699</c:v>
                </c:pt>
                <c:pt idx="12">
                  <c:v>1.1579319926894667</c:v>
                </c:pt>
                <c:pt idx="13">
                  <c:v>1.1635190482205335</c:v>
                </c:pt>
                <c:pt idx="14">
                  <c:v>1.1371008387927759</c:v>
                </c:pt>
                <c:pt idx="15">
                  <c:v>1.1798608277233449</c:v>
                </c:pt>
                <c:pt idx="16">
                  <c:v>1.1689277900105488</c:v>
                </c:pt>
                <c:pt idx="17">
                  <c:v>1.1878920327372942</c:v>
                </c:pt>
                <c:pt idx="18">
                  <c:v>1.1527548454094585</c:v>
                </c:pt>
                <c:pt idx="19">
                  <c:v>1.182052082460133</c:v>
                </c:pt>
                <c:pt idx="20">
                  <c:v>1.1955127689548097</c:v>
                </c:pt>
                <c:pt idx="21">
                  <c:v>1.1854167300542682</c:v>
                </c:pt>
                <c:pt idx="22">
                  <c:v>1.1861228750391137</c:v>
                </c:pt>
                <c:pt idx="23">
                  <c:v>1.1983102775211423</c:v>
                </c:pt>
                <c:pt idx="24">
                  <c:v>1.2015494619280964</c:v>
                </c:pt>
                <c:pt idx="25">
                  <c:v>1.1638155959276388</c:v>
                </c:pt>
                <c:pt idx="26">
                  <c:v>1.1437642221694864</c:v>
                </c:pt>
                <c:pt idx="27">
                  <c:v>1.1606197401290512</c:v>
                </c:pt>
                <c:pt idx="28">
                  <c:v>1.1895296425480431</c:v>
                </c:pt>
                <c:pt idx="29">
                  <c:v>1.2276181652209857</c:v>
                </c:pt>
                <c:pt idx="30">
                  <c:v>1.2286525465925935</c:v>
                </c:pt>
                <c:pt idx="31">
                  <c:v>1.2008679372658677</c:v>
                </c:pt>
                <c:pt idx="32">
                  <c:v>1.2174225275797266</c:v>
                </c:pt>
                <c:pt idx="33">
                  <c:v>1.2251734417108637</c:v>
                </c:pt>
                <c:pt idx="34">
                  <c:v>1.2525321045465425</c:v>
                </c:pt>
                <c:pt idx="35">
                  <c:v>1.2607104473588211</c:v>
                </c:pt>
                <c:pt idx="36">
                  <c:v>1.2455148222678243</c:v>
                </c:pt>
                <c:pt idx="37">
                  <c:v>1.2501392998833933</c:v>
                </c:pt>
                <c:pt idx="38">
                  <c:v>1.2903648240343215</c:v>
                </c:pt>
                <c:pt idx="39">
                  <c:v>1.259535084827786</c:v>
                </c:pt>
                <c:pt idx="40">
                  <c:v>1.2633361364733826</c:v>
                </c:pt>
                <c:pt idx="41">
                  <c:v>1.2671737536751828</c:v>
                </c:pt>
                <c:pt idx="42">
                  <c:v>1.2524316539406812</c:v>
                </c:pt>
                <c:pt idx="43">
                  <c:v>1.2976126694369319</c:v>
                </c:pt>
                <c:pt idx="44">
                  <c:v>1.2793389451697599</c:v>
                </c:pt>
                <c:pt idx="45">
                  <c:v>1.2822096270185144</c:v>
                </c:pt>
                <c:pt idx="46">
                  <c:v>1.2969899798343765</c:v>
                </c:pt>
                <c:pt idx="47">
                  <c:v>1.3097957396774653</c:v>
                </c:pt>
                <c:pt idx="48">
                  <c:v>1.2923288651782052</c:v>
                </c:pt>
                <c:pt idx="49">
                  <c:v>1.2966940937866056</c:v>
                </c:pt>
                <c:pt idx="50">
                  <c:v>1.3099508479392843</c:v>
                </c:pt>
                <c:pt idx="51">
                  <c:v>1.2969083174819638</c:v>
                </c:pt>
                <c:pt idx="52">
                  <c:v>1.2874605000849875</c:v>
                </c:pt>
                <c:pt idx="53">
                  <c:v>1.3121486289387656</c:v>
                </c:pt>
                <c:pt idx="54">
                  <c:v>1.3154833499126555</c:v>
                </c:pt>
                <c:pt idx="55">
                  <c:v>1.3188519486584047</c:v>
                </c:pt>
                <c:pt idx="56">
                  <c:v>1.3365635866674734</c:v>
                </c:pt>
                <c:pt idx="57">
                  <c:v>1.3502329639987987</c:v>
                </c:pt>
                <c:pt idx="58">
                  <c:v>1.3291668130014851</c:v>
                </c:pt>
                <c:pt idx="59">
                  <c:v>1.3350899328055177</c:v>
                </c:pt>
                <c:pt idx="60">
                  <c:v>1.3362782362336203</c:v>
                </c:pt>
                <c:pt idx="61">
                  <c:v>1.3374760474157192</c:v>
                </c:pt>
                <c:pt idx="62">
                  <c:v>1.3362264421474404</c:v>
                </c:pt>
                <c:pt idx="63">
                  <c:v>1.3374286551583792</c:v>
                </c:pt>
              </c:numCache>
            </c:numRef>
          </c:yVal>
          <c:smooth val="0"/>
        </c:ser>
        <c:ser>
          <c:idx val="2"/>
          <c:order val="1"/>
          <c:tx>
            <c:strRef>
              <c:f>LF_8_HOST_50!$AJ$6</c:f>
              <c:strCache>
                <c:ptCount val="1"/>
                <c:pt idx="0">
                  <c:v>T.S. = 2</c:v>
                </c:pt>
              </c:strCache>
            </c:strRef>
          </c:tx>
          <c:spPr>
            <a:ln w="25400" cap="rnd">
              <a:solidFill>
                <a:schemeClr val="accent3"/>
              </a:solidFill>
              <a:round/>
            </a:ln>
            <a:effectLst/>
          </c:spPr>
          <c:marker>
            <c:symbol val="circle"/>
            <c:size val="5"/>
            <c:spPr>
              <a:solidFill>
                <a:schemeClr val="accent3"/>
              </a:solidFill>
              <a:ln w="9525">
                <a:solidFill>
                  <a:schemeClr val="accent3"/>
                </a:solidFill>
              </a:ln>
              <a:effectLst/>
            </c:spPr>
          </c:marker>
          <c:xVal>
            <c:numRef>
              <c:f>LF_8_HOST_50!$AG$7:$AG$70</c:f>
              <c:numCache>
                <c:formatCode>General</c:formatCode>
                <c:ptCount val="64"/>
                <c:pt idx="0">
                  <c:v>5000000</c:v>
                </c:pt>
                <c:pt idx="1">
                  <c:v>10000000</c:v>
                </c:pt>
                <c:pt idx="2">
                  <c:v>15000000</c:v>
                </c:pt>
                <c:pt idx="3">
                  <c:v>20000000</c:v>
                </c:pt>
                <c:pt idx="4">
                  <c:v>25000000</c:v>
                </c:pt>
                <c:pt idx="5">
                  <c:v>30000000</c:v>
                </c:pt>
                <c:pt idx="6">
                  <c:v>35000000</c:v>
                </c:pt>
                <c:pt idx="7">
                  <c:v>40000000</c:v>
                </c:pt>
                <c:pt idx="8">
                  <c:v>45000000</c:v>
                </c:pt>
                <c:pt idx="9">
                  <c:v>50000000</c:v>
                </c:pt>
                <c:pt idx="10">
                  <c:v>55000000</c:v>
                </c:pt>
                <c:pt idx="11">
                  <c:v>60000000</c:v>
                </c:pt>
                <c:pt idx="12">
                  <c:v>65000000</c:v>
                </c:pt>
                <c:pt idx="13">
                  <c:v>70000000</c:v>
                </c:pt>
                <c:pt idx="14">
                  <c:v>75000000</c:v>
                </c:pt>
                <c:pt idx="15">
                  <c:v>80000000</c:v>
                </c:pt>
                <c:pt idx="16">
                  <c:v>85000000</c:v>
                </c:pt>
                <c:pt idx="17">
                  <c:v>90000000</c:v>
                </c:pt>
                <c:pt idx="18">
                  <c:v>95000000</c:v>
                </c:pt>
                <c:pt idx="19">
                  <c:v>100000000</c:v>
                </c:pt>
                <c:pt idx="20">
                  <c:v>105000000</c:v>
                </c:pt>
                <c:pt idx="21">
                  <c:v>110000000</c:v>
                </c:pt>
                <c:pt idx="22">
                  <c:v>115000000</c:v>
                </c:pt>
                <c:pt idx="23">
                  <c:v>120000000</c:v>
                </c:pt>
                <c:pt idx="24">
                  <c:v>125000000</c:v>
                </c:pt>
                <c:pt idx="25">
                  <c:v>130000000</c:v>
                </c:pt>
                <c:pt idx="26">
                  <c:v>135000000</c:v>
                </c:pt>
                <c:pt idx="27">
                  <c:v>140000000</c:v>
                </c:pt>
                <c:pt idx="28">
                  <c:v>145000000</c:v>
                </c:pt>
                <c:pt idx="29">
                  <c:v>150000000</c:v>
                </c:pt>
                <c:pt idx="30">
                  <c:v>155000000</c:v>
                </c:pt>
                <c:pt idx="31">
                  <c:v>160000000</c:v>
                </c:pt>
                <c:pt idx="32">
                  <c:v>165000000</c:v>
                </c:pt>
                <c:pt idx="33">
                  <c:v>170000000</c:v>
                </c:pt>
                <c:pt idx="34">
                  <c:v>175000000</c:v>
                </c:pt>
                <c:pt idx="35">
                  <c:v>180000000</c:v>
                </c:pt>
                <c:pt idx="36">
                  <c:v>185000000</c:v>
                </c:pt>
                <c:pt idx="37">
                  <c:v>190000000</c:v>
                </c:pt>
                <c:pt idx="38">
                  <c:v>195000000</c:v>
                </c:pt>
                <c:pt idx="39">
                  <c:v>200000000</c:v>
                </c:pt>
                <c:pt idx="40">
                  <c:v>205000000</c:v>
                </c:pt>
                <c:pt idx="41">
                  <c:v>210000000</c:v>
                </c:pt>
                <c:pt idx="42">
                  <c:v>215000000</c:v>
                </c:pt>
                <c:pt idx="43">
                  <c:v>220000000</c:v>
                </c:pt>
                <c:pt idx="44">
                  <c:v>225000000</c:v>
                </c:pt>
                <c:pt idx="45">
                  <c:v>230000000</c:v>
                </c:pt>
                <c:pt idx="46">
                  <c:v>235000000</c:v>
                </c:pt>
                <c:pt idx="47">
                  <c:v>240000000</c:v>
                </c:pt>
                <c:pt idx="48">
                  <c:v>245000000</c:v>
                </c:pt>
                <c:pt idx="49">
                  <c:v>250000000</c:v>
                </c:pt>
                <c:pt idx="50">
                  <c:v>255000000</c:v>
                </c:pt>
                <c:pt idx="51">
                  <c:v>260000000</c:v>
                </c:pt>
                <c:pt idx="52">
                  <c:v>265000000</c:v>
                </c:pt>
                <c:pt idx="53">
                  <c:v>270000000</c:v>
                </c:pt>
                <c:pt idx="54">
                  <c:v>275000000</c:v>
                </c:pt>
                <c:pt idx="55">
                  <c:v>280000000</c:v>
                </c:pt>
                <c:pt idx="56">
                  <c:v>285000000</c:v>
                </c:pt>
                <c:pt idx="57">
                  <c:v>290000000</c:v>
                </c:pt>
                <c:pt idx="58">
                  <c:v>295000000</c:v>
                </c:pt>
                <c:pt idx="59">
                  <c:v>300000000</c:v>
                </c:pt>
                <c:pt idx="60">
                  <c:v>305000000</c:v>
                </c:pt>
                <c:pt idx="61">
                  <c:v>310000000</c:v>
                </c:pt>
                <c:pt idx="62">
                  <c:v>315000000</c:v>
                </c:pt>
                <c:pt idx="63">
                  <c:v>320000000</c:v>
                </c:pt>
              </c:numCache>
            </c:numRef>
          </c:xVal>
          <c:yVal>
            <c:numRef>
              <c:f>LF_8_HOST_50!$AJ$7:$AJ$70</c:f>
              <c:numCache>
                <c:formatCode>General</c:formatCode>
                <c:ptCount val="64"/>
                <c:pt idx="0">
                  <c:v>2.1096042145076321</c:v>
                </c:pt>
                <c:pt idx="1">
                  <c:v>1.7785509967106727</c:v>
                </c:pt>
                <c:pt idx="2">
                  <c:v>1.4787617635303802</c:v>
                </c:pt>
                <c:pt idx="3">
                  <c:v>1.3672448726607451</c:v>
                </c:pt>
                <c:pt idx="4">
                  <c:v>1.3447079842609622</c:v>
                </c:pt>
                <c:pt idx="5">
                  <c:v>1.4805713396514337</c:v>
                </c:pt>
                <c:pt idx="6">
                  <c:v>1.5276727036939592</c:v>
                </c:pt>
                <c:pt idx="7">
                  <c:v>1.4887818462303575</c:v>
                </c:pt>
                <c:pt idx="8">
                  <c:v>1.4938152781322125</c:v>
                </c:pt>
                <c:pt idx="9">
                  <c:v>1.5423799806728744</c:v>
                </c:pt>
                <c:pt idx="10">
                  <c:v>1.5633880633698205</c:v>
                </c:pt>
                <c:pt idx="11">
                  <c:v>1.5668551646880933</c:v>
                </c:pt>
                <c:pt idx="12">
                  <c:v>1.6071605601426622</c:v>
                </c:pt>
                <c:pt idx="13">
                  <c:v>1.6193373557589466</c:v>
                </c:pt>
                <c:pt idx="14">
                  <c:v>1.5512704486076974</c:v>
                </c:pt>
                <c:pt idx="15">
                  <c:v>1.6506454453714097</c:v>
                </c:pt>
                <c:pt idx="16">
                  <c:v>1.6258909598137259</c:v>
                </c:pt>
                <c:pt idx="17">
                  <c:v>1.6603396778184634</c:v>
                </c:pt>
                <c:pt idx="18">
                  <c:v>1.6147533878780882</c:v>
                </c:pt>
                <c:pt idx="19">
                  <c:v>1.6639994348696368</c:v>
                </c:pt>
                <c:pt idx="20">
                  <c:v>1.6810467606882202</c:v>
                </c:pt>
                <c:pt idx="21">
                  <c:v>1.6646312107284147</c:v>
                </c:pt>
                <c:pt idx="22">
                  <c:v>1.6673748301461944</c:v>
                </c:pt>
                <c:pt idx="23">
                  <c:v>1.6881781013549779</c:v>
                </c:pt>
                <c:pt idx="24">
                  <c:v>1.6917733301974212</c:v>
                </c:pt>
                <c:pt idx="25">
                  <c:v>1.6446555759040349</c:v>
                </c:pt>
                <c:pt idx="26">
                  <c:v>1.6166496560017192</c:v>
                </c:pt>
                <c:pt idx="27">
                  <c:v>1.6412402911075428</c:v>
                </c:pt>
                <c:pt idx="28">
                  <c:v>1.6822842232454884</c:v>
                </c:pt>
                <c:pt idx="29">
                  <c:v>1.7436972929528531</c:v>
                </c:pt>
                <c:pt idx="30">
                  <c:v>1.7399211400473529</c:v>
                </c:pt>
                <c:pt idx="31">
                  <c:v>1.7246095813356823</c:v>
                </c:pt>
                <c:pt idx="32">
                  <c:v>1.7442249055446528</c:v>
                </c:pt>
                <c:pt idx="33">
                  <c:v>1.7511536305020072</c:v>
                </c:pt>
                <c:pt idx="34">
                  <c:v>1.7859980487035352</c:v>
                </c:pt>
                <c:pt idx="35">
                  <c:v>1.7933820163083125</c:v>
                </c:pt>
                <c:pt idx="36">
                  <c:v>1.7721777622921184</c:v>
                </c:pt>
                <c:pt idx="37">
                  <c:v>1.7791724670843097</c:v>
                </c:pt>
                <c:pt idx="38">
                  <c:v>1.8368502518926788</c:v>
                </c:pt>
                <c:pt idx="39">
                  <c:v>1.7933846172684487</c:v>
                </c:pt>
                <c:pt idx="40">
                  <c:v>1.7992203906140869</c:v>
                </c:pt>
                <c:pt idx="41">
                  <c:v>1.8051123244002969</c:v>
                </c:pt>
                <c:pt idx="42">
                  <c:v>1.7845349534543093</c:v>
                </c:pt>
                <c:pt idx="43">
                  <c:v>1.8493512606902656</c:v>
                </c:pt>
                <c:pt idx="44">
                  <c:v>1.8234146255808941</c:v>
                </c:pt>
                <c:pt idx="45">
                  <c:v>1.8276138398625914</c:v>
                </c:pt>
                <c:pt idx="46">
                  <c:v>1.8487906105200753</c:v>
                </c:pt>
                <c:pt idx="47">
                  <c:v>1.867155510143603</c:v>
                </c:pt>
                <c:pt idx="48">
                  <c:v>1.8423658872274573</c:v>
                </c:pt>
                <c:pt idx="49">
                  <c:v>1.8486998451955767</c:v>
                </c:pt>
                <c:pt idx="50">
                  <c:v>1.8677124660205799</c:v>
                </c:pt>
                <c:pt idx="51">
                  <c:v>1.8492283811318839</c:v>
                </c:pt>
                <c:pt idx="52">
                  <c:v>1.836081878576455</c:v>
                </c:pt>
                <c:pt idx="53">
                  <c:v>1.8716219773892915</c:v>
                </c:pt>
                <c:pt idx="54">
                  <c:v>1.8767116674142141</c:v>
                </c:pt>
                <c:pt idx="55">
                  <c:v>1.8818519607919288</c:v>
                </c:pt>
                <c:pt idx="56">
                  <c:v>1.9074640736687003</c:v>
                </c:pt>
                <c:pt idx="57">
                  <c:v>1.927315877932732</c:v>
                </c:pt>
                <c:pt idx="58">
                  <c:v>1.8975850615071206</c:v>
                </c:pt>
                <c:pt idx="59">
                  <c:v>1.906382205870564</c:v>
                </c:pt>
                <c:pt idx="60">
                  <c:v>1.908207382302884</c:v>
                </c:pt>
                <c:pt idx="61">
                  <c:v>1.9100461665221549</c:v>
                </c:pt>
                <c:pt idx="62">
                  <c:v>1.9083895969247844</c:v>
                </c:pt>
                <c:pt idx="63">
                  <c:v>1.9102344921276748</c:v>
                </c:pt>
              </c:numCache>
            </c:numRef>
          </c:yVal>
          <c:smooth val="0"/>
        </c:ser>
        <c:ser>
          <c:idx val="3"/>
          <c:order val="2"/>
          <c:tx>
            <c:strRef>
              <c:f>LF_8_HOST_50!$AK$6</c:f>
              <c:strCache>
                <c:ptCount val="1"/>
                <c:pt idx="0">
                  <c:v>T.S. = 4</c:v>
                </c:pt>
              </c:strCache>
            </c:strRef>
          </c:tx>
          <c:spPr>
            <a:ln w="25400" cap="rnd">
              <a:solidFill>
                <a:schemeClr val="accent4"/>
              </a:solidFill>
              <a:round/>
            </a:ln>
            <a:effectLst/>
          </c:spPr>
          <c:marker>
            <c:symbol val="circle"/>
            <c:size val="5"/>
            <c:spPr>
              <a:solidFill>
                <a:schemeClr val="accent4"/>
              </a:solidFill>
              <a:ln w="9525">
                <a:solidFill>
                  <a:schemeClr val="accent4"/>
                </a:solidFill>
              </a:ln>
              <a:effectLst/>
            </c:spPr>
          </c:marker>
          <c:xVal>
            <c:numRef>
              <c:f>LF_8_HOST_50!$AG$7:$AG$70</c:f>
              <c:numCache>
                <c:formatCode>General</c:formatCode>
                <c:ptCount val="64"/>
                <c:pt idx="0">
                  <c:v>5000000</c:v>
                </c:pt>
                <c:pt idx="1">
                  <c:v>10000000</c:v>
                </c:pt>
                <c:pt idx="2">
                  <c:v>15000000</c:v>
                </c:pt>
                <c:pt idx="3">
                  <c:v>20000000</c:v>
                </c:pt>
                <c:pt idx="4">
                  <c:v>25000000</c:v>
                </c:pt>
                <c:pt idx="5">
                  <c:v>30000000</c:v>
                </c:pt>
                <c:pt idx="6">
                  <c:v>35000000</c:v>
                </c:pt>
                <c:pt idx="7">
                  <c:v>40000000</c:v>
                </c:pt>
                <c:pt idx="8">
                  <c:v>45000000</c:v>
                </c:pt>
                <c:pt idx="9">
                  <c:v>50000000</c:v>
                </c:pt>
                <c:pt idx="10">
                  <c:v>55000000</c:v>
                </c:pt>
                <c:pt idx="11">
                  <c:v>60000000</c:v>
                </c:pt>
                <c:pt idx="12">
                  <c:v>65000000</c:v>
                </c:pt>
                <c:pt idx="13">
                  <c:v>70000000</c:v>
                </c:pt>
                <c:pt idx="14">
                  <c:v>75000000</c:v>
                </c:pt>
                <c:pt idx="15">
                  <c:v>80000000</c:v>
                </c:pt>
                <c:pt idx="16">
                  <c:v>85000000</c:v>
                </c:pt>
                <c:pt idx="17">
                  <c:v>90000000</c:v>
                </c:pt>
                <c:pt idx="18">
                  <c:v>95000000</c:v>
                </c:pt>
                <c:pt idx="19">
                  <c:v>100000000</c:v>
                </c:pt>
                <c:pt idx="20">
                  <c:v>105000000</c:v>
                </c:pt>
                <c:pt idx="21">
                  <c:v>110000000</c:v>
                </c:pt>
                <c:pt idx="22">
                  <c:v>115000000</c:v>
                </c:pt>
                <c:pt idx="23">
                  <c:v>120000000</c:v>
                </c:pt>
                <c:pt idx="24">
                  <c:v>125000000</c:v>
                </c:pt>
                <c:pt idx="25">
                  <c:v>130000000</c:v>
                </c:pt>
                <c:pt idx="26">
                  <c:v>135000000</c:v>
                </c:pt>
                <c:pt idx="27">
                  <c:v>140000000</c:v>
                </c:pt>
                <c:pt idx="28">
                  <c:v>145000000</c:v>
                </c:pt>
                <c:pt idx="29">
                  <c:v>150000000</c:v>
                </c:pt>
                <c:pt idx="30">
                  <c:v>155000000</c:v>
                </c:pt>
                <c:pt idx="31">
                  <c:v>160000000</c:v>
                </c:pt>
                <c:pt idx="32">
                  <c:v>165000000</c:v>
                </c:pt>
                <c:pt idx="33">
                  <c:v>170000000</c:v>
                </c:pt>
                <c:pt idx="34">
                  <c:v>175000000</c:v>
                </c:pt>
                <c:pt idx="35">
                  <c:v>180000000</c:v>
                </c:pt>
                <c:pt idx="36">
                  <c:v>185000000</c:v>
                </c:pt>
                <c:pt idx="37">
                  <c:v>190000000</c:v>
                </c:pt>
                <c:pt idx="38">
                  <c:v>195000000</c:v>
                </c:pt>
                <c:pt idx="39">
                  <c:v>200000000</c:v>
                </c:pt>
                <c:pt idx="40">
                  <c:v>205000000</c:v>
                </c:pt>
                <c:pt idx="41">
                  <c:v>210000000</c:v>
                </c:pt>
                <c:pt idx="42">
                  <c:v>215000000</c:v>
                </c:pt>
                <c:pt idx="43">
                  <c:v>220000000</c:v>
                </c:pt>
                <c:pt idx="44">
                  <c:v>225000000</c:v>
                </c:pt>
                <c:pt idx="45">
                  <c:v>230000000</c:v>
                </c:pt>
                <c:pt idx="46">
                  <c:v>235000000</c:v>
                </c:pt>
                <c:pt idx="47">
                  <c:v>240000000</c:v>
                </c:pt>
                <c:pt idx="48">
                  <c:v>245000000</c:v>
                </c:pt>
                <c:pt idx="49">
                  <c:v>250000000</c:v>
                </c:pt>
                <c:pt idx="50">
                  <c:v>255000000</c:v>
                </c:pt>
                <c:pt idx="51">
                  <c:v>260000000</c:v>
                </c:pt>
                <c:pt idx="52">
                  <c:v>265000000</c:v>
                </c:pt>
                <c:pt idx="53">
                  <c:v>270000000</c:v>
                </c:pt>
                <c:pt idx="54">
                  <c:v>275000000</c:v>
                </c:pt>
                <c:pt idx="55">
                  <c:v>280000000</c:v>
                </c:pt>
                <c:pt idx="56">
                  <c:v>285000000</c:v>
                </c:pt>
                <c:pt idx="57">
                  <c:v>290000000</c:v>
                </c:pt>
                <c:pt idx="58">
                  <c:v>295000000</c:v>
                </c:pt>
                <c:pt idx="59">
                  <c:v>300000000</c:v>
                </c:pt>
                <c:pt idx="60">
                  <c:v>305000000</c:v>
                </c:pt>
                <c:pt idx="61">
                  <c:v>310000000</c:v>
                </c:pt>
                <c:pt idx="62">
                  <c:v>315000000</c:v>
                </c:pt>
                <c:pt idx="63">
                  <c:v>320000000</c:v>
                </c:pt>
              </c:numCache>
            </c:numRef>
          </c:xVal>
          <c:yVal>
            <c:numRef>
              <c:f>LF_8_HOST_50!$AK$7:$AK$70</c:f>
              <c:numCache>
                <c:formatCode>General</c:formatCode>
                <c:ptCount val="64"/>
                <c:pt idx="0">
                  <c:v>3.2044456603515488</c:v>
                </c:pt>
                <c:pt idx="1">
                  <c:v>2.3748764188199956</c:v>
                </c:pt>
                <c:pt idx="2">
                  <c:v>2.0136774861262285</c:v>
                </c:pt>
                <c:pt idx="3">
                  <c:v>1.9349640055655262</c:v>
                </c:pt>
                <c:pt idx="4">
                  <c:v>1.882584470759445</c:v>
                </c:pt>
                <c:pt idx="5">
                  <c:v>2.1123077437235476</c:v>
                </c:pt>
                <c:pt idx="6">
                  <c:v>2.19160697232644</c:v>
                </c:pt>
                <c:pt idx="7">
                  <c:v>2.1333363891336896</c:v>
                </c:pt>
                <c:pt idx="8">
                  <c:v>2.1579447012915245</c:v>
                </c:pt>
                <c:pt idx="9">
                  <c:v>2.2456394336356693</c:v>
                </c:pt>
                <c:pt idx="10">
                  <c:v>2.2680881483859858</c:v>
                </c:pt>
                <c:pt idx="11">
                  <c:v>2.2816239107239298</c:v>
                </c:pt>
                <c:pt idx="12">
                  <c:v>2.3517158474050976</c:v>
                </c:pt>
                <c:pt idx="13">
                  <c:v>2.3695970961951764</c:v>
                </c:pt>
                <c:pt idx="14">
                  <c:v>2.3081551856132942</c:v>
                </c:pt>
                <c:pt idx="15">
                  <c:v>2.4245332128284049</c:v>
                </c:pt>
                <c:pt idx="16">
                  <c:v>2.3947161735594671</c:v>
                </c:pt>
                <c:pt idx="17">
                  <c:v>2.4575305995401115</c:v>
                </c:pt>
                <c:pt idx="18">
                  <c:v>2.3835089465015074</c:v>
                </c:pt>
                <c:pt idx="19">
                  <c:v>2.4631861887496407</c:v>
                </c:pt>
                <c:pt idx="20">
                  <c:v>2.4898451050240569</c:v>
                </c:pt>
                <c:pt idx="21">
                  <c:v>2.4684334246665451</c:v>
                </c:pt>
                <c:pt idx="22">
                  <c:v>2.4584281207737457</c:v>
                </c:pt>
                <c:pt idx="23">
                  <c:v>2.5105132307547362</c:v>
                </c:pt>
                <c:pt idx="24">
                  <c:v>2.5226491199201133</c:v>
                </c:pt>
                <c:pt idx="25">
                  <c:v>2.4438476666892464</c:v>
                </c:pt>
                <c:pt idx="26">
                  <c:v>2.4085285835213348</c:v>
                </c:pt>
                <c:pt idx="27">
                  <c:v>2.4403297573963325</c:v>
                </c:pt>
                <c:pt idx="28">
                  <c:v>2.506616470321414</c:v>
                </c:pt>
                <c:pt idx="29">
                  <c:v>2.5933760093349343</c:v>
                </c:pt>
                <c:pt idx="30">
                  <c:v>2.5959173702845613</c:v>
                </c:pt>
                <c:pt idx="31">
                  <c:v>2.5649759180181451</c:v>
                </c:pt>
                <c:pt idx="32">
                  <c:v>2.5944833934193228</c:v>
                </c:pt>
                <c:pt idx="33">
                  <c:v>2.6051288158474746</c:v>
                </c:pt>
                <c:pt idx="34">
                  <c:v>2.6573154364361056</c:v>
                </c:pt>
                <c:pt idx="35">
                  <c:v>2.6686570022450584</c:v>
                </c:pt>
                <c:pt idx="36">
                  <c:v>2.6365162030951308</c:v>
                </c:pt>
                <c:pt idx="37">
                  <c:v>2.6463305819767284</c:v>
                </c:pt>
                <c:pt idx="38">
                  <c:v>2.731507212471298</c:v>
                </c:pt>
                <c:pt idx="39">
                  <c:v>2.6662708183557569</c:v>
                </c:pt>
                <c:pt idx="40">
                  <c:v>2.6743427599880536</c:v>
                </c:pt>
                <c:pt idx="41">
                  <c:v>2.6824922967369265</c:v>
                </c:pt>
                <c:pt idx="42">
                  <c:v>2.6513100660709545</c:v>
                </c:pt>
                <c:pt idx="43">
                  <c:v>2.7469815282657253</c:v>
                </c:pt>
                <c:pt idx="44">
                  <c:v>2.7075720634732012</c:v>
                </c:pt>
                <c:pt idx="45">
                  <c:v>2.7129196957491293</c:v>
                </c:pt>
                <c:pt idx="46">
                  <c:v>2.74345465646247</c:v>
                </c:pt>
                <c:pt idx="47">
                  <c:v>2.769795835943599</c:v>
                </c:pt>
                <c:pt idx="48">
                  <c:v>2.7321214792148578</c:v>
                </c:pt>
                <c:pt idx="49">
                  <c:v>2.7406086665788467</c:v>
                </c:pt>
                <c:pt idx="50">
                  <c:v>2.7678769794529625</c:v>
                </c:pt>
                <c:pt idx="51">
                  <c:v>2.739574426429813</c:v>
                </c:pt>
                <c:pt idx="52">
                  <c:v>2.7196585083664591</c:v>
                </c:pt>
                <c:pt idx="53">
                  <c:v>2.771852420156971</c:v>
                </c:pt>
                <c:pt idx="54">
                  <c:v>2.778939010027544</c:v>
                </c:pt>
                <c:pt idx="55">
                  <c:v>2.7860972290044872</c:v>
                </c:pt>
                <c:pt idx="56">
                  <c:v>2.823555880998001</c:v>
                </c:pt>
                <c:pt idx="57">
                  <c:v>2.8524759004580464</c:v>
                </c:pt>
                <c:pt idx="58">
                  <c:v>2.808013927819919</c:v>
                </c:pt>
                <c:pt idx="59">
                  <c:v>2.8205691800842869</c:v>
                </c:pt>
                <c:pt idx="60">
                  <c:v>2.8235817361477866</c:v>
                </c:pt>
                <c:pt idx="61">
                  <c:v>2.826615920842066</c:v>
                </c:pt>
                <c:pt idx="62">
                  <c:v>2.824478371350156</c:v>
                </c:pt>
                <c:pt idx="63">
                  <c:v>2.8275240372909867</c:v>
                </c:pt>
              </c:numCache>
            </c:numRef>
          </c:yVal>
          <c:smooth val="0"/>
        </c:ser>
        <c:ser>
          <c:idx val="4"/>
          <c:order val="3"/>
          <c:tx>
            <c:strRef>
              <c:f>LF_8_HOST_50!$AL$6</c:f>
              <c:strCache>
                <c:ptCount val="1"/>
                <c:pt idx="0">
                  <c:v>T.S. = 8</c:v>
                </c:pt>
              </c:strCache>
            </c:strRef>
          </c:tx>
          <c:spPr>
            <a:ln w="25400" cap="rnd">
              <a:solidFill>
                <a:schemeClr val="accent5"/>
              </a:solidFill>
              <a:round/>
            </a:ln>
            <a:effectLst/>
          </c:spPr>
          <c:marker>
            <c:symbol val="circle"/>
            <c:size val="5"/>
            <c:spPr>
              <a:solidFill>
                <a:schemeClr val="accent5"/>
              </a:solidFill>
              <a:ln w="9525">
                <a:solidFill>
                  <a:schemeClr val="accent5"/>
                </a:solidFill>
              </a:ln>
              <a:effectLst/>
            </c:spPr>
          </c:marker>
          <c:xVal>
            <c:numRef>
              <c:f>LF_8_HOST_50!$AG$7:$AG$70</c:f>
              <c:numCache>
                <c:formatCode>General</c:formatCode>
                <c:ptCount val="64"/>
                <c:pt idx="0">
                  <c:v>5000000</c:v>
                </c:pt>
                <c:pt idx="1">
                  <c:v>10000000</c:v>
                </c:pt>
                <c:pt idx="2">
                  <c:v>15000000</c:v>
                </c:pt>
                <c:pt idx="3">
                  <c:v>20000000</c:v>
                </c:pt>
                <c:pt idx="4">
                  <c:v>25000000</c:v>
                </c:pt>
                <c:pt idx="5">
                  <c:v>30000000</c:v>
                </c:pt>
                <c:pt idx="6">
                  <c:v>35000000</c:v>
                </c:pt>
                <c:pt idx="7">
                  <c:v>40000000</c:v>
                </c:pt>
                <c:pt idx="8">
                  <c:v>45000000</c:v>
                </c:pt>
                <c:pt idx="9">
                  <c:v>50000000</c:v>
                </c:pt>
                <c:pt idx="10">
                  <c:v>55000000</c:v>
                </c:pt>
                <c:pt idx="11">
                  <c:v>60000000</c:v>
                </c:pt>
                <c:pt idx="12">
                  <c:v>65000000</c:v>
                </c:pt>
                <c:pt idx="13">
                  <c:v>70000000</c:v>
                </c:pt>
                <c:pt idx="14">
                  <c:v>75000000</c:v>
                </c:pt>
                <c:pt idx="15">
                  <c:v>80000000</c:v>
                </c:pt>
                <c:pt idx="16">
                  <c:v>85000000</c:v>
                </c:pt>
                <c:pt idx="17">
                  <c:v>90000000</c:v>
                </c:pt>
                <c:pt idx="18">
                  <c:v>95000000</c:v>
                </c:pt>
                <c:pt idx="19">
                  <c:v>100000000</c:v>
                </c:pt>
                <c:pt idx="20">
                  <c:v>105000000</c:v>
                </c:pt>
                <c:pt idx="21">
                  <c:v>110000000</c:v>
                </c:pt>
                <c:pt idx="22">
                  <c:v>115000000</c:v>
                </c:pt>
                <c:pt idx="23">
                  <c:v>120000000</c:v>
                </c:pt>
                <c:pt idx="24">
                  <c:v>125000000</c:v>
                </c:pt>
                <c:pt idx="25">
                  <c:v>130000000</c:v>
                </c:pt>
                <c:pt idx="26">
                  <c:v>135000000</c:v>
                </c:pt>
                <c:pt idx="27">
                  <c:v>140000000</c:v>
                </c:pt>
                <c:pt idx="28">
                  <c:v>145000000</c:v>
                </c:pt>
                <c:pt idx="29">
                  <c:v>150000000</c:v>
                </c:pt>
                <c:pt idx="30">
                  <c:v>155000000</c:v>
                </c:pt>
                <c:pt idx="31">
                  <c:v>160000000</c:v>
                </c:pt>
                <c:pt idx="32">
                  <c:v>165000000</c:v>
                </c:pt>
                <c:pt idx="33">
                  <c:v>170000000</c:v>
                </c:pt>
                <c:pt idx="34">
                  <c:v>175000000</c:v>
                </c:pt>
                <c:pt idx="35">
                  <c:v>180000000</c:v>
                </c:pt>
                <c:pt idx="36">
                  <c:v>185000000</c:v>
                </c:pt>
                <c:pt idx="37">
                  <c:v>190000000</c:v>
                </c:pt>
                <c:pt idx="38">
                  <c:v>195000000</c:v>
                </c:pt>
                <c:pt idx="39">
                  <c:v>200000000</c:v>
                </c:pt>
                <c:pt idx="40">
                  <c:v>205000000</c:v>
                </c:pt>
                <c:pt idx="41">
                  <c:v>210000000</c:v>
                </c:pt>
                <c:pt idx="42">
                  <c:v>215000000</c:v>
                </c:pt>
                <c:pt idx="43">
                  <c:v>220000000</c:v>
                </c:pt>
                <c:pt idx="44">
                  <c:v>225000000</c:v>
                </c:pt>
                <c:pt idx="45">
                  <c:v>230000000</c:v>
                </c:pt>
                <c:pt idx="46">
                  <c:v>235000000</c:v>
                </c:pt>
                <c:pt idx="47">
                  <c:v>240000000</c:v>
                </c:pt>
                <c:pt idx="48">
                  <c:v>245000000</c:v>
                </c:pt>
                <c:pt idx="49">
                  <c:v>250000000</c:v>
                </c:pt>
                <c:pt idx="50">
                  <c:v>255000000</c:v>
                </c:pt>
                <c:pt idx="51">
                  <c:v>260000000</c:v>
                </c:pt>
                <c:pt idx="52">
                  <c:v>265000000</c:v>
                </c:pt>
                <c:pt idx="53">
                  <c:v>270000000</c:v>
                </c:pt>
                <c:pt idx="54">
                  <c:v>275000000</c:v>
                </c:pt>
                <c:pt idx="55">
                  <c:v>280000000</c:v>
                </c:pt>
                <c:pt idx="56">
                  <c:v>285000000</c:v>
                </c:pt>
                <c:pt idx="57">
                  <c:v>290000000</c:v>
                </c:pt>
                <c:pt idx="58">
                  <c:v>295000000</c:v>
                </c:pt>
                <c:pt idx="59">
                  <c:v>300000000</c:v>
                </c:pt>
                <c:pt idx="60">
                  <c:v>305000000</c:v>
                </c:pt>
                <c:pt idx="61">
                  <c:v>310000000</c:v>
                </c:pt>
                <c:pt idx="62">
                  <c:v>315000000</c:v>
                </c:pt>
                <c:pt idx="63">
                  <c:v>320000000</c:v>
                </c:pt>
              </c:numCache>
            </c:numRef>
          </c:xVal>
          <c:yVal>
            <c:numRef>
              <c:f>LF_8_HOST_50!$AL$7:$AL$70</c:f>
              <c:numCache>
                <c:formatCode>General</c:formatCode>
                <c:ptCount val="64"/>
                <c:pt idx="0">
                  <c:v>3.8400924529539049</c:v>
                </c:pt>
                <c:pt idx="1">
                  <c:v>2.8148840664160804</c:v>
                </c:pt>
                <c:pt idx="2">
                  <c:v>2.3162347258521367</c:v>
                </c:pt>
                <c:pt idx="3">
                  <c:v>2.2462481302099544</c:v>
                </c:pt>
                <c:pt idx="4">
                  <c:v>2.2988613848970481</c:v>
                </c:pt>
                <c:pt idx="5">
                  <c:v>2.4717533220294481</c:v>
                </c:pt>
                <c:pt idx="6">
                  <c:v>2.5760598533969978</c:v>
                </c:pt>
                <c:pt idx="7">
                  <c:v>2.5140520867412515</c:v>
                </c:pt>
                <c:pt idx="8">
                  <c:v>2.5373600685899533</c:v>
                </c:pt>
                <c:pt idx="9">
                  <c:v>2.6395005561391578</c:v>
                </c:pt>
                <c:pt idx="10">
                  <c:v>2.6648835982307366</c:v>
                </c:pt>
                <c:pt idx="11">
                  <c:v>2.7142153817666119</c:v>
                </c:pt>
                <c:pt idx="12">
                  <c:v>2.7718820905443886</c:v>
                </c:pt>
                <c:pt idx="13">
                  <c:v>2.7133664603705019</c:v>
                </c:pt>
                <c:pt idx="14">
                  <c:v>2.6601342115482414</c:v>
                </c:pt>
                <c:pt idx="15">
                  <c:v>2.7386061751820203</c:v>
                </c:pt>
                <c:pt idx="16">
                  <c:v>2.6863316473939296</c:v>
                </c:pt>
                <c:pt idx="17">
                  <c:v>2.7308274312784797</c:v>
                </c:pt>
                <c:pt idx="18">
                  <c:v>2.6411421849661934</c:v>
                </c:pt>
                <c:pt idx="19">
                  <c:v>2.711559330061792</c:v>
                </c:pt>
                <c:pt idx="20">
                  <c:v>2.7399485610272292</c:v>
                </c:pt>
                <c:pt idx="21">
                  <c:v>2.7044495020580808</c:v>
                </c:pt>
                <c:pt idx="22">
                  <c:v>2.705944093800436</c:v>
                </c:pt>
                <c:pt idx="23">
                  <c:v>2.7326837595515867</c:v>
                </c:pt>
                <c:pt idx="24">
                  <c:v>2.735500705606364</c:v>
                </c:pt>
                <c:pt idx="25">
                  <c:v>2.6459739564830289</c:v>
                </c:pt>
                <c:pt idx="26">
                  <c:v>2.6014462112736991</c:v>
                </c:pt>
                <c:pt idx="27">
                  <c:v>2.6292655868102641</c:v>
                </c:pt>
                <c:pt idx="28">
                  <c:v>2.6977487284034867</c:v>
                </c:pt>
                <c:pt idx="29">
                  <c:v>2.7871852306204872</c:v>
                </c:pt>
                <c:pt idx="30">
                  <c:v>2.7807017753959462</c:v>
                </c:pt>
                <c:pt idx="31">
                  <c:v>2.7281153727919287</c:v>
                </c:pt>
                <c:pt idx="32">
                  <c:v>2.7398333379672657</c:v>
                </c:pt>
                <c:pt idx="33">
                  <c:v>2.7308836604556177</c:v>
                </c:pt>
                <c:pt idx="34">
                  <c:v>2.7645236290128539</c:v>
                </c:pt>
                <c:pt idx="35">
                  <c:v>2.7546779142688966</c:v>
                </c:pt>
                <c:pt idx="36">
                  <c:v>2.7202032963248417</c:v>
                </c:pt>
                <c:pt idx="37">
                  <c:v>2.7290229432460444</c:v>
                </c:pt>
                <c:pt idx="38">
                  <c:v>2.8155091091144291</c:v>
                </c:pt>
                <c:pt idx="39">
                  <c:v>2.7469430509302324</c:v>
                </c:pt>
                <c:pt idx="40">
                  <c:v>2.7539280491670999</c:v>
                </c:pt>
                <c:pt idx="41">
                  <c:v>2.7609811357501148</c:v>
                </c:pt>
                <c:pt idx="42">
                  <c:v>2.7275594023620315</c:v>
                </c:pt>
                <c:pt idx="43">
                  <c:v>2.8246034153746726</c:v>
                </c:pt>
                <c:pt idx="44">
                  <c:v>2.7844913353705127</c:v>
                </c:pt>
                <c:pt idx="45">
                  <c:v>2.7904036470458466</c:v>
                </c:pt>
                <c:pt idx="46">
                  <c:v>2.8222291012939449</c:v>
                </c:pt>
                <c:pt idx="47">
                  <c:v>2.8497500194721894</c:v>
                </c:pt>
                <c:pt idx="48">
                  <c:v>2.8114067475016156</c:v>
                </c:pt>
                <c:pt idx="49">
                  <c:v>2.8205611269527635</c:v>
                </c:pt>
                <c:pt idx="50">
                  <c:v>2.8490510294313651</c:v>
                </c:pt>
                <c:pt idx="51">
                  <c:v>2.8203411626237158</c:v>
                </c:pt>
                <c:pt idx="52">
                  <c:v>2.7988458199975854</c:v>
                </c:pt>
                <c:pt idx="53">
                  <c:v>2.8515466019612337</c:v>
                </c:pt>
                <c:pt idx="54">
                  <c:v>2.8578199775676274</c:v>
                </c:pt>
                <c:pt idx="55">
                  <c:v>2.8641602628967959</c:v>
                </c:pt>
                <c:pt idx="56">
                  <c:v>2.9016320457668328</c:v>
                </c:pt>
                <c:pt idx="57">
                  <c:v>2.9303031392643182</c:v>
                </c:pt>
                <c:pt idx="58">
                  <c:v>2.8835942293314885</c:v>
                </c:pt>
                <c:pt idx="59">
                  <c:v>2.8954473890185426</c:v>
                </c:pt>
                <c:pt idx="60">
                  <c:v>2.8983780900537468</c:v>
                </c:pt>
                <c:pt idx="61">
                  <c:v>2.9013312496201675</c:v>
                </c:pt>
                <c:pt idx="62">
                  <c:v>2.8989765256698186</c:v>
                </c:pt>
                <c:pt idx="63">
                  <c:v>2.9019422854569989</c:v>
                </c:pt>
              </c:numCache>
            </c:numRef>
          </c:yVal>
          <c:smooth val="0"/>
        </c:ser>
        <c:dLbls>
          <c:showLegendKey val="0"/>
          <c:showVal val="0"/>
          <c:showCatName val="0"/>
          <c:showSerName val="0"/>
          <c:showPercent val="0"/>
          <c:showBubbleSize val="0"/>
        </c:dLbls>
        <c:axId val="-1650415024"/>
        <c:axId val="-1650418832"/>
      </c:scatterChart>
      <c:valAx>
        <c:axId val="-1650415024"/>
        <c:scaling>
          <c:orientation val="minMax"/>
          <c:max val="320000000"/>
          <c:min val="0"/>
        </c:scaling>
        <c:delete val="0"/>
        <c:axPos val="b"/>
        <c:majorGridlines>
          <c:spPr>
            <a:ln w="9525" cap="flat" cmpd="sng" algn="ctr">
              <a:solidFill>
                <a:schemeClr val="tx1">
                  <a:lumMod val="65000"/>
                  <a:lumOff val="35000"/>
                </a:schemeClr>
              </a:solidFill>
              <a:round/>
            </a:ln>
            <a:effectLst/>
          </c:spPr>
        </c:majorGridlines>
        <c:minorGridlines>
          <c:spPr>
            <a:ln w="9525" cap="flat" cmpd="sng" algn="ctr">
              <a:noFill/>
              <a:round/>
            </a:ln>
            <a:effectLst/>
          </c:spPr>
        </c:minorGridlines>
        <c:title>
          <c:tx>
            <c:rich>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a:t>Number of Pairs (Millions)</a:t>
                </a:r>
              </a:p>
            </c:rich>
          </c:tx>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650418832"/>
        <c:crosses val="autoZero"/>
        <c:crossBetween val="midCat"/>
        <c:majorUnit val="40000000"/>
        <c:minorUnit val="5000000"/>
        <c:dispUnits>
          <c:builtInUnit val="millions"/>
        </c:dispUnits>
      </c:valAx>
      <c:valAx>
        <c:axId val="-1650418832"/>
        <c:scaling>
          <c:orientation val="minMax"/>
          <c:max val="4"/>
        </c:scaling>
        <c:delete val="0"/>
        <c:axPos val="l"/>
        <c:majorGridlines>
          <c:spPr>
            <a:ln w="9525" cap="flat" cmpd="sng" algn="ctr">
              <a:solidFill>
                <a:schemeClr val="tx1">
                  <a:lumMod val="65000"/>
                  <a:lumOff val="3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a:t>Speedup</a:t>
                </a:r>
              </a:p>
            </c:rich>
          </c:tx>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650415024"/>
        <c:crosses val="autoZero"/>
        <c:crossBetween val="midCat"/>
      </c:valAx>
      <c:spPr>
        <a:noFill/>
        <a:ln w="12700">
          <a:solidFill>
            <a:schemeClr val="tx1"/>
          </a:solidFill>
        </a:ln>
        <a:effectLst/>
      </c:spPr>
    </c:plotArea>
    <c:legend>
      <c:legendPos val="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solidFill>
            <a:schemeClr val="tx1"/>
          </a:solidFill>
          <a:latin typeface="+mn-lt"/>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1"/>
          <c:order val="0"/>
          <c:tx>
            <c:strRef>
              <c:f>LF_8_NOHOST_ALL!$AA$46</c:f>
              <c:strCache>
                <c:ptCount val="1"/>
                <c:pt idx="0">
                  <c:v>Hybrid: T.S. = 1</c:v>
                </c:pt>
              </c:strCache>
            </c:strRef>
          </c:tx>
          <c:spPr>
            <a:ln w="25400" cap="rnd">
              <a:solidFill>
                <a:schemeClr val="accent2"/>
              </a:solidFill>
              <a:round/>
            </a:ln>
            <a:effectLst/>
          </c:spPr>
          <c:marker>
            <c:symbol val="circle"/>
            <c:size val="5"/>
            <c:spPr>
              <a:solidFill>
                <a:schemeClr val="accent2"/>
              </a:solidFill>
              <a:ln w="9525">
                <a:solidFill>
                  <a:schemeClr val="accent2"/>
                </a:solidFill>
              </a:ln>
              <a:effectLst/>
            </c:spPr>
          </c:marker>
          <c:xVal>
            <c:numRef>
              <c:f>LF_8_NOHOST_ALL!$Y$47:$Y$78</c:f>
              <c:numCache>
                <c:formatCode>General</c:formatCode>
                <c:ptCount val="32"/>
                <c:pt idx="0">
                  <c:v>5000000</c:v>
                </c:pt>
                <c:pt idx="1">
                  <c:v>10000000</c:v>
                </c:pt>
                <c:pt idx="2">
                  <c:v>15000000</c:v>
                </c:pt>
                <c:pt idx="3">
                  <c:v>20000000</c:v>
                </c:pt>
                <c:pt idx="4">
                  <c:v>25000000</c:v>
                </c:pt>
                <c:pt idx="5">
                  <c:v>30000000</c:v>
                </c:pt>
                <c:pt idx="6">
                  <c:v>35000000</c:v>
                </c:pt>
                <c:pt idx="7">
                  <c:v>40000000</c:v>
                </c:pt>
                <c:pt idx="8">
                  <c:v>45000000</c:v>
                </c:pt>
                <c:pt idx="9">
                  <c:v>50000000</c:v>
                </c:pt>
                <c:pt idx="10">
                  <c:v>55000000</c:v>
                </c:pt>
                <c:pt idx="11">
                  <c:v>60000000</c:v>
                </c:pt>
                <c:pt idx="12">
                  <c:v>65000000</c:v>
                </c:pt>
                <c:pt idx="13">
                  <c:v>70000000</c:v>
                </c:pt>
                <c:pt idx="14">
                  <c:v>75000000</c:v>
                </c:pt>
                <c:pt idx="15">
                  <c:v>80000000</c:v>
                </c:pt>
                <c:pt idx="16">
                  <c:v>85000000</c:v>
                </c:pt>
                <c:pt idx="17">
                  <c:v>90000000</c:v>
                </c:pt>
                <c:pt idx="18">
                  <c:v>95000000</c:v>
                </c:pt>
                <c:pt idx="19">
                  <c:v>100000000</c:v>
                </c:pt>
                <c:pt idx="20">
                  <c:v>105000000</c:v>
                </c:pt>
                <c:pt idx="21">
                  <c:v>110000000</c:v>
                </c:pt>
                <c:pt idx="22">
                  <c:v>115000000</c:v>
                </c:pt>
                <c:pt idx="23">
                  <c:v>120000000</c:v>
                </c:pt>
                <c:pt idx="24">
                  <c:v>125000000</c:v>
                </c:pt>
                <c:pt idx="25">
                  <c:v>130000000</c:v>
                </c:pt>
                <c:pt idx="26">
                  <c:v>135000000</c:v>
                </c:pt>
                <c:pt idx="27">
                  <c:v>140000000</c:v>
                </c:pt>
                <c:pt idx="28">
                  <c:v>145000000</c:v>
                </c:pt>
                <c:pt idx="29">
                  <c:v>150000000</c:v>
                </c:pt>
                <c:pt idx="30">
                  <c:v>155000000</c:v>
                </c:pt>
                <c:pt idx="31">
                  <c:v>160000000</c:v>
                </c:pt>
              </c:numCache>
            </c:numRef>
          </c:xVal>
          <c:yVal>
            <c:numRef>
              <c:f>LF_8_NOHOST_ALL!$AA$47:$AA$78</c:f>
              <c:numCache>
                <c:formatCode>General</c:formatCode>
                <c:ptCount val="32"/>
                <c:pt idx="0">
                  <c:v>1.6921409963805705</c:v>
                </c:pt>
                <c:pt idx="1">
                  <c:v>1.3765121191553069</c:v>
                </c:pt>
                <c:pt idx="2">
                  <c:v>1.304338512231886</c:v>
                </c:pt>
                <c:pt idx="3">
                  <c:v>1.2113210821316396</c:v>
                </c:pt>
                <c:pt idx="4">
                  <c:v>1.0959780818378533</c:v>
                </c:pt>
                <c:pt idx="5">
                  <c:v>1.2099452065902061</c:v>
                </c:pt>
                <c:pt idx="6">
                  <c:v>1.262625948079515</c:v>
                </c:pt>
                <c:pt idx="7">
                  <c:v>1.2697871074087526</c:v>
                </c:pt>
                <c:pt idx="8">
                  <c:v>1.2015689569639263</c:v>
                </c:pt>
                <c:pt idx="9">
                  <c:v>1.2040682535216165</c:v>
                </c:pt>
                <c:pt idx="10">
                  <c:v>1.2238377739204858</c:v>
                </c:pt>
                <c:pt idx="11">
                  <c:v>1.1442825840707118</c:v>
                </c:pt>
                <c:pt idx="12">
                  <c:v>1.249586678730638</c:v>
                </c:pt>
                <c:pt idx="13">
                  <c:v>1.2431801947769123</c:v>
                </c:pt>
                <c:pt idx="14">
                  <c:v>1.1246027600672388</c:v>
                </c:pt>
                <c:pt idx="15">
                  <c:v>1.1241316528989893</c:v>
                </c:pt>
                <c:pt idx="16">
                  <c:v>1.1879848031327558</c:v>
                </c:pt>
                <c:pt idx="17">
                  <c:v>1.1425939984524465</c:v>
                </c:pt>
                <c:pt idx="18">
                  <c:v>1.1339210679633349</c:v>
                </c:pt>
                <c:pt idx="19">
                  <c:v>1.1607629944303954</c:v>
                </c:pt>
                <c:pt idx="20">
                  <c:v>1.1550071721797468</c:v>
                </c:pt>
                <c:pt idx="21">
                  <c:v>1.0974228081852526</c:v>
                </c:pt>
                <c:pt idx="22">
                  <c:v>1.1207013656632341</c:v>
                </c:pt>
                <c:pt idx="23">
                  <c:v>1.2043026725246326</c:v>
                </c:pt>
                <c:pt idx="24">
                  <c:v>1.1862649448335749</c:v>
                </c:pt>
                <c:pt idx="25">
                  <c:v>1.1502894195312534</c:v>
                </c:pt>
                <c:pt idx="26">
                  <c:v>1.1439101999827581</c:v>
                </c:pt>
                <c:pt idx="27">
                  <c:v>1.1167055188345909</c:v>
                </c:pt>
                <c:pt idx="28">
                  <c:v>1.0736817735030584</c:v>
                </c:pt>
                <c:pt idx="29">
                  <c:v>1.1082380380248915</c:v>
                </c:pt>
                <c:pt idx="30">
                  <c:v>1.0789014441994984</c:v>
                </c:pt>
                <c:pt idx="31">
                  <c:v>1.1205146622756355</c:v>
                </c:pt>
              </c:numCache>
            </c:numRef>
          </c:yVal>
          <c:smooth val="0"/>
        </c:ser>
        <c:ser>
          <c:idx val="2"/>
          <c:order val="1"/>
          <c:tx>
            <c:strRef>
              <c:f>LF_8_NOHOST_ALL!$AB$46</c:f>
              <c:strCache>
                <c:ptCount val="1"/>
                <c:pt idx="0">
                  <c:v>Hybrid: T.S. = 2</c:v>
                </c:pt>
              </c:strCache>
            </c:strRef>
          </c:tx>
          <c:spPr>
            <a:ln w="25400" cap="rnd">
              <a:solidFill>
                <a:schemeClr val="accent3"/>
              </a:solidFill>
              <a:round/>
            </a:ln>
            <a:effectLst/>
          </c:spPr>
          <c:marker>
            <c:symbol val="circle"/>
            <c:size val="5"/>
            <c:spPr>
              <a:solidFill>
                <a:schemeClr val="accent3"/>
              </a:solidFill>
              <a:ln w="9525">
                <a:solidFill>
                  <a:schemeClr val="accent3"/>
                </a:solidFill>
              </a:ln>
              <a:effectLst/>
            </c:spPr>
          </c:marker>
          <c:xVal>
            <c:numRef>
              <c:f>LF_8_NOHOST_ALL!$Y$47:$Y$78</c:f>
              <c:numCache>
                <c:formatCode>General</c:formatCode>
                <c:ptCount val="32"/>
                <c:pt idx="0">
                  <c:v>5000000</c:v>
                </c:pt>
                <c:pt idx="1">
                  <c:v>10000000</c:v>
                </c:pt>
                <c:pt idx="2">
                  <c:v>15000000</c:v>
                </c:pt>
                <c:pt idx="3">
                  <c:v>20000000</c:v>
                </c:pt>
                <c:pt idx="4">
                  <c:v>25000000</c:v>
                </c:pt>
                <c:pt idx="5">
                  <c:v>30000000</c:v>
                </c:pt>
                <c:pt idx="6">
                  <c:v>35000000</c:v>
                </c:pt>
                <c:pt idx="7">
                  <c:v>40000000</c:v>
                </c:pt>
                <c:pt idx="8">
                  <c:v>45000000</c:v>
                </c:pt>
                <c:pt idx="9">
                  <c:v>50000000</c:v>
                </c:pt>
                <c:pt idx="10">
                  <c:v>55000000</c:v>
                </c:pt>
                <c:pt idx="11">
                  <c:v>60000000</c:v>
                </c:pt>
                <c:pt idx="12">
                  <c:v>65000000</c:v>
                </c:pt>
                <c:pt idx="13">
                  <c:v>70000000</c:v>
                </c:pt>
                <c:pt idx="14">
                  <c:v>75000000</c:v>
                </c:pt>
                <c:pt idx="15">
                  <c:v>80000000</c:v>
                </c:pt>
                <c:pt idx="16">
                  <c:v>85000000</c:v>
                </c:pt>
                <c:pt idx="17">
                  <c:v>90000000</c:v>
                </c:pt>
                <c:pt idx="18">
                  <c:v>95000000</c:v>
                </c:pt>
                <c:pt idx="19">
                  <c:v>100000000</c:v>
                </c:pt>
                <c:pt idx="20">
                  <c:v>105000000</c:v>
                </c:pt>
                <c:pt idx="21">
                  <c:v>110000000</c:v>
                </c:pt>
                <c:pt idx="22">
                  <c:v>115000000</c:v>
                </c:pt>
                <c:pt idx="23">
                  <c:v>120000000</c:v>
                </c:pt>
                <c:pt idx="24">
                  <c:v>125000000</c:v>
                </c:pt>
                <c:pt idx="25">
                  <c:v>130000000</c:v>
                </c:pt>
                <c:pt idx="26">
                  <c:v>135000000</c:v>
                </c:pt>
                <c:pt idx="27">
                  <c:v>140000000</c:v>
                </c:pt>
                <c:pt idx="28">
                  <c:v>145000000</c:v>
                </c:pt>
                <c:pt idx="29">
                  <c:v>150000000</c:v>
                </c:pt>
                <c:pt idx="30">
                  <c:v>155000000</c:v>
                </c:pt>
                <c:pt idx="31">
                  <c:v>160000000</c:v>
                </c:pt>
              </c:numCache>
            </c:numRef>
          </c:xVal>
          <c:yVal>
            <c:numRef>
              <c:f>LF_8_NOHOST_ALL!$AB$47:$AB$78</c:f>
              <c:numCache>
                <c:formatCode>General</c:formatCode>
                <c:ptCount val="32"/>
                <c:pt idx="0">
                  <c:v>1.4130919568628328</c:v>
                </c:pt>
                <c:pt idx="1">
                  <c:v>1.1562855098971454</c:v>
                </c:pt>
                <c:pt idx="2">
                  <c:v>1.1065228794343231</c:v>
                </c:pt>
                <c:pt idx="3">
                  <c:v>1.0369916119386666</c:v>
                </c:pt>
                <c:pt idx="4">
                  <c:v>0.94407457156541785</c:v>
                </c:pt>
                <c:pt idx="5">
                  <c:v>1.0888090959269108</c:v>
                </c:pt>
                <c:pt idx="6">
                  <c:v>1.104053218129043</c:v>
                </c:pt>
                <c:pt idx="7">
                  <c:v>1.1210674589372249</c:v>
                </c:pt>
                <c:pt idx="8">
                  <c:v>1.0967308982839614</c:v>
                </c:pt>
                <c:pt idx="9">
                  <c:v>1.0800506556568594</c:v>
                </c:pt>
                <c:pt idx="10">
                  <c:v>1.1469570721623308</c:v>
                </c:pt>
                <c:pt idx="11">
                  <c:v>1.0561547263021764</c:v>
                </c:pt>
                <c:pt idx="12">
                  <c:v>1.1456067837795991</c:v>
                </c:pt>
                <c:pt idx="13">
                  <c:v>1.1582459895270214</c:v>
                </c:pt>
                <c:pt idx="14">
                  <c:v>1.0391392290512242</c:v>
                </c:pt>
                <c:pt idx="15">
                  <c:v>1.0341179510074896</c:v>
                </c:pt>
                <c:pt idx="16">
                  <c:v>1.0850168927065644</c:v>
                </c:pt>
                <c:pt idx="17">
                  <c:v>1.0509818928885852</c:v>
                </c:pt>
                <c:pt idx="18">
                  <c:v>1.0451942723877001</c:v>
                </c:pt>
                <c:pt idx="19">
                  <c:v>1.0652048628595969</c:v>
                </c:pt>
                <c:pt idx="20">
                  <c:v>1.062198222048405</c:v>
                </c:pt>
                <c:pt idx="21">
                  <c:v>1.0117794549486521</c:v>
                </c:pt>
                <c:pt idx="22">
                  <c:v>1.0322742282926605</c:v>
                </c:pt>
                <c:pt idx="23">
                  <c:v>1.111401570136433</c:v>
                </c:pt>
                <c:pt idx="24">
                  <c:v>1.0933382936279898</c:v>
                </c:pt>
                <c:pt idx="25">
                  <c:v>1.0569331525418191</c:v>
                </c:pt>
                <c:pt idx="26">
                  <c:v>1.0451643498746546</c:v>
                </c:pt>
                <c:pt idx="27">
                  <c:v>1.026546298981327</c:v>
                </c:pt>
                <c:pt idx="28">
                  <c:v>0.98077253573028211</c:v>
                </c:pt>
                <c:pt idx="29">
                  <c:v>1.0073647149768314</c:v>
                </c:pt>
                <c:pt idx="30">
                  <c:v>0.97828486534596892</c:v>
                </c:pt>
                <c:pt idx="31">
                  <c:v>1.0280147395088015</c:v>
                </c:pt>
              </c:numCache>
            </c:numRef>
          </c:yVal>
          <c:smooth val="0"/>
        </c:ser>
        <c:ser>
          <c:idx val="3"/>
          <c:order val="2"/>
          <c:tx>
            <c:strRef>
              <c:f>LF_8_NOHOST_ALL!$AC$46</c:f>
              <c:strCache>
                <c:ptCount val="1"/>
                <c:pt idx="0">
                  <c:v>Hybrid: T.S. = 4</c:v>
                </c:pt>
              </c:strCache>
            </c:strRef>
          </c:tx>
          <c:spPr>
            <a:ln w="25400" cap="rnd">
              <a:solidFill>
                <a:schemeClr val="accent4"/>
              </a:solidFill>
              <a:round/>
            </a:ln>
            <a:effectLst/>
          </c:spPr>
          <c:marker>
            <c:symbol val="circle"/>
            <c:size val="5"/>
            <c:spPr>
              <a:solidFill>
                <a:schemeClr val="accent4"/>
              </a:solidFill>
              <a:ln w="9525">
                <a:solidFill>
                  <a:schemeClr val="accent4"/>
                </a:solidFill>
              </a:ln>
              <a:effectLst/>
            </c:spPr>
          </c:marker>
          <c:xVal>
            <c:numRef>
              <c:f>LF_8_NOHOST_ALL!$Y$47:$Y$78</c:f>
              <c:numCache>
                <c:formatCode>General</c:formatCode>
                <c:ptCount val="32"/>
                <c:pt idx="0">
                  <c:v>5000000</c:v>
                </c:pt>
                <c:pt idx="1">
                  <c:v>10000000</c:v>
                </c:pt>
                <c:pt idx="2">
                  <c:v>15000000</c:v>
                </c:pt>
                <c:pt idx="3">
                  <c:v>20000000</c:v>
                </c:pt>
                <c:pt idx="4">
                  <c:v>25000000</c:v>
                </c:pt>
                <c:pt idx="5">
                  <c:v>30000000</c:v>
                </c:pt>
                <c:pt idx="6">
                  <c:v>35000000</c:v>
                </c:pt>
                <c:pt idx="7">
                  <c:v>40000000</c:v>
                </c:pt>
                <c:pt idx="8">
                  <c:v>45000000</c:v>
                </c:pt>
                <c:pt idx="9">
                  <c:v>50000000</c:v>
                </c:pt>
                <c:pt idx="10">
                  <c:v>55000000</c:v>
                </c:pt>
                <c:pt idx="11">
                  <c:v>60000000</c:v>
                </c:pt>
                <c:pt idx="12">
                  <c:v>65000000</c:v>
                </c:pt>
                <c:pt idx="13">
                  <c:v>70000000</c:v>
                </c:pt>
                <c:pt idx="14">
                  <c:v>75000000</c:v>
                </c:pt>
                <c:pt idx="15">
                  <c:v>80000000</c:v>
                </c:pt>
                <c:pt idx="16">
                  <c:v>85000000</c:v>
                </c:pt>
                <c:pt idx="17">
                  <c:v>90000000</c:v>
                </c:pt>
                <c:pt idx="18">
                  <c:v>95000000</c:v>
                </c:pt>
                <c:pt idx="19">
                  <c:v>100000000</c:v>
                </c:pt>
                <c:pt idx="20">
                  <c:v>105000000</c:v>
                </c:pt>
                <c:pt idx="21">
                  <c:v>110000000</c:v>
                </c:pt>
                <c:pt idx="22">
                  <c:v>115000000</c:v>
                </c:pt>
                <c:pt idx="23">
                  <c:v>120000000</c:v>
                </c:pt>
                <c:pt idx="24">
                  <c:v>125000000</c:v>
                </c:pt>
                <c:pt idx="25">
                  <c:v>130000000</c:v>
                </c:pt>
                <c:pt idx="26">
                  <c:v>135000000</c:v>
                </c:pt>
                <c:pt idx="27">
                  <c:v>140000000</c:v>
                </c:pt>
                <c:pt idx="28">
                  <c:v>145000000</c:v>
                </c:pt>
                <c:pt idx="29">
                  <c:v>150000000</c:v>
                </c:pt>
                <c:pt idx="30">
                  <c:v>155000000</c:v>
                </c:pt>
                <c:pt idx="31">
                  <c:v>160000000</c:v>
                </c:pt>
              </c:numCache>
            </c:numRef>
          </c:xVal>
          <c:yVal>
            <c:numRef>
              <c:f>LF_8_NOHOST_ALL!$AC$47:$AC$78</c:f>
              <c:numCache>
                <c:formatCode>General</c:formatCode>
                <c:ptCount val="32"/>
                <c:pt idx="0">
                  <c:v>1.2332507245768054</c:v>
                </c:pt>
                <c:pt idx="1">
                  <c:v>1.0785646475239949</c:v>
                </c:pt>
                <c:pt idx="2">
                  <c:v>1.0620346056754324</c:v>
                </c:pt>
                <c:pt idx="3">
                  <c:v>1.0125947682913103</c:v>
                </c:pt>
                <c:pt idx="4">
                  <c:v>0.93138133879806451</c:v>
                </c:pt>
                <c:pt idx="5">
                  <c:v>1.0769529249251115</c:v>
                </c:pt>
                <c:pt idx="6">
                  <c:v>1.1133778431199621</c:v>
                </c:pt>
                <c:pt idx="7">
                  <c:v>1.1645642287676612</c:v>
                </c:pt>
                <c:pt idx="8">
                  <c:v>1.1119130349161686</c:v>
                </c:pt>
                <c:pt idx="9">
                  <c:v>1.112139043166662</c:v>
                </c:pt>
                <c:pt idx="10">
                  <c:v>1.1672651408675989</c:v>
                </c:pt>
                <c:pt idx="11">
                  <c:v>1.093906303852588</c:v>
                </c:pt>
                <c:pt idx="12">
                  <c:v>1.1532075047727968</c:v>
                </c:pt>
                <c:pt idx="13">
                  <c:v>1.186989727725593</c:v>
                </c:pt>
                <c:pt idx="14">
                  <c:v>1.101617452225742</c:v>
                </c:pt>
                <c:pt idx="15">
                  <c:v>1.0534158540704974</c:v>
                </c:pt>
                <c:pt idx="16">
                  <c:v>1.1038659194793794</c:v>
                </c:pt>
                <c:pt idx="17">
                  <c:v>1.0519119788165967</c:v>
                </c:pt>
                <c:pt idx="18">
                  <c:v>1.0512583549836947</c:v>
                </c:pt>
                <c:pt idx="19">
                  <c:v>1.0779077126784962</c:v>
                </c:pt>
                <c:pt idx="20">
                  <c:v>1.0641489953260819</c:v>
                </c:pt>
                <c:pt idx="21">
                  <c:v>1.01596206568102</c:v>
                </c:pt>
                <c:pt idx="22">
                  <c:v>1.0295525583137555</c:v>
                </c:pt>
                <c:pt idx="23">
                  <c:v>1.1033114227308964</c:v>
                </c:pt>
                <c:pt idx="24">
                  <c:v>1.0864580955839809</c:v>
                </c:pt>
                <c:pt idx="25">
                  <c:v>1.0440567187019496</c:v>
                </c:pt>
                <c:pt idx="26">
                  <c:v>1.0365816940745818</c:v>
                </c:pt>
                <c:pt idx="27">
                  <c:v>1.0094260608236334</c:v>
                </c:pt>
                <c:pt idx="28">
                  <c:v>0.97635792159620893</c:v>
                </c:pt>
                <c:pt idx="29">
                  <c:v>1.0110013013776655</c:v>
                </c:pt>
                <c:pt idx="30">
                  <c:v>0.97724673446441679</c:v>
                </c:pt>
                <c:pt idx="31">
                  <c:v>1.0261002906833312</c:v>
                </c:pt>
              </c:numCache>
            </c:numRef>
          </c:yVal>
          <c:smooth val="0"/>
        </c:ser>
        <c:ser>
          <c:idx val="4"/>
          <c:order val="3"/>
          <c:tx>
            <c:strRef>
              <c:f>LF_8_NOHOST_ALL!$AD$46</c:f>
              <c:strCache>
                <c:ptCount val="1"/>
                <c:pt idx="0">
                  <c:v>Hybrid: T.S. = 8</c:v>
                </c:pt>
              </c:strCache>
            </c:strRef>
          </c:tx>
          <c:spPr>
            <a:ln w="25400" cap="rnd">
              <a:solidFill>
                <a:schemeClr val="accent5"/>
              </a:solidFill>
              <a:round/>
            </a:ln>
            <a:effectLst/>
          </c:spPr>
          <c:marker>
            <c:symbol val="circle"/>
            <c:size val="5"/>
            <c:spPr>
              <a:solidFill>
                <a:schemeClr val="accent5"/>
              </a:solidFill>
              <a:ln w="9525">
                <a:solidFill>
                  <a:schemeClr val="accent5"/>
                </a:solidFill>
              </a:ln>
              <a:effectLst/>
            </c:spPr>
          </c:marker>
          <c:xVal>
            <c:numRef>
              <c:f>LF_8_NOHOST_ALL!$Y$47:$Y$78</c:f>
              <c:numCache>
                <c:formatCode>General</c:formatCode>
                <c:ptCount val="32"/>
                <c:pt idx="0">
                  <c:v>5000000</c:v>
                </c:pt>
                <c:pt idx="1">
                  <c:v>10000000</c:v>
                </c:pt>
                <c:pt idx="2">
                  <c:v>15000000</c:v>
                </c:pt>
                <c:pt idx="3">
                  <c:v>20000000</c:v>
                </c:pt>
                <c:pt idx="4">
                  <c:v>25000000</c:v>
                </c:pt>
                <c:pt idx="5">
                  <c:v>30000000</c:v>
                </c:pt>
                <c:pt idx="6">
                  <c:v>35000000</c:v>
                </c:pt>
                <c:pt idx="7">
                  <c:v>40000000</c:v>
                </c:pt>
                <c:pt idx="8">
                  <c:v>45000000</c:v>
                </c:pt>
                <c:pt idx="9">
                  <c:v>50000000</c:v>
                </c:pt>
                <c:pt idx="10">
                  <c:v>55000000</c:v>
                </c:pt>
                <c:pt idx="11">
                  <c:v>60000000</c:v>
                </c:pt>
                <c:pt idx="12">
                  <c:v>65000000</c:v>
                </c:pt>
                <c:pt idx="13">
                  <c:v>70000000</c:v>
                </c:pt>
                <c:pt idx="14">
                  <c:v>75000000</c:v>
                </c:pt>
                <c:pt idx="15">
                  <c:v>80000000</c:v>
                </c:pt>
                <c:pt idx="16">
                  <c:v>85000000</c:v>
                </c:pt>
                <c:pt idx="17">
                  <c:v>90000000</c:v>
                </c:pt>
                <c:pt idx="18">
                  <c:v>95000000</c:v>
                </c:pt>
                <c:pt idx="19">
                  <c:v>100000000</c:v>
                </c:pt>
                <c:pt idx="20">
                  <c:v>105000000</c:v>
                </c:pt>
                <c:pt idx="21">
                  <c:v>110000000</c:v>
                </c:pt>
                <c:pt idx="22">
                  <c:v>115000000</c:v>
                </c:pt>
                <c:pt idx="23">
                  <c:v>120000000</c:v>
                </c:pt>
                <c:pt idx="24">
                  <c:v>125000000</c:v>
                </c:pt>
                <c:pt idx="25">
                  <c:v>130000000</c:v>
                </c:pt>
                <c:pt idx="26">
                  <c:v>135000000</c:v>
                </c:pt>
                <c:pt idx="27">
                  <c:v>140000000</c:v>
                </c:pt>
                <c:pt idx="28">
                  <c:v>145000000</c:v>
                </c:pt>
                <c:pt idx="29">
                  <c:v>150000000</c:v>
                </c:pt>
                <c:pt idx="30">
                  <c:v>155000000</c:v>
                </c:pt>
                <c:pt idx="31">
                  <c:v>160000000</c:v>
                </c:pt>
              </c:numCache>
            </c:numRef>
          </c:xVal>
          <c:yVal>
            <c:numRef>
              <c:f>LF_8_NOHOST_ALL!$AD$47:$AD$78</c:f>
              <c:numCache>
                <c:formatCode>General</c:formatCode>
                <c:ptCount val="32"/>
                <c:pt idx="0">
                  <c:v>1.1083511389289464</c:v>
                </c:pt>
                <c:pt idx="1">
                  <c:v>1.0182250303242171</c:v>
                </c:pt>
                <c:pt idx="2">
                  <c:v>1.0234902918407456</c:v>
                </c:pt>
                <c:pt idx="3">
                  <c:v>0.98779799589851469</c:v>
                </c:pt>
                <c:pt idx="4">
                  <c:v>0.91400055303378558</c:v>
                </c:pt>
                <c:pt idx="5">
                  <c:v>1.0664566142496232</c:v>
                </c:pt>
                <c:pt idx="6">
                  <c:v>1.0906898657864674</c:v>
                </c:pt>
                <c:pt idx="7">
                  <c:v>1.1278079980371547</c:v>
                </c:pt>
                <c:pt idx="8">
                  <c:v>1.0842928346920651</c:v>
                </c:pt>
                <c:pt idx="9">
                  <c:v>1.0990785053201158</c:v>
                </c:pt>
                <c:pt idx="10">
                  <c:v>1.1614560610855111</c:v>
                </c:pt>
                <c:pt idx="11">
                  <c:v>1.0693391866611062</c:v>
                </c:pt>
                <c:pt idx="12">
                  <c:v>1.1578111808378231</c:v>
                </c:pt>
                <c:pt idx="13">
                  <c:v>1.14651749806791</c:v>
                </c:pt>
                <c:pt idx="14">
                  <c:v>1.0934854479073131</c:v>
                </c:pt>
                <c:pt idx="15">
                  <c:v>1.0394497257203221</c:v>
                </c:pt>
                <c:pt idx="16">
                  <c:v>1.111134217319085</c:v>
                </c:pt>
                <c:pt idx="17">
                  <c:v>1.0345024704888695</c:v>
                </c:pt>
                <c:pt idx="18">
                  <c:v>1.0364421435515527</c:v>
                </c:pt>
                <c:pt idx="19">
                  <c:v>1.0686451359061546</c:v>
                </c:pt>
                <c:pt idx="20">
                  <c:v>1.0515955389009106</c:v>
                </c:pt>
                <c:pt idx="21">
                  <c:v>0.9926266836581269</c:v>
                </c:pt>
                <c:pt idx="22">
                  <c:v>1.0083561996793471</c:v>
                </c:pt>
                <c:pt idx="23">
                  <c:v>1.0800463295891605</c:v>
                </c:pt>
                <c:pt idx="24">
                  <c:v>1.0536300931037774</c:v>
                </c:pt>
                <c:pt idx="25">
                  <c:v>1.0193037735663175</c:v>
                </c:pt>
                <c:pt idx="26">
                  <c:v>1.0162268343819474</c:v>
                </c:pt>
                <c:pt idx="27">
                  <c:v>1.0027046805774291</c:v>
                </c:pt>
                <c:pt idx="28">
                  <c:v>0.95352104943565208</c:v>
                </c:pt>
                <c:pt idx="29">
                  <c:v>0.96863122920429123</c:v>
                </c:pt>
                <c:pt idx="30">
                  <c:v>0.93656556809486424</c:v>
                </c:pt>
                <c:pt idx="31">
                  <c:v>0.97069363941629738</c:v>
                </c:pt>
              </c:numCache>
            </c:numRef>
          </c:yVal>
          <c:smooth val="0"/>
        </c:ser>
        <c:dLbls>
          <c:showLegendKey val="0"/>
          <c:showVal val="0"/>
          <c:showCatName val="0"/>
          <c:showSerName val="0"/>
          <c:showPercent val="0"/>
          <c:showBubbleSize val="0"/>
        </c:dLbls>
        <c:axId val="-1650414480"/>
        <c:axId val="-1650417200"/>
      </c:scatterChart>
      <c:valAx>
        <c:axId val="-1650414480"/>
        <c:scaling>
          <c:orientation val="minMax"/>
          <c:max val="160000000"/>
          <c:min val="0"/>
        </c:scaling>
        <c:delete val="0"/>
        <c:axPos val="b"/>
        <c:majorGridlines>
          <c:spPr>
            <a:ln w="9525" cap="flat" cmpd="sng" algn="ctr">
              <a:solidFill>
                <a:schemeClr val="tx1">
                  <a:lumMod val="65000"/>
                  <a:lumOff val="35000"/>
                </a:schemeClr>
              </a:solidFill>
              <a:round/>
            </a:ln>
            <a:effectLst/>
          </c:spPr>
        </c:majorGridlines>
        <c:minorGridlines>
          <c:spPr>
            <a:ln w="9525" cap="flat" cmpd="sng" algn="ctr">
              <a:noFill/>
              <a:round/>
            </a:ln>
            <a:effectLst/>
          </c:spPr>
        </c:minorGridlines>
        <c:title>
          <c:tx>
            <c:rich>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a:t>Number of Pairs (Millions)</a:t>
                </a:r>
              </a:p>
            </c:rich>
          </c:tx>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650417200"/>
        <c:crosses val="autoZero"/>
        <c:crossBetween val="midCat"/>
        <c:majorUnit val="20000000"/>
        <c:minorUnit val="5000000"/>
        <c:dispUnits>
          <c:builtInUnit val="millions"/>
        </c:dispUnits>
      </c:valAx>
      <c:valAx>
        <c:axId val="-1650417200"/>
        <c:scaling>
          <c:orientation val="minMax"/>
        </c:scaling>
        <c:delete val="0"/>
        <c:axPos val="l"/>
        <c:majorGridlines>
          <c:spPr>
            <a:ln w="9525" cap="flat" cmpd="sng" algn="ctr">
              <a:solidFill>
                <a:schemeClr val="tx1">
                  <a:lumMod val="65000"/>
                  <a:lumOff val="3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a:t>Speedup</a:t>
                </a:r>
              </a:p>
            </c:rich>
          </c:tx>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650414480"/>
        <c:crosses val="autoZero"/>
        <c:crossBetween val="midCat"/>
        <c:minorUnit val="0.5"/>
      </c:valAx>
      <c:spPr>
        <a:noFill/>
        <a:ln w="12700">
          <a:solidFill>
            <a:schemeClr val="tx1"/>
          </a:solidFill>
        </a:ln>
        <a:effectLst/>
      </c:spPr>
    </c:plotArea>
    <c:legend>
      <c:legendPos val="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solidFill>
            <a:schemeClr val="tx1"/>
          </a:solidFill>
          <a:latin typeface="+mn-lt"/>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1"/>
          <c:order val="0"/>
          <c:tx>
            <c:strRef>
              <c:f>LF_8_NOHOST_50!$AA$46</c:f>
              <c:strCache>
                <c:ptCount val="1"/>
                <c:pt idx="0">
                  <c:v>Hybrid: T.S. = 1</c:v>
                </c:pt>
              </c:strCache>
            </c:strRef>
          </c:tx>
          <c:spPr>
            <a:ln w="25400" cap="rnd">
              <a:solidFill>
                <a:schemeClr val="accent2"/>
              </a:solidFill>
              <a:round/>
            </a:ln>
            <a:effectLst/>
          </c:spPr>
          <c:marker>
            <c:symbol val="circle"/>
            <c:size val="5"/>
            <c:spPr>
              <a:solidFill>
                <a:schemeClr val="accent2"/>
              </a:solidFill>
              <a:ln w="9525">
                <a:solidFill>
                  <a:schemeClr val="accent2"/>
                </a:solidFill>
              </a:ln>
              <a:effectLst/>
            </c:spPr>
          </c:marker>
          <c:xVal>
            <c:numRef>
              <c:f>LF_8_NOHOST_50!$Y$47:$Y$78</c:f>
              <c:numCache>
                <c:formatCode>General</c:formatCode>
                <c:ptCount val="32"/>
                <c:pt idx="0">
                  <c:v>5000000</c:v>
                </c:pt>
                <c:pt idx="1">
                  <c:v>10000000</c:v>
                </c:pt>
                <c:pt idx="2">
                  <c:v>15000000</c:v>
                </c:pt>
                <c:pt idx="3">
                  <c:v>20000000</c:v>
                </c:pt>
                <c:pt idx="4">
                  <c:v>25000000</c:v>
                </c:pt>
                <c:pt idx="5">
                  <c:v>30000000</c:v>
                </c:pt>
                <c:pt idx="6">
                  <c:v>35000000</c:v>
                </c:pt>
                <c:pt idx="7">
                  <c:v>40000000</c:v>
                </c:pt>
                <c:pt idx="8">
                  <c:v>45000000</c:v>
                </c:pt>
                <c:pt idx="9">
                  <c:v>50000000</c:v>
                </c:pt>
                <c:pt idx="10">
                  <c:v>55000000</c:v>
                </c:pt>
                <c:pt idx="11">
                  <c:v>60000000</c:v>
                </c:pt>
                <c:pt idx="12">
                  <c:v>65000000</c:v>
                </c:pt>
                <c:pt idx="13">
                  <c:v>70000000</c:v>
                </c:pt>
                <c:pt idx="14">
                  <c:v>75000000</c:v>
                </c:pt>
                <c:pt idx="15">
                  <c:v>80000000</c:v>
                </c:pt>
                <c:pt idx="16">
                  <c:v>85000000</c:v>
                </c:pt>
                <c:pt idx="17">
                  <c:v>90000000</c:v>
                </c:pt>
                <c:pt idx="18">
                  <c:v>95000000</c:v>
                </c:pt>
                <c:pt idx="19">
                  <c:v>100000000</c:v>
                </c:pt>
                <c:pt idx="20">
                  <c:v>105000000</c:v>
                </c:pt>
                <c:pt idx="21">
                  <c:v>110000000</c:v>
                </c:pt>
                <c:pt idx="22">
                  <c:v>115000000</c:v>
                </c:pt>
                <c:pt idx="23">
                  <c:v>120000000</c:v>
                </c:pt>
                <c:pt idx="24">
                  <c:v>125000000</c:v>
                </c:pt>
                <c:pt idx="25">
                  <c:v>130000000</c:v>
                </c:pt>
                <c:pt idx="26">
                  <c:v>135000000</c:v>
                </c:pt>
                <c:pt idx="27">
                  <c:v>140000000</c:v>
                </c:pt>
                <c:pt idx="28">
                  <c:v>145000000</c:v>
                </c:pt>
                <c:pt idx="29">
                  <c:v>150000000</c:v>
                </c:pt>
                <c:pt idx="30">
                  <c:v>155000000</c:v>
                </c:pt>
                <c:pt idx="31">
                  <c:v>160000000</c:v>
                </c:pt>
              </c:numCache>
            </c:numRef>
          </c:xVal>
          <c:yVal>
            <c:numRef>
              <c:f>LF_8_NOHOST_50!$AA$47:$AA$78</c:f>
              <c:numCache>
                <c:formatCode>General</c:formatCode>
                <c:ptCount val="32"/>
                <c:pt idx="0">
                  <c:v>1.6522499145640344</c:v>
                </c:pt>
                <c:pt idx="1">
                  <c:v>1.3563891895950795</c:v>
                </c:pt>
                <c:pt idx="2">
                  <c:v>1.2653448602064181</c:v>
                </c:pt>
                <c:pt idx="3">
                  <c:v>1.2264540611222534</c:v>
                </c:pt>
                <c:pt idx="4">
                  <c:v>1.165531526200003</c:v>
                </c:pt>
                <c:pt idx="5">
                  <c:v>1.2311364656521224</c:v>
                </c:pt>
                <c:pt idx="6">
                  <c:v>1.3074649736983615</c:v>
                </c:pt>
                <c:pt idx="7">
                  <c:v>1.4069436700239266</c:v>
                </c:pt>
                <c:pt idx="8">
                  <c:v>1.4848503151173991</c:v>
                </c:pt>
                <c:pt idx="9">
                  <c:v>1.5183056925952558</c:v>
                </c:pt>
                <c:pt idx="10">
                  <c:v>1.5485896077275092</c:v>
                </c:pt>
                <c:pt idx="11">
                  <c:v>1.5132390511430516</c:v>
                </c:pt>
                <c:pt idx="12">
                  <c:v>1.534306610749318</c:v>
                </c:pt>
                <c:pt idx="13">
                  <c:v>1.6335475790612277</c:v>
                </c:pt>
                <c:pt idx="14">
                  <c:v>1.6060469466890539</c:v>
                </c:pt>
                <c:pt idx="15">
                  <c:v>1.6186491726618211</c:v>
                </c:pt>
                <c:pt idx="16">
                  <c:v>1.6321769875196899</c:v>
                </c:pt>
                <c:pt idx="17">
                  <c:v>1.6302596139525452</c:v>
                </c:pt>
                <c:pt idx="18">
                  <c:v>1.6443300622612165</c:v>
                </c:pt>
                <c:pt idx="19">
                  <c:v>1.7371860372405232</c:v>
                </c:pt>
                <c:pt idx="20">
                  <c:v>1.6582198055764041</c:v>
                </c:pt>
                <c:pt idx="21">
                  <c:v>1.6385104080160222</c:v>
                </c:pt>
                <c:pt idx="22">
                  <c:v>1.6499085302953558</c:v>
                </c:pt>
                <c:pt idx="23">
                  <c:v>1.8182135256455456</c:v>
                </c:pt>
                <c:pt idx="24">
                  <c:v>1.6596465786679535</c:v>
                </c:pt>
                <c:pt idx="25">
                  <c:v>1.6450953823494754</c:v>
                </c:pt>
                <c:pt idx="26">
                  <c:v>1.6828975242468363</c:v>
                </c:pt>
                <c:pt idx="27">
                  <c:v>1.6325941211889667</c:v>
                </c:pt>
                <c:pt idx="28">
                  <c:v>1.6181214577328382</c:v>
                </c:pt>
                <c:pt idx="29">
                  <c:v>1.6278397483972977</c:v>
                </c:pt>
                <c:pt idx="30">
                  <c:v>1.6459169707833781</c:v>
                </c:pt>
                <c:pt idx="31">
                  <c:v>1.6465369033506596</c:v>
                </c:pt>
              </c:numCache>
            </c:numRef>
          </c:yVal>
          <c:smooth val="0"/>
        </c:ser>
        <c:ser>
          <c:idx val="2"/>
          <c:order val="1"/>
          <c:tx>
            <c:strRef>
              <c:f>LF_8_NOHOST_50!$AB$46</c:f>
              <c:strCache>
                <c:ptCount val="1"/>
                <c:pt idx="0">
                  <c:v>Hybrid: T.S. = 2</c:v>
                </c:pt>
              </c:strCache>
            </c:strRef>
          </c:tx>
          <c:spPr>
            <a:ln w="25400" cap="rnd">
              <a:solidFill>
                <a:schemeClr val="accent3"/>
              </a:solidFill>
              <a:round/>
            </a:ln>
            <a:effectLst/>
          </c:spPr>
          <c:marker>
            <c:symbol val="circle"/>
            <c:size val="5"/>
            <c:spPr>
              <a:solidFill>
                <a:schemeClr val="accent3"/>
              </a:solidFill>
              <a:ln w="9525">
                <a:solidFill>
                  <a:schemeClr val="accent3"/>
                </a:solidFill>
              </a:ln>
              <a:effectLst/>
            </c:spPr>
          </c:marker>
          <c:xVal>
            <c:numRef>
              <c:f>LF_8_NOHOST_50!$Y$47:$Y$78</c:f>
              <c:numCache>
                <c:formatCode>General</c:formatCode>
                <c:ptCount val="32"/>
                <c:pt idx="0">
                  <c:v>5000000</c:v>
                </c:pt>
                <c:pt idx="1">
                  <c:v>10000000</c:v>
                </c:pt>
                <c:pt idx="2">
                  <c:v>15000000</c:v>
                </c:pt>
                <c:pt idx="3">
                  <c:v>20000000</c:v>
                </c:pt>
                <c:pt idx="4">
                  <c:v>25000000</c:v>
                </c:pt>
                <c:pt idx="5">
                  <c:v>30000000</c:v>
                </c:pt>
                <c:pt idx="6">
                  <c:v>35000000</c:v>
                </c:pt>
                <c:pt idx="7">
                  <c:v>40000000</c:v>
                </c:pt>
                <c:pt idx="8">
                  <c:v>45000000</c:v>
                </c:pt>
                <c:pt idx="9">
                  <c:v>50000000</c:v>
                </c:pt>
                <c:pt idx="10">
                  <c:v>55000000</c:v>
                </c:pt>
                <c:pt idx="11">
                  <c:v>60000000</c:v>
                </c:pt>
                <c:pt idx="12">
                  <c:v>65000000</c:v>
                </c:pt>
                <c:pt idx="13">
                  <c:v>70000000</c:v>
                </c:pt>
                <c:pt idx="14">
                  <c:v>75000000</c:v>
                </c:pt>
                <c:pt idx="15">
                  <c:v>80000000</c:v>
                </c:pt>
                <c:pt idx="16">
                  <c:v>85000000</c:v>
                </c:pt>
                <c:pt idx="17">
                  <c:v>90000000</c:v>
                </c:pt>
                <c:pt idx="18">
                  <c:v>95000000</c:v>
                </c:pt>
                <c:pt idx="19">
                  <c:v>100000000</c:v>
                </c:pt>
                <c:pt idx="20">
                  <c:v>105000000</c:v>
                </c:pt>
                <c:pt idx="21">
                  <c:v>110000000</c:v>
                </c:pt>
                <c:pt idx="22">
                  <c:v>115000000</c:v>
                </c:pt>
                <c:pt idx="23">
                  <c:v>120000000</c:v>
                </c:pt>
                <c:pt idx="24">
                  <c:v>125000000</c:v>
                </c:pt>
                <c:pt idx="25">
                  <c:v>130000000</c:v>
                </c:pt>
                <c:pt idx="26">
                  <c:v>135000000</c:v>
                </c:pt>
                <c:pt idx="27">
                  <c:v>140000000</c:v>
                </c:pt>
                <c:pt idx="28">
                  <c:v>145000000</c:v>
                </c:pt>
                <c:pt idx="29">
                  <c:v>150000000</c:v>
                </c:pt>
                <c:pt idx="30">
                  <c:v>155000000</c:v>
                </c:pt>
                <c:pt idx="31">
                  <c:v>160000000</c:v>
                </c:pt>
              </c:numCache>
            </c:numRef>
          </c:xVal>
          <c:yVal>
            <c:numRef>
              <c:f>LF_8_NOHOST_50!$AB$47:$AB$78</c:f>
              <c:numCache>
                <c:formatCode>General</c:formatCode>
                <c:ptCount val="32"/>
                <c:pt idx="0">
                  <c:v>1.5260643914211807</c:v>
                </c:pt>
                <c:pt idx="1">
                  <c:v>1.2525074625830765</c:v>
                </c:pt>
                <c:pt idx="2">
                  <c:v>1.1736948833970959</c:v>
                </c:pt>
                <c:pt idx="3">
                  <c:v>1.145262415362982</c:v>
                </c:pt>
                <c:pt idx="4">
                  <c:v>1.0951368806262973</c:v>
                </c:pt>
                <c:pt idx="5">
                  <c:v>1.180471099832102</c:v>
                </c:pt>
                <c:pt idx="6">
                  <c:v>1.2499519532905097</c:v>
                </c:pt>
                <c:pt idx="7">
                  <c:v>1.3512613179683337</c:v>
                </c:pt>
                <c:pt idx="8">
                  <c:v>1.4887829610763004</c:v>
                </c:pt>
                <c:pt idx="9">
                  <c:v>1.4537492483118135</c:v>
                </c:pt>
                <c:pt idx="10">
                  <c:v>1.5533796284254073</c:v>
                </c:pt>
                <c:pt idx="11">
                  <c:v>1.4830274425513119</c:v>
                </c:pt>
                <c:pt idx="12">
                  <c:v>1.5456364836250618</c:v>
                </c:pt>
                <c:pt idx="13">
                  <c:v>1.6552067062969527</c:v>
                </c:pt>
                <c:pt idx="14">
                  <c:v>1.6370257793793976</c:v>
                </c:pt>
                <c:pt idx="15">
                  <c:v>1.6592004408820966</c:v>
                </c:pt>
                <c:pt idx="16">
                  <c:v>1.6362275868740677</c:v>
                </c:pt>
                <c:pt idx="17">
                  <c:v>1.649471392082172</c:v>
                </c:pt>
                <c:pt idx="18">
                  <c:v>1.6713434461848242</c:v>
                </c:pt>
                <c:pt idx="19">
                  <c:v>1.7731481429571958</c:v>
                </c:pt>
                <c:pt idx="20">
                  <c:v>1.6970172539874631</c:v>
                </c:pt>
                <c:pt idx="21">
                  <c:v>1.6794693541322565</c:v>
                </c:pt>
                <c:pt idx="22">
                  <c:v>1.7066624410244633</c:v>
                </c:pt>
                <c:pt idx="23">
                  <c:v>1.8828173942623343</c:v>
                </c:pt>
                <c:pt idx="24">
                  <c:v>1.730439092446759</c:v>
                </c:pt>
                <c:pt idx="25">
                  <c:v>1.7141073201577868</c:v>
                </c:pt>
                <c:pt idx="26">
                  <c:v>1.7523582667585798</c:v>
                </c:pt>
                <c:pt idx="27">
                  <c:v>1.7209580195589214</c:v>
                </c:pt>
                <c:pt idx="28">
                  <c:v>1.6970443795096155</c:v>
                </c:pt>
                <c:pt idx="29">
                  <c:v>1.7084502380289939</c:v>
                </c:pt>
                <c:pt idx="30">
                  <c:v>1.7259161074585598</c:v>
                </c:pt>
                <c:pt idx="31">
                  <c:v>1.7498337026780759</c:v>
                </c:pt>
              </c:numCache>
            </c:numRef>
          </c:yVal>
          <c:smooth val="0"/>
        </c:ser>
        <c:ser>
          <c:idx val="3"/>
          <c:order val="2"/>
          <c:tx>
            <c:strRef>
              <c:f>LF_8_NOHOST_50!$AC$46</c:f>
              <c:strCache>
                <c:ptCount val="1"/>
                <c:pt idx="0">
                  <c:v>Hybrid: T.S. = 4</c:v>
                </c:pt>
              </c:strCache>
            </c:strRef>
          </c:tx>
          <c:spPr>
            <a:ln w="25400" cap="rnd">
              <a:solidFill>
                <a:schemeClr val="accent4"/>
              </a:solidFill>
              <a:round/>
            </a:ln>
            <a:effectLst/>
          </c:spPr>
          <c:marker>
            <c:symbol val="circle"/>
            <c:size val="5"/>
            <c:spPr>
              <a:solidFill>
                <a:schemeClr val="accent4"/>
              </a:solidFill>
              <a:ln w="9525">
                <a:solidFill>
                  <a:schemeClr val="accent4"/>
                </a:solidFill>
              </a:ln>
              <a:effectLst/>
            </c:spPr>
          </c:marker>
          <c:xVal>
            <c:numRef>
              <c:f>LF_8_NOHOST_50!$Y$47:$Y$78</c:f>
              <c:numCache>
                <c:formatCode>General</c:formatCode>
                <c:ptCount val="32"/>
                <c:pt idx="0">
                  <c:v>5000000</c:v>
                </c:pt>
                <c:pt idx="1">
                  <c:v>10000000</c:v>
                </c:pt>
                <c:pt idx="2">
                  <c:v>15000000</c:v>
                </c:pt>
                <c:pt idx="3">
                  <c:v>20000000</c:v>
                </c:pt>
                <c:pt idx="4">
                  <c:v>25000000</c:v>
                </c:pt>
                <c:pt idx="5">
                  <c:v>30000000</c:v>
                </c:pt>
                <c:pt idx="6">
                  <c:v>35000000</c:v>
                </c:pt>
                <c:pt idx="7">
                  <c:v>40000000</c:v>
                </c:pt>
                <c:pt idx="8">
                  <c:v>45000000</c:v>
                </c:pt>
                <c:pt idx="9">
                  <c:v>50000000</c:v>
                </c:pt>
                <c:pt idx="10">
                  <c:v>55000000</c:v>
                </c:pt>
                <c:pt idx="11">
                  <c:v>60000000</c:v>
                </c:pt>
                <c:pt idx="12">
                  <c:v>65000000</c:v>
                </c:pt>
                <c:pt idx="13">
                  <c:v>70000000</c:v>
                </c:pt>
                <c:pt idx="14">
                  <c:v>75000000</c:v>
                </c:pt>
                <c:pt idx="15">
                  <c:v>80000000</c:v>
                </c:pt>
                <c:pt idx="16">
                  <c:v>85000000</c:v>
                </c:pt>
                <c:pt idx="17">
                  <c:v>90000000</c:v>
                </c:pt>
                <c:pt idx="18">
                  <c:v>95000000</c:v>
                </c:pt>
                <c:pt idx="19">
                  <c:v>100000000</c:v>
                </c:pt>
                <c:pt idx="20">
                  <c:v>105000000</c:v>
                </c:pt>
                <c:pt idx="21">
                  <c:v>110000000</c:v>
                </c:pt>
                <c:pt idx="22">
                  <c:v>115000000</c:v>
                </c:pt>
                <c:pt idx="23">
                  <c:v>120000000</c:v>
                </c:pt>
                <c:pt idx="24">
                  <c:v>125000000</c:v>
                </c:pt>
                <c:pt idx="25">
                  <c:v>130000000</c:v>
                </c:pt>
                <c:pt idx="26">
                  <c:v>135000000</c:v>
                </c:pt>
                <c:pt idx="27">
                  <c:v>140000000</c:v>
                </c:pt>
                <c:pt idx="28">
                  <c:v>145000000</c:v>
                </c:pt>
                <c:pt idx="29">
                  <c:v>150000000</c:v>
                </c:pt>
                <c:pt idx="30">
                  <c:v>155000000</c:v>
                </c:pt>
                <c:pt idx="31">
                  <c:v>160000000</c:v>
                </c:pt>
              </c:numCache>
            </c:numRef>
          </c:xVal>
          <c:yVal>
            <c:numRef>
              <c:f>LF_8_NOHOST_50!$AC$47:$AC$78</c:f>
              <c:numCache>
                <c:formatCode>General</c:formatCode>
                <c:ptCount val="32"/>
                <c:pt idx="0">
                  <c:v>1.4125616655117847</c:v>
                </c:pt>
                <c:pt idx="1">
                  <c:v>1.2324017493069408</c:v>
                </c:pt>
                <c:pt idx="2">
                  <c:v>1.1858475736671308</c:v>
                </c:pt>
                <c:pt idx="3">
                  <c:v>1.1738174991834616</c:v>
                </c:pt>
                <c:pt idx="4">
                  <c:v>1.1335558847670721</c:v>
                </c:pt>
                <c:pt idx="5">
                  <c:v>1.2272348029867162</c:v>
                </c:pt>
                <c:pt idx="6">
                  <c:v>1.317448800192863</c:v>
                </c:pt>
                <c:pt idx="7">
                  <c:v>1.4605470535730871</c:v>
                </c:pt>
                <c:pt idx="8">
                  <c:v>1.5634141000081632</c:v>
                </c:pt>
                <c:pt idx="9">
                  <c:v>1.574485384680163</c:v>
                </c:pt>
                <c:pt idx="10">
                  <c:v>1.6353181982429139</c:v>
                </c:pt>
                <c:pt idx="11">
                  <c:v>1.6156285591358763</c:v>
                </c:pt>
                <c:pt idx="12">
                  <c:v>1.6477119442476116</c:v>
                </c:pt>
                <c:pt idx="13">
                  <c:v>1.7650531039972244</c:v>
                </c:pt>
                <c:pt idx="14">
                  <c:v>1.7931992668881855</c:v>
                </c:pt>
                <c:pt idx="15">
                  <c:v>1.7736980435318666</c:v>
                </c:pt>
                <c:pt idx="16">
                  <c:v>1.7554619958120794</c:v>
                </c:pt>
                <c:pt idx="17">
                  <c:v>1.7474392013938724</c:v>
                </c:pt>
                <c:pt idx="18">
                  <c:v>1.7830438924440304</c:v>
                </c:pt>
                <c:pt idx="19">
                  <c:v>1.9027870571758221</c:v>
                </c:pt>
                <c:pt idx="20">
                  <c:v>1.8196635183232008</c:v>
                </c:pt>
                <c:pt idx="21">
                  <c:v>1.8074519377163596</c:v>
                </c:pt>
                <c:pt idx="22">
                  <c:v>1.8318414175061648</c:v>
                </c:pt>
                <c:pt idx="23">
                  <c:v>2.0266163394715186</c:v>
                </c:pt>
                <c:pt idx="24">
                  <c:v>1.863360432965824</c:v>
                </c:pt>
                <c:pt idx="25">
                  <c:v>1.8446292200714254</c:v>
                </c:pt>
                <c:pt idx="26">
                  <c:v>1.8955215141553916</c:v>
                </c:pt>
                <c:pt idx="27">
                  <c:v>1.8563443417055163</c:v>
                </c:pt>
                <c:pt idx="28">
                  <c:v>1.8444075759712226</c:v>
                </c:pt>
                <c:pt idx="29">
                  <c:v>1.8391769118690748</c:v>
                </c:pt>
                <c:pt idx="30">
                  <c:v>1.8776492473444351</c:v>
                </c:pt>
                <c:pt idx="31">
                  <c:v>1.8891734921977608</c:v>
                </c:pt>
              </c:numCache>
            </c:numRef>
          </c:yVal>
          <c:smooth val="0"/>
        </c:ser>
        <c:ser>
          <c:idx val="4"/>
          <c:order val="3"/>
          <c:tx>
            <c:strRef>
              <c:f>LF_8_NOHOST_50!$AD$46</c:f>
              <c:strCache>
                <c:ptCount val="1"/>
                <c:pt idx="0">
                  <c:v>Hybrid: T.S. = 8</c:v>
                </c:pt>
              </c:strCache>
            </c:strRef>
          </c:tx>
          <c:spPr>
            <a:ln w="25400" cap="rnd">
              <a:solidFill>
                <a:schemeClr val="accent5"/>
              </a:solidFill>
              <a:round/>
            </a:ln>
            <a:effectLst/>
          </c:spPr>
          <c:marker>
            <c:symbol val="circle"/>
            <c:size val="5"/>
            <c:spPr>
              <a:solidFill>
                <a:schemeClr val="accent5"/>
              </a:solidFill>
              <a:ln w="9525">
                <a:solidFill>
                  <a:schemeClr val="accent5"/>
                </a:solidFill>
              </a:ln>
              <a:effectLst/>
            </c:spPr>
          </c:marker>
          <c:xVal>
            <c:numRef>
              <c:f>LF_8_NOHOST_50!$Y$47:$Y$78</c:f>
              <c:numCache>
                <c:formatCode>General</c:formatCode>
                <c:ptCount val="32"/>
                <c:pt idx="0">
                  <c:v>5000000</c:v>
                </c:pt>
                <c:pt idx="1">
                  <c:v>10000000</c:v>
                </c:pt>
                <c:pt idx="2">
                  <c:v>15000000</c:v>
                </c:pt>
                <c:pt idx="3">
                  <c:v>20000000</c:v>
                </c:pt>
                <c:pt idx="4">
                  <c:v>25000000</c:v>
                </c:pt>
                <c:pt idx="5">
                  <c:v>30000000</c:v>
                </c:pt>
                <c:pt idx="6">
                  <c:v>35000000</c:v>
                </c:pt>
                <c:pt idx="7">
                  <c:v>40000000</c:v>
                </c:pt>
                <c:pt idx="8">
                  <c:v>45000000</c:v>
                </c:pt>
                <c:pt idx="9">
                  <c:v>50000000</c:v>
                </c:pt>
                <c:pt idx="10">
                  <c:v>55000000</c:v>
                </c:pt>
                <c:pt idx="11">
                  <c:v>60000000</c:v>
                </c:pt>
                <c:pt idx="12">
                  <c:v>65000000</c:v>
                </c:pt>
                <c:pt idx="13">
                  <c:v>70000000</c:v>
                </c:pt>
                <c:pt idx="14">
                  <c:v>75000000</c:v>
                </c:pt>
                <c:pt idx="15">
                  <c:v>80000000</c:v>
                </c:pt>
                <c:pt idx="16">
                  <c:v>85000000</c:v>
                </c:pt>
                <c:pt idx="17">
                  <c:v>90000000</c:v>
                </c:pt>
                <c:pt idx="18">
                  <c:v>95000000</c:v>
                </c:pt>
                <c:pt idx="19">
                  <c:v>100000000</c:v>
                </c:pt>
                <c:pt idx="20">
                  <c:v>105000000</c:v>
                </c:pt>
                <c:pt idx="21">
                  <c:v>110000000</c:v>
                </c:pt>
                <c:pt idx="22">
                  <c:v>115000000</c:v>
                </c:pt>
                <c:pt idx="23">
                  <c:v>120000000</c:v>
                </c:pt>
                <c:pt idx="24">
                  <c:v>125000000</c:v>
                </c:pt>
                <c:pt idx="25">
                  <c:v>130000000</c:v>
                </c:pt>
                <c:pt idx="26">
                  <c:v>135000000</c:v>
                </c:pt>
                <c:pt idx="27">
                  <c:v>140000000</c:v>
                </c:pt>
                <c:pt idx="28">
                  <c:v>145000000</c:v>
                </c:pt>
                <c:pt idx="29">
                  <c:v>150000000</c:v>
                </c:pt>
                <c:pt idx="30">
                  <c:v>155000000</c:v>
                </c:pt>
                <c:pt idx="31">
                  <c:v>160000000</c:v>
                </c:pt>
              </c:numCache>
            </c:numRef>
          </c:xVal>
          <c:yVal>
            <c:numRef>
              <c:f>LF_8_NOHOST_50!$AD$47:$AD$78</c:f>
              <c:numCache>
                <c:formatCode>General</c:formatCode>
                <c:ptCount val="32"/>
                <c:pt idx="0">
                  <c:v>1.2807494215472759</c:v>
                </c:pt>
                <c:pt idx="1">
                  <c:v>1.1767983695752489</c:v>
                </c:pt>
                <c:pt idx="2">
                  <c:v>1.1568018638144657</c:v>
                </c:pt>
                <c:pt idx="3">
                  <c:v>1.1602905245186876</c:v>
                </c:pt>
                <c:pt idx="4">
                  <c:v>1.1271782595821029</c:v>
                </c:pt>
                <c:pt idx="5">
                  <c:v>1.2389324511038642</c:v>
                </c:pt>
                <c:pt idx="6">
                  <c:v>1.313274667215288</c:v>
                </c:pt>
                <c:pt idx="7">
                  <c:v>1.4489415742331009</c:v>
                </c:pt>
                <c:pt idx="8">
                  <c:v>1.5545550494261782</c:v>
                </c:pt>
                <c:pt idx="9">
                  <c:v>1.5760941129961401</c:v>
                </c:pt>
                <c:pt idx="10">
                  <c:v>1.6511477727439352</c:v>
                </c:pt>
                <c:pt idx="11">
                  <c:v>1.6101652761286438</c:v>
                </c:pt>
                <c:pt idx="12">
                  <c:v>1.6771861592297665</c:v>
                </c:pt>
                <c:pt idx="13">
                  <c:v>1.7722456931952566</c:v>
                </c:pt>
                <c:pt idx="14">
                  <c:v>1.8171791603796696</c:v>
                </c:pt>
                <c:pt idx="15">
                  <c:v>1.7881221283917395</c:v>
                </c:pt>
                <c:pt idx="16">
                  <c:v>1.7961223578017163</c:v>
                </c:pt>
                <c:pt idx="17">
                  <c:v>1.7376520940409403</c:v>
                </c:pt>
                <c:pt idx="18">
                  <c:v>1.7815594473936565</c:v>
                </c:pt>
                <c:pt idx="19">
                  <c:v>1.8975852653439551</c:v>
                </c:pt>
                <c:pt idx="20">
                  <c:v>1.8013545960066009</c:v>
                </c:pt>
                <c:pt idx="21">
                  <c:v>1.7668115442133319</c:v>
                </c:pt>
                <c:pt idx="22">
                  <c:v>1.7815428717282717</c:v>
                </c:pt>
                <c:pt idx="23">
                  <c:v>1.973114690769235</c:v>
                </c:pt>
                <c:pt idx="24">
                  <c:v>1.7930516759923132</c:v>
                </c:pt>
                <c:pt idx="25">
                  <c:v>1.7599494579788448</c:v>
                </c:pt>
                <c:pt idx="26">
                  <c:v>1.8370524080407686</c:v>
                </c:pt>
                <c:pt idx="27">
                  <c:v>1.7770412975565233</c:v>
                </c:pt>
                <c:pt idx="28">
                  <c:v>1.7662174910929216</c:v>
                </c:pt>
                <c:pt idx="29">
                  <c:v>1.7758406036384231</c:v>
                </c:pt>
                <c:pt idx="30">
                  <c:v>1.7771530333145975</c:v>
                </c:pt>
                <c:pt idx="31">
                  <c:v>1.7687392546486693</c:v>
                </c:pt>
              </c:numCache>
            </c:numRef>
          </c:yVal>
          <c:smooth val="0"/>
        </c:ser>
        <c:dLbls>
          <c:showLegendKey val="0"/>
          <c:showVal val="0"/>
          <c:showCatName val="0"/>
          <c:showSerName val="0"/>
          <c:showPercent val="0"/>
          <c:showBubbleSize val="0"/>
        </c:dLbls>
        <c:axId val="-1650417744"/>
        <c:axId val="-1650411216"/>
      </c:scatterChart>
      <c:valAx>
        <c:axId val="-1650417744"/>
        <c:scaling>
          <c:orientation val="minMax"/>
          <c:max val="160000000"/>
          <c:min val="0"/>
        </c:scaling>
        <c:delete val="0"/>
        <c:axPos val="b"/>
        <c:majorGridlines>
          <c:spPr>
            <a:ln w="9525" cap="flat" cmpd="sng" algn="ctr">
              <a:solidFill>
                <a:schemeClr val="tx1">
                  <a:lumMod val="65000"/>
                  <a:lumOff val="35000"/>
                </a:schemeClr>
              </a:solidFill>
              <a:round/>
            </a:ln>
            <a:effectLst/>
          </c:spPr>
        </c:majorGridlines>
        <c:minorGridlines>
          <c:spPr>
            <a:ln w="9525" cap="flat" cmpd="sng" algn="ctr">
              <a:noFill/>
              <a:round/>
            </a:ln>
            <a:effectLst/>
          </c:spPr>
        </c:minorGridlines>
        <c:title>
          <c:tx>
            <c:rich>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a:t>Number of Pairs (Millions)</a:t>
                </a:r>
              </a:p>
            </c:rich>
          </c:tx>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650411216"/>
        <c:crosses val="autoZero"/>
        <c:crossBetween val="midCat"/>
        <c:majorUnit val="20000000"/>
        <c:minorUnit val="5000000"/>
        <c:dispUnits>
          <c:builtInUnit val="millions"/>
        </c:dispUnits>
      </c:valAx>
      <c:valAx>
        <c:axId val="-1650411216"/>
        <c:scaling>
          <c:orientation val="minMax"/>
        </c:scaling>
        <c:delete val="0"/>
        <c:axPos val="l"/>
        <c:majorGridlines>
          <c:spPr>
            <a:ln w="9525" cap="flat" cmpd="sng" algn="ctr">
              <a:solidFill>
                <a:schemeClr val="tx1">
                  <a:lumMod val="65000"/>
                  <a:lumOff val="3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a:t>Speedup</a:t>
                </a:r>
              </a:p>
            </c:rich>
          </c:tx>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650417744"/>
        <c:crosses val="autoZero"/>
        <c:crossBetween val="midCat"/>
      </c:valAx>
      <c:spPr>
        <a:noFill/>
        <a:ln w="12700">
          <a:solidFill>
            <a:schemeClr val="tx1"/>
          </a:solidFill>
        </a:ln>
        <a:effectLst/>
      </c:spPr>
    </c:plotArea>
    <c:legend>
      <c:legendPos val="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solidFill>
            <a:schemeClr val="tx1"/>
          </a:solidFill>
          <a:latin typeface="+mn-lt"/>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BREAKDOWN!$O$4</c:f>
              <c:strCache>
                <c:ptCount val="1"/>
                <c:pt idx="0">
                  <c:v>Stash without TB</c:v>
                </c:pt>
              </c:strCache>
            </c:strRef>
          </c:tx>
          <c:spPr>
            <a:solidFill>
              <a:schemeClr val="accent1"/>
            </a:solidFill>
            <a:ln>
              <a:noFill/>
            </a:ln>
            <a:effectLst/>
          </c:spPr>
          <c:invertIfNegative val="0"/>
          <c:cat>
            <c:multiLvlStrRef>
              <c:f>BREAKDOWN!$M$5:$N$12</c:f>
              <c:multiLvlStrCache>
                <c:ptCount val="8"/>
                <c:lvl>
                  <c:pt idx="0">
                    <c:v>T.S.=1</c:v>
                  </c:pt>
                  <c:pt idx="1">
                    <c:v>T.S.=2</c:v>
                  </c:pt>
                  <c:pt idx="2">
                    <c:v>T.S.=4</c:v>
                  </c:pt>
                  <c:pt idx="3">
                    <c:v>T.S.=8</c:v>
                  </c:pt>
                  <c:pt idx="4">
                    <c:v>T.S.=1</c:v>
                  </c:pt>
                  <c:pt idx="5">
                    <c:v>T.S.=2</c:v>
                  </c:pt>
                  <c:pt idx="6">
                    <c:v>T.S.=4</c:v>
                  </c:pt>
                  <c:pt idx="7">
                    <c:v>T.S.=8</c:v>
                  </c:pt>
                </c:lvl>
                <c:lvl>
                  <c:pt idx="0">
                    <c:v>100% queries exist.</c:v>
                  </c:pt>
                  <c:pt idx="4">
                    <c:v>50% queries exist.</c:v>
                  </c:pt>
                </c:lvl>
              </c:multiLvlStrCache>
            </c:multiLvlStrRef>
          </c:cat>
          <c:val>
            <c:numRef>
              <c:f>BREAKDOWN!$O$5:$O$12</c:f>
              <c:numCache>
                <c:formatCode>General</c:formatCode>
                <c:ptCount val="8"/>
                <c:pt idx="0">
                  <c:v>17.178835423358599</c:v>
                </c:pt>
                <c:pt idx="1">
                  <c:v>17.178835423358599</c:v>
                </c:pt>
                <c:pt idx="2">
                  <c:v>17.178835423358599</c:v>
                </c:pt>
                <c:pt idx="3">
                  <c:v>17.178835423358599</c:v>
                </c:pt>
                <c:pt idx="4">
                  <c:v>11.8304595843999</c:v>
                </c:pt>
                <c:pt idx="5">
                  <c:v>11.8304595843999</c:v>
                </c:pt>
                <c:pt idx="6">
                  <c:v>11.8304595843999</c:v>
                </c:pt>
                <c:pt idx="7">
                  <c:v>11.8304595843999</c:v>
                </c:pt>
              </c:numCache>
            </c:numRef>
          </c:val>
        </c:ser>
        <c:ser>
          <c:idx val="1"/>
          <c:order val="1"/>
          <c:tx>
            <c:strRef>
              <c:f>BREAKDOWN!$P$4</c:f>
              <c:strCache>
                <c:ptCount val="1"/>
                <c:pt idx="0">
                  <c:v>Stash</c:v>
                </c:pt>
              </c:strCache>
            </c:strRef>
          </c:tx>
          <c:spPr>
            <a:solidFill>
              <a:schemeClr val="accent2"/>
            </a:solidFill>
            <a:ln>
              <a:noFill/>
            </a:ln>
            <a:effectLst/>
          </c:spPr>
          <c:invertIfNegative val="0"/>
          <c:cat>
            <c:multiLvlStrRef>
              <c:f>BREAKDOWN!$M$5:$N$12</c:f>
              <c:multiLvlStrCache>
                <c:ptCount val="8"/>
                <c:lvl>
                  <c:pt idx="0">
                    <c:v>T.S.=1</c:v>
                  </c:pt>
                  <c:pt idx="1">
                    <c:v>T.S.=2</c:v>
                  </c:pt>
                  <c:pt idx="2">
                    <c:v>T.S.=4</c:v>
                  </c:pt>
                  <c:pt idx="3">
                    <c:v>T.S.=8</c:v>
                  </c:pt>
                  <c:pt idx="4">
                    <c:v>T.S.=1</c:v>
                  </c:pt>
                  <c:pt idx="5">
                    <c:v>T.S.=2</c:v>
                  </c:pt>
                  <c:pt idx="6">
                    <c:v>T.S.=4</c:v>
                  </c:pt>
                  <c:pt idx="7">
                    <c:v>T.S.=8</c:v>
                  </c:pt>
                </c:lvl>
                <c:lvl>
                  <c:pt idx="0">
                    <c:v>100% queries exist.</c:v>
                  </c:pt>
                  <c:pt idx="4">
                    <c:v>50% queries exist.</c:v>
                  </c:pt>
                </c:lvl>
              </c:multiLvlStrCache>
            </c:multiLvlStrRef>
          </c:cat>
          <c:val>
            <c:numRef>
              <c:f>BREAKDOWN!$P$5:$P$12</c:f>
              <c:numCache>
                <c:formatCode>General</c:formatCode>
                <c:ptCount val="8"/>
                <c:pt idx="0">
                  <c:v>17.202000000000002</c:v>
                </c:pt>
                <c:pt idx="1">
                  <c:v>20.3</c:v>
                </c:pt>
                <c:pt idx="2">
                  <c:v>23.56</c:v>
                </c:pt>
                <c:pt idx="3">
                  <c:v>23.7</c:v>
                </c:pt>
                <c:pt idx="4">
                  <c:v>12.97</c:v>
                </c:pt>
                <c:pt idx="5">
                  <c:v>18.48</c:v>
                </c:pt>
                <c:pt idx="6">
                  <c:v>27.29</c:v>
                </c:pt>
                <c:pt idx="7">
                  <c:v>27.93</c:v>
                </c:pt>
              </c:numCache>
            </c:numRef>
          </c:val>
        </c:ser>
        <c:ser>
          <c:idx val="2"/>
          <c:order val="2"/>
          <c:tx>
            <c:strRef>
              <c:f>BREAKDOWN!$Q$4</c:f>
              <c:strCache>
                <c:ptCount val="1"/>
                <c:pt idx="0">
                  <c:v>Stash+CL</c:v>
                </c:pt>
              </c:strCache>
            </c:strRef>
          </c:tx>
          <c:spPr>
            <a:solidFill>
              <a:schemeClr val="accent3"/>
            </a:solidFill>
            <a:ln>
              <a:noFill/>
            </a:ln>
            <a:effectLst/>
          </c:spPr>
          <c:invertIfNegative val="0"/>
          <c:cat>
            <c:multiLvlStrRef>
              <c:f>BREAKDOWN!$M$5:$N$12</c:f>
              <c:multiLvlStrCache>
                <c:ptCount val="8"/>
                <c:lvl>
                  <c:pt idx="0">
                    <c:v>T.S.=1</c:v>
                  </c:pt>
                  <c:pt idx="1">
                    <c:v>T.S.=2</c:v>
                  </c:pt>
                  <c:pt idx="2">
                    <c:v>T.S.=4</c:v>
                  </c:pt>
                  <c:pt idx="3">
                    <c:v>T.S.=8</c:v>
                  </c:pt>
                  <c:pt idx="4">
                    <c:v>T.S.=1</c:v>
                  </c:pt>
                  <c:pt idx="5">
                    <c:v>T.S.=2</c:v>
                  </c:pt>
                  <c:pt idx="6">
                    <c:v>T.S.=4</c:v>
                  </c:pt>
                  <c:pt idx="7">
                    <c:v>T.S.=8</c:v>
                  </c:pt>
                </c:lvl>
                <c:lvl>
                  <c:pt idx="0">
                    <c:v>100% queries exist.</c:v>
                  </c:pt>
                  <c:pt idx="4">
                    <c:v>50% queries exist.</c:v>
                  </c:pt>
                </c:lvl>
              </c:multiLvlStrCache>
            </c:multiLvlStrRef>
          </c:cat>
          <c:val>
            <c:numRef>
              <c:f>BREAKDOWN!$Q$5:$Q$12</c:f>
              <c:numCache>
                <c:formatCode>General</c:formatCode>
                <c:ptCount val="8"/>
                <c:pt idx="0">
                  <c:v>17.347025758791101</c:v>
                </c:pt>
                <c:pt idx="1">
                  <c:v>20.511447177951698</c:v>
                </c:pt>
                <c:pt idx="2">
                  <c:v>23.867710915779998</c:v>
                </c:pt>
                <c:pt idx="3">
                  <c:v>23.9496582744313</c:v>
                </c:pt>
                <c:pt idx="4">
                  <c:v>13.0844560679824</c:v>
                </c:pt>
                <c:pt idx="5">
                  <c:v>18.688383260959299</c:v>
                </c:pt>
                <c:pt idx="6">
                  <c:v>27.6624954194039</c:v>
                </c:pt>
                <c:pt idx="7">
                  <c:v>28.390550927283702</c:v>
                </c:pt>
              </c:numCache>
            </c:numRef>
          </c:val>
        </c:ser>
        <c:dLbls>
          <c:showLegendKey val="0"/>
          <c:showVal val="0"/>
          <c:showCatName val="0"/>
          <c:showSerName val="0"/>
          <c:showPercent val="0"/>
          <c:showBubbleSize val="0"/>
        </c:dLbls>
        <c:gapWidth val="219"/>
        <c:overlap val="-27"/>
        <c:axId val="-1650413936"/>
        <c:axId val="-1650410672"/>
      </c:barChart>
      <c:catAx>
        <c:axId val="-1650413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650410672"/>
        <c:crosses val="autoZero"/>
        <c:auto val="1"/>
        <c:lblAlgn val="ctr"/>
        <c:lblOffset val="100"/>
        <c:noMultiLvlLbl val="0"/>
      </c:catAx>
      <c:valAx>
        <c:axId val="-165041067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Rate (M Pairs/Sec)</a:t>
                </a:r>
              </a:p>
            </c:rich>
          </c:tx>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650413936"/>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BREAKDOWN!$H$4</c:f>
              <c:strCache>
                <c:ptCount val="1"/>
                <c:pt idx="0">
                  <c:v>Stash without TB</c:v>
                </c:pt>
              </c:strCache>
            </c:strRef>
          </c:tx>
          <c:spPr>
            <a:solidFill>
              <a:schemeClr val="accent1"/>
            </a:solidFill>
            <a:ln>
              <a:noFill/>
            </a:ln>
            <a:effectLst/>
          </c:spPr>
          <c:invertIfNegative val="0"/>
          <c:cat>
            <c:multiLvlStrRef>
              <c:f>BREAKDOWN!$F$5:$G$12</c:f>
              <c:multiLvlStrCache>
                <c:ptCount val="8"/>
                <c:lvl>
                  <c:pt idx="0">
                    <c:v>T.S.=1</c:v>
                  </c:pt>
                  <c:pt idx="1">
                    <c:v>T.S.=2</c:v>
                  </c:pt>
                  <c:pt idx="2">
                    <c:v>T.S.=4</c:v>
                  </c:pt>
                  <c:pt idx="3">
                    <c:v>T.S.=8</c:v>
                  </c:pt>
                  <c:pt idx="4">
                    <c:v>T.S.=1</c:v>
                  </c:pt>
                  <c:pt idx="5">
                    <c:v>T.S.=2</c:v>
                  </c:pt>
                  <c:pt idx="6">
                    <c:v>T.S.=4</c:v>
                  </c:pt>
                  <c:pt idx="7">
                    <c:v>T.S.=8</c:v>
                  </c:pt>
                </c:lvl>
                <c:lvl>
                  <c:pt idx="0">
                    <c:v>100% queries exist.</c:v>
                  </c:pt>
                  <c:pt idx="4">
                    <c:v>50% queries exist.</c:v>
                  </c:pt>
                </c:lvl>
              </c:multiLvlStrCache>
            </c:multiLvlStrRef>
          </c:cat>
          <c:val>
            <c:numRef>
              <c:f>BREAKDOWN!$H$5:$H$12</c:f>
              <c:numCache>
                <c:formatCode>General</c:formatCode>
                <c:ptCount val="8"/>
                <c:pt idx="0">
                  <c:v>121.922142196423</c:v>
                </c:pt>
                <c:pt idx="1">
                  <c:v>121.922142196423</c:v>
                </c:pt>
                <c:pt idx="2">
                  <c:v>121.922142196423</c:v>
                </c:pt>
                <c:pt idx="3">
                  <c:v>121.922142196423</c:v>
                </c:pt>
                <c:pt idx="4">
                  <c:v>89.570991896848497</c:v>
                </c:pt>
                <c:pt idx="5">
                  <c:v>89.570991896848497</c:v>
                </c:pt>
                <c:pt idx="6">
                  <c:v>89.570991896848497</c:v>
                </c:pt>
                <c:pt idx="7">
                  <c:v>89.570991896848497</c:v>
                </c:pt>
              </c:numCache>
            </c:numRef>
          </c:val>
        </c:ser>
        <c:ser>
          <c:idx val="1"/>
          <c:order val="1"/>
          <c:tx>
            <c:strRef>
              <c:f>BREAKDOWN!$I$4</c:f>
              <c:strCache>
                <c:ptCount val="1"/>
                <c:pt idx="0">
                  <c:v>Stash</c:v>
                </c:pt>
              </c:strCache>
            </c:strRef>
          </c:tx>
          <c:spPr>
            <a:solidFill>
              <a:schemeClr val="accent2"/>
            </a:solidFill>
            <a:ln>
              <a:noFill/>
            </a:ln>
            <a:effectLst/>
          </c:spPr>
          <c:invertIfNegative val="0"/>
          <c:cat>
            <c:multiLvlStrRef>
              <c:f>BREAKDOWN!$F$5:$G$12</c:f>
              <c:multiLvlStrCache>
                <c:ptCount val="8"/>
                <c:lvl>
                  <c:pt idx="0">
                    <c:v>T.S.=1</c:v>
                  </c:pt>
                  <c:pt idx="1">
                    <c:v>T.S.=2</c:v>
                  </c:pt>
                  <c:pt idx="2">
                    <c:v>T.S.=4</c:v>
                  </c:pt>
                  <c:pt idx="3">
                    <c:v>T.S.=8</c:v>
                  </c:pt>
                  <c:pt idx="4">
                    <c:v>T.S.=1</c:v>
                  </c:pt>
                  <c:pt idx="5">
                    <c:v>T.S.=2</c:v>
                  </c:pt>
                  <c:pt idx="6">
                    <c:v>T.S.=4</c:v>
                  </c:pt>
                  <c:pt idx="7">
                    <c:v>T.S.=8</c:v>
                  </c:pt>
                </c:lvl>
                <c:lvl>
                  <c:pt idx="0">
                    <c:v>100% queries exist.</c:v>
                  </c:pt>
                  <c:pt idx="4">
                    <c:v>50% queries exist.</c:v>
                  </c:pt>
                </c:lvl>
              </c:multiLvlStrCache>
            </c:multiLvlStrRef>
          </c:cat>
          <c:val>
            <c:numRef>
              <c:f>BREAKDOWN!$I$5:$I$12</c:f>
              <c:numCache>
                <c:formatCode>General</c:formatCode>
                <c:ptCount val="8"/>
                <c:pt idx="0">
                  <c:v>127.85849999999999</c:v>
                </c:pt>
                <c:pt idx="1">
                  <c:v>120.4686</c:v>
                </c:pt>
                <c:pt idx="2">
                  <c:v>119.24576999999999</c:v>
                </c:pt>
                <c:pt idx="3">
                  <c:v>109.5822</c:v>
                </c:pt>
                <c:pt idx="4">
                  <c:v>113.4756</c:v>
                </c:pt>
                <c:pt idx="5">
                  <c:v>117.6588</c:v>
                </c:pt>
                <c:pt idx="6">
                  <c:v>126.97019999999999</c:v>
                </c:pt>
                <c:pt idx="7">
                  <c:v>125.4393</c:v>
                </c:pt>
              </c:numCache>
            </c:numRef>
          </c:val>
        </c:ser>
        <c:ser>
          <c:idx val="2"/>
          <c:order val="2"/>
          <c:tx>
            <c:strRef>
              <c:f>BREAKDOWN!$J$4</c:f>
              <c:strCache>
                <c:ptCount val="1"/>
                <c:pt idx="0">
                  <c:v>Stash+CL</c:v>
                </c:pt>
              </c:strCache>
            </c:strRef>
          </c:tx>
          <c:spPr>
            <a:solidFill>
              <a:schemeClr val="accent3"/>
            </a:solidFill>
            <a:ln>
              <a:noFill/>
            </a:ln>
            <a:effectLst/>
          </c:spPr>
          <c:invertIfNegative val="0"/>
          <c:cat>
            <c:multiLvlStrRef>
              <c:f>BREAKDOWN!$F$5:$G$12</c:f>
              <c:multiLvlStrCache>
                <c:ptCount val="8"/>
                <c:lvl>
                  <c:pt idx="0">
                    <c:v>T.S.=1</c:v>
                  </c:pt>
                  <c:pt idx="1">
                    <c:v>T.S.=2</c:v>
                  </c:pt>
                  <c:pt idx="2">
                    <c:v>T.S.=4</c:v>
                  </c:pt>
                  <c:pt idx="3">
                    <c:v>T.S.=8</c:v>
                  </c:pt>
                  <c:pt idx="4">
                    <c:v>T.S.=1</c:v>
                  </c:pt>
                  <c:pt idx="5">
                    <c:v>T.S.=2</c:v>
                  </c:pt>
                  <c:pt idx="6">
                    <c:v>T.S.=4</c:v>
                  </c:pt>
                  <c:pt idx="7">
                    <c:v>T.S.=8</c:v>
                  </c:pt>
                </c:lvl>
                <c:lvl>
                  <c:pt idx="0">
                    <c:v>100% queries exist.</c:v>
                  </c:pt>
                  <c:pt idx="4">
                    <c:v>50% queries exist.</c:v>
                  </c:pt>
                </c:lvl>
              </c:multiLvlStrCache>
            </c:multiLvlStrRef>
          </c:cat>
          <c:val>
            <c:numRef>
              <c:f>BREAKDOWN!$J$5:$J$12</c:f>
              <c:numCache>
                <c:formatCode>General</c:formatCode>
                <c:ptCount val="8"/>
                <c:pt idx="0">
                  <c:v>146.78840298804695</c:v>
                </c:pt>
                <c:pt idx="1">
                  <c:v>134.67083202125028</c:v>
                </c:pt>
                <c:pt idx="2">
                  <c:v>134.42003754693005</c:v>
                </c:pt>
                <c:pt idx="3">
                  <c:v>127.16171766213174</c:v>
                </c:pt>
                <c:pt idx="4">
                  <c:v>118.56224226606291</c:v>
                </c:pt>
                <c:pt idx="5">
                  <c:v>126.00033862591035</c:v>
                </c:pt>
                <c:pt idx="6">
                  <c:v>136.03378388226355</c:v>
                </c:pt>
                <c:pt idx="7">
                  <c:v>127.36167138945117</c:v>
                </c:pt>
              </c:numCache>
            </c:numRef>
          </c:val>
        </c:ser>
        <c:dLbls>
          <c:showLegendKey val="0"/>
          <c:showVal val="0"/>
          <c:showCatName val="0"/>
          <c:showSerName val="0"/>
          <c:showPercent val="0"/>
          <c:showBubbleSize val="0"/>
        </c:dLbls>
        <c:gapWidth val="219"/>
        <c:overlap val="-27"/>
        <c:axId val="-1650410128"/>
        <c:axId val="-1650424272"/>
      </c:barChart>
      <c:catAx>
        <c:axId val="-1650410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650424272"/>
        <c:crosses val="autoZero"/>
        <c:auto val="1"/>
        <c:lblAlgn val="ctr"/>
        <c:lblOffset val="100"/>
        <c:noMultiLvlLbl val="0"/>
      </c:catAx>
      <c:valAx>
        <c:axId val="-165042427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Rate (M Pairs/Sec)</a:t>
                </a:r>
              </a:p>
            </c:rich>
          </c:tx>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650410128"/>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1"/>
    <c:plotArea>
      <c:layout/>
      <c:barChart>
        <c:barDir val="col"/>
        <c:grouping val="clustered"/>
        <c:varyColors val="0"/>
        <c:ser>
          <c:idx val="0"/>
          <c:order val="0"/>
          <c:tx>
            <c:strRef>
              <c:f>'INSERT,NOHOST'!$M$7</c:f>
              <c:strCache>
                <c:ptCount val="1"/>
                <c:pt idx="0">
                  <c:v>Stash</c:v>
                </c:pt>
              </c:strCache>
            </c:strRef>
          </c:tx>
          <c:invertIfNegative val="0"/>
          <c:cat>
            <c:multiLvlStrRef>
              <c:f>'INSERT,NOHOST'!$K$8:$L$26</c:f>
              <c:multiLvlStrCache>
                <c:ptCount val="19"/>
                <c:lvl>
                  <c:pt idx="0">
                    <c:v>T.S.=1</c:v>
                  </c:pt>
                  <c:pt idx="1">
                    <c:v>T.S.=2</c:v>
                  </c:pt>
                  <c:pt idx="2">
                    <c:v>T.S.=4</c:v>
                  </c:pt>
                  <c:pt idx="3">
                    <c:v>T.S.=8</c:v>
                  </c:pt>
                  <c:pt idx="5">
                    <c:v>T.S.=1</c:v>
                  </c:pt>
                  <c:pt idx="6">
                    <c:v>T.S.=2</c:v>
                  </c:pt>
                  <c:pt idx="7">
                    <c:v>T.S.=4</c:v>
                  </c:pt>
                  <c:pt idx="8">
                    <c:v>T.S.=8</c:v>
                  </c:pt>
                  <c:pt idx="10">
                    <c:v>T.S.=1</c:v>
                  </c:pt>
                  <c:pt idx="11">
                    <c:v>T.S.=2</c:v>
                  </c:pt>
                  <c:pt idx="12">
                    <c:v>T.S.=4</c:v>
                  </c:pt>
                  <c:pt idx="13">
                    <c:v>T.S.=8</c:v>
                  </c:pt>
                  <c:pt idx="15">
                    <c:v>T.S.=1</c:v>
                  </c:pt>
                  <c:pt idx="16">
                    <c:v>T.S.=2</c:v>
                  </c:pt>
                  <c:pt idx="17">
                    <c:v>T.S.=4</c:v>
                  </c:pt>
                  <c:pt idx="18">
                    <c:v>T.S.=8</c:v>
                  </c:pt>
                </c:lvl>
                <c:lvl>
                  <c:pt idx="0">
                    <c:v>|Key|=8, |Value|=8</c:v>
                  </c:pt>
                  <c:pt idx="4">
                    <c:v> </c:v>
                  </c:pt>
                  <c:pt idx="5">
                    <c:v>|Key|=8, |Value|=16</c:v>
                  </c:pt>
                  <c:pt idx="9">
                    <c:v> </c:v>
                  </c:pt>
                  <c:pt idx="10">
                    <c:v>|Key|=16, |Value|=8</c:v>
                  </c:pt>
                  <c:pt idx="14">
                    <c:v> </c:v>
                  </c:pt>
                  <c:pt idx="15">
                    <c:v>|Key|=16, |Value|=16</c:v>
                  </c:pt>
                </c:lvl>
              </c:multiLvlStrCache>
            </c:multiLvlStrRef>
          </c:cat>
          <c:val>
            <c:numRef>
              <c:f>'INSERT,NOHOST'!$M$8:$M$26</c:f>
              <c:numCache>
                <c:formatCode>General</c:formatCode>
                <c:ptCount val="19"/>
                <c:pt idx="0">
                  <c:v>421.27876056196561</c:v>
                </c:pt>
                <c:pt idx="1">
                  <c:v>302.10710555695607</c:v>
                </c:pt>
                <c:pt idx="2">
                  <c:v>288.35997696862404</c:v>
                </c:pt>
                <c:pt idx="3">
                  <c:v>286.68220498274155</c:v>
                </c:pt>
                <c:pt idx="5">
                  <c:v>376.94832389682756</c:v>
                </c:pt>
                <c:pt idx="6">
                  <c:v>271.96005835629762</c:v>
                </c:pt>
                <c:pt idx="7">
                  <c:v>271.34426653727962</c:v>
                </c:pt>
                <c:pt idx="8">
                  <c:v>260.62706901238886</c:v>
                </c:pt>
                <c:pt idx="10">
                  <c:v>355.71326195271917</c:v>
                </c:pt>
                <c:pt idx="11">
                  <c:v>281.50635927380114</c:v>
                </c:pt>
                <c:pt idx="12">
                  <c:v>261.79017421765894</c:v>
                </c:pt>
                <c:pt idx="13">
                  <c:v>263.54200799553882</c:v>
                </c:pt>
                <c:pt idx="15">
                  <c:v>384.98837729614377</c:v>
                </c:pt>
                <c:pt idx="16">
                  <c:v>273.02222945484135</c:v>
                </c:pt>
                <c:pt idx="17">
                  <c:v>274.89887842963765</c:v>
                </c:pt>
                <c:pt idx="18">
                  <c:v>264.92572006063671</c:v>
                </c:pt>
              </c:numCache>
            </c:numRef>
          </c:val>
        </c:ser>
        <c:ser>
          <c:idx val="1"/>
          <c:order val="1"/>
          <c:tx>
            <c:strRef>
              <c:f>'INSERT,NOHOST'!$N$7</c:f>
              <c:strCache>
                <c:ptCount val="1"/>
                <c:pt idx="0">
                  <c:v>clStash</c:v>
                </c:pt>
              </c:strCache>
            </c:strRef>
          </c:tx>
          <c:invertIfNegative val="0"/>
          <c:cat>
            <c:multiLvlStrRef>
              <c:f>'INSERT,NOHOST'!$K$8:$L$26</c:f>
              <c:multiLvlStrCache>
                <c:ptCount val="19"/>
                <c:lvl>
                  <c:pt idx="0">
                    <c:v>T.S.=1</c:v>
                  </c:pt>
                  <c:pt idx="1">
                    <c:v>T.S.=2</c:v>
                  </c:pt>
                  <c:pt idx="2">
                    <c:v>T.S.=4</c:v>
                  </c:pt>
                  <c:pt idx="3">
                    <c:v>T.S.=8</c:v>
                  </c:pt>
                  <c:pt idx="5">
                    <c:v>T.S.=1</c:v>
                  </c:pt>
                  <c:pt idx="6">
                    <c:v>T.S.=2</c:v>
                  </c:pt>
                  <c:pt idx="7">
                    <c:v>T.S.=4</c:v>
                  </c:pt>
                  <c:pt idx="8">
                    <c:v>T.S.=8</c:v>
                  </c:pt>
                  <c:pt idx="10">
                    <c:v>T.S.=1</c:v>
                  </c:pt>
                  <c:pt idx="11">
                    <c:v>T.S.=2</c:v>
                  </c:pt>
                  <c:pt idx="12">
                    <c:v>T.S.=4</c:v>
                  </c:pt>
                  <c:pt idx="13">
                    <c:v>T.S.=8</c:v>
                  </c:pt>
                  <c:pt idx="15">
                    <c:v>T.S.=1</c:v>
                  </c:pt>
                  <c:pt idx="16">
                    <c:v>T.S.=2</c:v>
                  </c:pt>
                  <c:pt idx="17">
                    <c:v>T.S.=4</c:v>
                  </c:pt>
                  <c:pt idx="18">
                    <c:v>T.S.=8</c:v>
                  </c:pt>
                </c:lvl>
                <c:lvl>
                  <c:pt idx="0">
                    <c:v>|Key|=8, |Value|=8</c:v>
                  </c:pt>
                  <c:pt idx="4">
                    <c:v> </c:v>
                  </c:pt>
                  <c:pt idx="5">
                    <c:v>|Key|=8, |Value|=16</c:v>
                  </c:pt>
                  <c:pt idx="9">
                    <c:v> </c:v>
                  </c:pt>
                  <c:pt idx="10">
                    <c:v>|Key|=16, |Value|=8</c:v>
                  </c:pt>
                  <c:pt idx="14">
                    <c:v> </c:v>
                  </c:pt>
                  <c:pt idx="15">
                    <c:v>|Key|=16, |Value|=16</c:v>
                  </c:pt>
                </c:lvl>
              </c:multiLvlStrCache>
            </c:multiLvlStrRef>
          </c:cat>
          <c:val>
            <c:numRef>
              <c:f>'INSERT,NOHOST'!$N$8:$N$26</c:f>
              <c:numCache>
                <c:formatCode>General</c:formatCode>
                <c:ptCount val="19"/>
                <c:pt idx="0">
                  <c:v>481.69557415409349</c:v>
                </c:pt>
                <c:pt idx="1">
                  <c:v>359.55928461975333</c:v>
                </c:pt>
                <c:pt idx="2">
                  <c:v>340.35351516934281</c:v>
                </c:pt>
                <c:pt idx="3">
                  <c:v>326.73871171916841</c:v>
                </c:pt>
                <c:pt idx="5">
                  <c:v>400.21507377058958</c:v>
                </c:pt>
                <c:pt idx="6">
                  <c:v>300.36013391338599</c:v>
                </c:pt>
                <c:pt idx="7">
                  <c:v>288.704845814978</c:v>
                </c:pt>
                <c:pt idx="8">
                  <c:v>282.92101180438448</c:v>
                </c:pt>
                <c:pt idx="10">
                  <c:v>389.44326833797584</c:v>
                </c:pt>
                <c:pt idx="11">
                  <c:v>302.2377229328049</c:v>
                </c:pt>
                <c:pt idx="12">
                  <c:v>287.50263045154657</c:v>
                </c:pt>
                <c:pt idx="13">
                  <c:v>279.01341249449115</c:v>
                </c:pt>
                <c:pt idx="15">
                  <c:v>390.59928991327627</c:v>
                </c:pt>
                <c:pt idx="16">
                  <c:v>293.37977826740808</c:v>
                </c:pt>
                <c:pt idx="17">
                  <c:v>284.97785025139285</c:v>
                </c:pt>
                <c:pt idx="18">
                  <c:v>273.90255091628916</c:v>
                </c:pt>
              </c:numCache>
            </c:numRef>
          </c:val>
        </c:ser>
        <c:ser>
          <c:idx val="2"/>
          <c:order val="2"/>
          <c:tx>
            <c:strRef>
              <c:f>'INSERT,NOHOST'!$O$7</c:f>
              <c:strCache>
                <c:ptCount val="1"/>
                <c:pt idx="0">
                  <c:v>Hybrid</c:v>
                </c:pt>
              </c:strCache>
            </c:strRef>
          </c:tx>
          <c:invertIfNegative val="0"/>
          <c:cat>
            <c:multiLvlStrRef>
              <c:f>'INSERT,NOHOST'!$K$8:$L$26</c:f>
              <c:multiLvlStrCache>
                <c:ptCount val="19"/>
                <c:lvl>
                  <c:pt idx="0">
                    <c:v>T.S.=1</c:v>
                  </c:pt>
                  <c:pt idx="1">
                    <c:v>T.S.=2</c:v>
                  </c:pt>
                  <c:pt idx="2">
                    <c:v>T.S.=4</c:v>
                  </c:pt>
                  <c:pt idx="3">
                    <c:v>T.S.=8</c:v>
                  </c:pt>
                  <c:pt idx="5">
                    <c:v>T.S.=1</c:v>
                  </c:pt>
                  <c:pt idx="6">
                    <c:v>T.S.=2</c:v>
                  </c:pt>
                  <c:pt idx="7">
                    <c:v>T.S.=4</c:v>
                  </c:pt>
                  <c:pt idx="8">
                    <c:v>T.S.=8</c:v>
                  </c:pt>
                  <c:pt idx="10">
                    <c:v>T.S.=1</c:v>
                  </c:pt>
                  <c:pt idx="11">
                    <c:v>T.S.=2</c:v>
                  </c:pt>
                  <c:pt idx="12">
                    <c:v>T.S.=4</c:v>
                  </c:pt>
                  <c:pt idx="13">
                    <c:v>T.S.=8</c:v>
                  </c:pt>
                  <c:pt idx="15">
                    <c:v>T.S.=1</c:v>
                  </c:pt>
                  <c:pt idx="16">
                    <c:v>T.S.=2</c:v>
                  </c:pt>
                  <c:pt idx="17">
                    <c:v>T.S.=4</c:v>
                  </c:pt>
                  <c:pt idx="18">
                    <c:v>T.S.=8</c:v>
                  </c:pt>
                </c:lvl>
                <c:lvl>
                  <c:pt idx="0">
                    <c:v>|Key|=8, |Value|=8</c:v>
                  </c:pt>
                  <c:pt idx="4">
                    <c:v> </c:v>
                  </c:pt>
                  <c:pt idx="5">
                    <c:v>|Key|=8, |Value|=16</c:v>
                  </c:pt>
                  <c:pt idx="9">
                    <c:v> </c:v>
                  </c:pt>
                  <c:pt idx="10">
                    <c:v>|Key|=16, |Value|=8</c:v>
                  </c:pt>
                  <c:pt idx="14">
                    <c:v> </c:v>
                  </c:pt>
                  <c:pt idx="15">
                    <c:v>|Key|=16, |Value|=16</c:v>
                  </c:pt>
                </c:lvl>
              </c:multiLvlStrCache>
            </c:multiLvlStrRef>
          </c:cat>
          <c:val>
            <c:numRef>
              <c:f>'INSERT,NOHOST'!$O$8:$O$26</c:f>
              <c:numCache>
                <c:formatCode>General</c:formatCode>
                <c:ptCount val="19"/>
                <c:pt idx="0">
                  <c:v>494.33442352455876</c:v>
                </c:pt>
                <c:pt idx="1">
                  <c:v>368.34548548218891</c:v>
                </c:pt>
                <c:pt idx="2">
                  <c:v>344.75266364598423</c:v>
                </c:pt>
                <c:pt idx="3">
                  <c:v>334.81776544897571</c:v>
                </c:pt>
                <c:pt idx="4">
                  <c:v>0</c:v>
                </c:pt>
                <c:pt idx="5">
                  <c:v>405.1440093696043</c:v>
                </c:pt>
                <c:pt idx="6">
                  <c:v>306.25696631161981</c:v>
                </c:pt>
                <c:pt idx="7">
                  <c:v>293.87568642219674</c:v>
                </c:pt>
                <c:pt idx="8">
                  <c:v>290.45923720157202</c:v>
                </c:pt>
                <c:pt idx="10">
                  <c:v>394.16908853830159</c:v>
                </c:pt>
                <c:pt idx="11">
                  <c:v>305.04306402785483</c:v>
                </c:pt>
                <c:pt idx="12">
                  <c:v>293.66221490959373</c:v>
                </c:pt>
                <c:pt idx="13">
                  <c:v>281.45441124662381</c:v>
                </c:pt>
                <c:pt idx="15">
                  <c:v>398.91613762275006</c:v>
                </c:pt>
                <c:pt idx="16">
                  <c:v>296.0328195717575</c:v>
                </c:pt>
                <c:pt idx="17">
                  <c:v>288.44177770136679</c:v>
                </c:pt>
                <c:pt idx="18">
                  <c:v>274.40654236179262</c:v>
                </c:pt>
              </c:numCache>
            </c:numRef>
          </c:val>
        </c:ser>
        <c:dLbls>
          <c:showLegendKey val="0"/>
          <c:showVal val="0"/>
          <c:showCatName val="0"/>
          <c:showSerName val="0"/>
          <c:showPercent val="0"/>
          <c:showBubbleSize val="0"/>
        </c:dLbls>
        <c:gapWidth val="150"/>
        <c:axId val="-1406481136"/>
        <c:axId val="-1406478960"/>
      </c:barChart>
      <c:catAx>
        <c:axId val="-1406481136"/>
        <c:scaling>
          <c:orientation val="minMax"/>
        </c:scaling>
        <c:delete val="0"/>
        <c:axPos val="b"/>
        <c:numFmt formatCode="General" sourceLinked="0"/>
        <c:majorTickMark val="out"/>
        <c:minorTickMark val="none"/>
        <c:tickLblPos val="nextTo"/>
        <c:crossAx val="-1406478960"/>
        <c:crosses val="autoZero"/>
        <c:auto val="1"/>
        <c:lblAlgn val="ctr"/>
        <c:lblOffset val="100"/>
        <c:noMultiLvlLbl val="0"/>
      </c:catAx>
      <c:valAx>
        <c:axId val="-1406478960"/>
        <c:scaling>
          <c:orientation val="minMax"/>
        </c:scaling>
        <c:delete val="0"/>
        <c:axPos val="l"/>
        <c:majorGridlines/>
        <c:title>
          <c:tx>
            <c:rich>
              <a:bodyPr/>
              <a:lstStyle/>
              <a:p>
                <a:pPr>
                  <a:defRPr/>
                </a:pPr>
                <a:r>
                  <a:rPr lang="en-US" dirty="0"/>
                  <a:t>Insertion Rate (M Pairs/ sec)</a:t>
                </a:r>
              </a:p>
            </c:rich>
          </c:tx>
          <c:layout/>
          <c:overlay val="0"/>
        </c:title>
        <c:numFmt formatCode="General" sourceLinked="1"/>
        <c:majorTickMark val="out"/>
        <c:minorTickMark val="none"/>
        <c:tickLblPos val="nextTo"/>
        <c:crossAx val="-1406481136"/>
        <c:crosses val="autoZero"/>
        <c:crossBetween val="between"/>
      </c:valAx>
      <c:spPr>
        <a:noFill/>
      </c:spPr>
    </c:plotArea>
    <c:legend>
      <c:legendPos val="t"/>
      <c:layout/>
      <c:overlay val="0"/>
    </c:legend>
    <c:plotVisOnly val="1"/>
    <c:dispBlanksAs val="gap"/>
    <c:showDLblsOverMax val="0"/>
  </c:chart>
  <c:spPr>
    <a:noFill/>
    <a:ln>
      <a:noFill/>
    </a:ln>
  </c:spPr>
  <c:txPr>
    <a:bodyPr/>
    <a:lstStyle/>
    <a:p>
      <a:pPr>
        <a:defRPr sz="1100">
          <a:latin typeface="+mn-lt"/>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0"/>
    <c:plotArea>
      <c:layout/>
      <c:barChart>
        <c:barDir val="col"/>
        <c:grouping val="clustered"/>
        <c:varyColors val="0"/>
        <c:ser>
          <c:idx val="0"/>
          <c:order val="0"/>
          <c:tx>
            <c:strRef>
              <c:f>'INSERT,HOST'!$M$7</c:f>
              <c:strCache>
                <c:ptCount val="1"/>
                <c:pt idx="0">
                  <c:v>Stash</c:v>
                </c:pt>
              </c:strCache>
            </c:strRef>
          </c:tx>
          <c:invertIfNegative val="0"/>
          <c:cat>
            <c:multiLvlStrRef>
              <c:f>'INSERT,HOST'!$K$8:$L$26</c:f>
              <c:multiLvlStrCache>
                <c:ptCount val="19"/>
                <c:lvl>
                  <c:pt idx="0">
                    <c:v>T.S.=1</c:v>
                  </c:pt>
                  <c:pt idx="1">
                    <c:v>T.S.=2</c:v>
                  </c:pt>
                  <c:pt idx="2">
                    <c:v>T.S.=4</c:v>
                  </c:pt>
                  <c:pt idx="3">
                    <c:v>T.S.=8</c:v>
                  </c:pt>
                  <c:pt idx="5">
                    <c:v>T.S.=1</c:v>
                  </c:pt>
                  <c:pt idx="6">
                    <c:v>T.S.=2</c:v>
                  </c:pt>
                  <c:pt idx="7">
                    <c:v>T.S.=4</c:v>
                  </c:pt>
                  <c:pt idx="8">
                    <c:v>T.S.=8</c:v>
                  </c:pt>
                  <c:pt idx="10">
                    <c:v>T.S.=1</c:v>
                  </c:pt>
                  <c:pt idx="11">
                    <c:v>T.S.=2</c:v>
                  </c:pt>
                  <c:pt idx="12">
                    <c:v>T.S.=4</c:v>
                  </c:pt>
                  <c:pt idx="13">
                    <c:v>T.S.=8</c:v>
                  </c:pt>
                  <c:pt idx="15">
                    <c:v>T.S.=1</c:v>
                  </c:pt>
                  <c:pt idx="16">
                    <c:v>T.S.=2</c:v>
                  </c:pt>
                  <c:pt idx="17">
                    <c:v>T.S.=4</c:v>
                  </c:pt>
                  <c:pt idx="18">
                    <c:v>T.S.=8</c:v>
                  </c:pt>
                </c:lvl>
                <c:lvl>
                  <c:pt idx="0">
                    <c:v>|Key|=8, |Value|=8</c:v>
                  </c:pt>
                  <c:pt idx="4">
                    <c:v> </c:v>
                  </c:pt>
                  <c:pt idx="5">
                    <c:v>|Key|=8, |Value|=16</c:v>
                  </c:pt>
                  <c:pt idx="9">
                    <c:v> </c:v>
                  </c:pt>
                  <c:pt idx="10">
                    <c:v>|Key|=16, |Value|=8</c:v>
                  </c:pt>
                  <c:pt idx="14">
                    <c:v> </c:v>
                  </c:pt>
                  <c:pt idx="15">
                    <c:v>|Key|=16, |Value|=16</c:v>
                  </c:pt>
                </c:lvl>
              </c:multiLvlStrCache>
            </c:multiLvlStrRef>
          </c:cat>
          <c:val>
            <c:numRef>
              <c:f>'INSERT,HOST'!$M$8:$M$26</c:f>
              <c:numCache>
                <c:formatCode>General</c:formatCode>
                <c:ptCount val="19"/>
                <c:pt idx="0">
                  <c:v>120.98335842219598</c:v>
                </c:pt>
                <c:pt idx="1">
                  <c:v>114.71620293368022</c:v>
                </c:pt>
                <c:pt idx="2">
                  <c:v>113.66677506775068</c:v>
                </c:pt>
                <c:pt idx="3">
                  <c:v>113.78761659146824</c:v>
                </c:pt>
                <c:pt idx="5">
                  <c:v>62.869981253917146</c:v>
                </c:pt>
                <c:pt idx="6">
                  <c:v>63.122786291278352</c:v>
                </c:pt>
                <c:pt idx="7">
                  <c:v>63.496905999144658</c:v>
                </c:pt>
                <c:pt idx="8">
                  <c:v>62.371788997433896</c:v>
                </c:pt>
                <c:pt idx="10">
                  <c:v>63.730812294338584</c:v>
                </c:pt>
                <c:pt idx="11">
                  <c:v>63.353819749620257</c:v>
                </c:pt>
                <c:pt idx="12">
                  <c:v>62.906165958479917</c:v>
                </c:pt>
                <c:pt idx="13">
                  <c:v>62.396203539098934</c:v>
                </c:pt>
                <c:pt idx="15">
                  <c:v>66.424163720370416</c:v>
                </c:pt>
                <c:pt idx="16">
                  <c:v>63.07010665052686</c:v>
                </c:pt>
                <c:pt idx="17">
                  <c:v>64.281998819896231</c:v>
                </c:pt>
                <c:pt idx="18">
                  <c:v>62.230549030917359</c:v>
                </c:pt>
              </c:numCache>
            </c:numRef>
          </c:val>
        </c:ser>
        <c:ser>
          <c:idx val="1"/>
          <c:order val="1"/>
          <c:tx>
            <c:strRef>
              <c:f>'INSERT,HOST'!$N$7</c:f>
              <c:strCache>
                <c:ptCount val="1"/>
                <c:pt idx="0">
                  <c:v>clStash</c:v>
                </c:pt>
              </c:strCache>
            </c:strRef>
          </c:tx>
          <c:invertIfNegative val="0"/>
          <c:cat>
            <c:multiLvlStrRef>
              <c:f>'INSERT,HOST'!$K$8:$L$26</c:f>
              <c:multiLvlStrCache>
                <c:ptCount val="19"/>
                <c:lvl>
                  <c:pt idx="0">
                    <c:v>T.S.=1</c:v>
                  </c:pt>
                  <c:pt idx="1">
                    <c:v>T.S.=2</c:v>
                  </c:pt>
                  <c:pt idx="2">
                    <c:v>T.S.=4</c:v>
                  </c:pt>
                  <c:pt idx="3">
                    <c:v>T.S.=8</c:v>
                  </c:pt>
                  <c:pt idx="5">
                    <c:v>T.S.=1</c:v>
                  </c:pt>
                  <c:pt idx="6">
                    <c:v>T.S.=2</c:v>
                  </c:pt>
                  <c:pt idx="7">
                    <c:v>T.S.=4</c:v>
                  </c:pt>
                  <c:pt idx="8">
                    <c:v>T.S.=8</c:v>
                  </c:pt>
                  <c:pt idx="10">
                    <c:v>T.S.=1</c:v>
                  </c:pt>
                  <c:pt idx="11">
                    <c:v>T.S.=2</c:v>
                  </c:pt>
                  <c:pt idx="12">
                    <c:v>T.S.=4</c:v>
                  </c:pt>
                  <c:pt idx="13">
                    <c:v>T.S.=8</c:v>
                  </c:pt>
                  <c:pt idx="15">
                    <c:v>T.S.=1</c:v>
                  </c:pt>
                  <c:pt idx="16">
                    <c:v>T.S.=2</c:v>
                  </c:pt>
                  <c:pt idx="17">
                    <c:v>T.S.=4</c:v>
                  </c:pt>
                  <c:pt idx="18">
                    <c:v>T.S.=8</c:v>
                  </c:pt>
                </c:lvl>
                <c:lvl>
                  <c:pt idx="0">
                    <c:v>|Key|=8, |Value|=8</c:v>
                  </c:pt>
                  <c:pt idx="4">
                    <c:v> </c:v>
                  </c:pt>
                  <c:pt idx="5">
                    <c:v>|Key|=8, |Value|=16</c:v>
                  </c:pt>
                  <c:pt idx="9">
                    <c:v> </c:v>
                  </c:pt>
                  <c:pt idx="10">
                    <c:v>|Key|=16, |Value|=8</c:v>
                  </c:pt>
                  <c:pt idx="14">
                    <c:v> </c:v>
                  </c:pt>
                  <c:pt idx="15">
                    <c:v>|Key|=16, |Value|=16</c:v>
                  </c:pt>
                </c:lvl>
              </c:multiLvlStrCache>
            </c:multiLvlStrRef>
          </c:cat>
          <c:val>
            <c:numRef>
              <c:f>'INSERT,HOST'!$N$8:$N$26</c:f>
              <c:numCache>
                <c:formatCode>General</c:formatCode>
                <c:ptCount val="19"/>
                <c:pt idx="0">
                  <c:v>125.66897060558451</c:v>
                </c:pt>
                <c:pt idx="1">
                  <c:v>119.02850098881706</c:v>
                </c:pt>
                <c:pt idx="2">
                  <c:v>118.25079601700754</c:v>
                </c:pt>
                <c:pt idx="3">
                  <c:v>117.59311846949379</c:v>
                </c:pt>
                <c:pt idx="5">
                  <c:v>66.732293666838032</c:v>
                </c:pt>
                <c:pt idx="6">
                  <c:v>67.046309792963172</c:v>
                </c:pt>
                <c:pt idx="7">
                  <c:v>66.302362067807195</c:v>
                </c:pt>
                <c:pt idx="8">
                  <c:v>66.447182952162365</c:v>
                </c:pt>
                <c:pt idx="10">
                  <c:v>64.0509438392276</c:v>
                </c:pt>
                <c:pt idx="11">
                  <c:v>65.850203215734453</c:v>
                </c:pt>
                <c:pt idx="12">
                  <c:v>65.196012979190556</c:v>
                </c:pt>
                <c:pt idx="13">
                  <c:v>65.555525815794738</c:v>
                </c:pt>
                <c:pt idx="15">
                  <c:v>65.666563597152148</c:v>
                </c:pt>
                <c:pt idx="16">
                  <c:v>64.676883814796028</c:v>
                </c:pt>
                <c:pt idx="17">
                  <c:v>64.405569050253703</c:v>
                </c:pt>
                <c:pt idx="18">
                  <c:v>64.684925776381647</c:v>
                </c:pt>
              </c:numCache>
            </c:numRef>
          </c:val>
        </c:ser>
        <c:ser>
          <c:idx val="2"/>
          <c:order val="2"/>
          <c:tx>
            <c:strRef>
              <c:f>'INSERT,HOST'!$O$7</c:f>
              <c:strCache>
                <c:ptCount val="1"/>
                <c:pt idx="0">
                  <c:v>Hybrid</c:v>
                </c:pt>
              </c:strCache>
            </c:strRef>
          </c:tx>
          <c:invertIfNegative val="0"/>
          <c:cat>
            <c:multiLvlStrRef>
              <c:f>'INSERT,HOST'!$K$8:$L$26</c:f>
              <c:multiLvlStrCache>
                <c:ptCount val="19"/>
                <c:lvl>
                  <c:pt idx="0">
                    <c:v>T.S.=1</c:v>
                  </c:pt>
                  <c:pt idx="1">
                    <c:v>T.S.=2</c:v>
                  </c:pt>
                  <c:pt idx="2">
                    <c:v>T.S.=4</c:v>
                  </c:pt>
                  <c:pt idx="3">
                    <c:v>T.S.=8</c:v>
                  </c:pt>
                  <c:pt idx="5">
                    <c:v>T.S.=1</c:v>
                  </c:pt>
                  <c:pt idx="6">
                    <c:v>T.S.=2</c:v>
                  </c:pt>
                  <c:pt idx="7">
                    <c:v>T.S.=4</c:v>
                  </c:pt>
                  <c:pt idx="8">
                    <c:v>T.S.=8</c:v>
                  </c:pt>
                  <c:pt idx="10">
                    <c:v>T.S.=1</c:v>
                  </c:pt>
                  <c:pt idx="11">
                    <c:v>T.S.=2</c:v>
                  </c:pt>
                  <c:pt idx="12">
                    <c:v>T.S.=4</c:v>
                  </c:pt>
                  <c:pt idx="13">
                    <c:v>T.S.=8</c:v>
                  </c:pt>
                  <c:pt idx="15">
                    <c:v>T.S.=1</c:v>
                  </c:pt>
                  <c:pt idx="16">
                    <c:v>T.S.=2</c:v>
                  </c:pt>
                  <c:pt idx="17">
                    <c:v>T.S.=4</c:v>
                  </c:pt>
                  <c:pt idx="18">
                    <c:v>T.S.=8</c:v>
                  </c:pt>
                </c:lvl>
                <c:lvl>
                  <c:pt idx="0">
                    <c:v>|Key|=8, |Value|=8</c:v>
                  </c:pt>
                  <c:pt idx="4">
                    <c:v> </c:v>
                  </c:pt>
                  <c:pt idx="5">
                    <c:v>|Key|=8, |Value|=16</c:v>
                  </c:pt>
                  <c:pt idx="9">
                    <c:v> </c:v>
                  </c:pt>
                  <c:pt idx="10">
                    <c:v>|Key|=16, |Value|=8</c:v>
                  </c:pt>
                  <c:pt idx="14">
                    <c:v> </c:v>
                  </c:pt>
                  <c:pt idx="15">
                    <c:v>|Key|=16, |Value|=16</c:v>
                  </c:pt>
                </c:lvl>
              </c:multiLvlStrCache>
            </c:multiLvlStrRef>
          </c:cat>
          <c:val>
            <c:numRef>
              <c:f>'INSERT,HOST'!$O$8:$O$26</c:f>
              <c:numCache>
                <c:formatCode>General</c:formatCode>
                <c:ptCount val="19"/>
                <c:pt idx="0">
                  <c:v>125.72971494412231</c:v>
                </c:pt>
                <c:pt idx="1">
                  <c:v>119.39528139583292</c:v>
                </c:pt>
                <c:pt idx="2">
                  <c:v>118.31250473804558</c:v>
                </c:pt>
                <c:pt idx="3">
                  <c:v>117.59414875534887</c:v>
                </c:pt>
                <c:pt idx="4">
                  <c:v>0</c:v>
                </c:pt>
                <c:pt idx="5">
                  <c:v>66.784292339231342</c:v>
                </c:pt>
                <c:pt idx="6">
                  <c:v>67.087328967401461</c:v>
                </c:pt>
                <c:pt idx="7">
                  <c:v>66.734682634468541</c:v>
                </c:pt>
                <c:pt idx="8">
                  <c:v>66.485430121748365</c:v>
                </c:pt>
                <c:pt idx="10">
                  <c:v>65.909185014368461</c:v>
                </c:pt>
                <c:pt idx="11">
                  <c:v>65.677424532318128</c:v>
                </c:pt>
                <c:pt idx="12">
                  <c:v>65.19341623752527</c:v>
                </c:pt>
                <c:pt idx="13">
                  <c:v>65.741055597243744</c:v>
                </c:pt>
                <c:pt idx="15">
                  <c:v>66.117367950218522</c:v>
                </c:pt>
                <c:pt idx="16">
                  <c:v>65.186260434737846</c:v>
                </c:pt>
                <c:pt idx="17">
                  <c:v>64.423684816834339</c:v>
                </c:pt>
                <c:pt idx="18">
                  <c:v>64.605528963714008</c:v>
                </c:pt>
              </c:numCache>
            </c:numRef>
          </c:val>
        </c:ser>
        <c:dLbls>
          <c:showLegendKey val="0"/>
          <c:showVal val="0"/>
          <c:showCatName val="0"/>
          <c:showSerName val="0"/>
          <c:showPercent val="0"/>
          <c:showBubbleSize val="0"/>
        </c:dLbls>
        <c:gapWidth val="150"/>
        <c:axId val="-1406492560"/>
        <c:axId val="-1406478416"/>
      </c:barChart>
      <c:catAx>
        <c:axId val="-1406492560"/>
        <c:scaling>
          <c:orientation val="minMax"/>
        </c:scaling>
        <c:delete val="0"/>
        <c:axPos val="b"/>
        <c:numFmt formatCode="General" sourceLinked="0"/>
        <c:majorTickMark val="out"/>
        <c:minorTickMark val="none"/>
        <c:tickLblPos val="nextTo"/>
        <c:crossAx val="-1406478416"/>
        <c:crosses val="autoZero"/>
        <c:auto val="1"/>
        <c:lblAlgn val="ctr"/>
        <c:lblOffset val="100"/>
        <c:noMultiLvlLbl val="0"/>
      </c:catAx>
      <c:valAx>
        <c:axId val="-1406478416"/>
        <c:scaling>
          <c:orientation val="minMax"/>
        </c:scaling>
        <c:delete val="0"/>
        <c:axPos val="l"/>
        <c:majorGridlines/>
        <c:title>
          <c:tx>
            <c:rich>
              <a:bodyPr/>
              <a:lstStyle/>
              <a:p>
                <a:pPr>
                  <a:defRPr/>
                </a:pPr>
                <a:r>
                  <a:rPr lang="en-US"/>
                  <a:t>Insertion Rate (M Pairs/ sec)</a:t>
                </a:r>
              </a:p>
            </c:rich>
          </c:tx>
          <c:layout/>
          <c:overlay val="0"/>
        </c:title>
        <c:numFmt formatCode="General" sourceLinked="1"/>
        <c:majorTickMark val="out"/>
        <c:minorTickMark val="none"/>
        <c:tickLblPos val="nextTo"/>
        <c:crossAx val="-1406492560"/>
        <c:crosses val="autoZero"/>
        <c:crossBetween val="between"/>
      </c:valAx>
      <c:spPr>
        <a:noFill/>
      </c:spPr>
    </c:plotArea>
    <c:legend>
      <c:legendPos val="t"/>
      <c:layout/>
      <c:overlay val="0"/>
    </c:legend>
    <c:plotVisOnly val="1"/>
    <c:dispBlanksAs val="gap"/>
    <c:showDLblsOverMax val="0"/>
  </c:chart>
  <c:spPr>
    <a:noFill/>
    <a:ln>
      <a:noFill/>
    </a:ln>
  </c:spPr>
  <c:txPr>
    <a:bodyPr/>
    <a:lstStyle/>
    <a:p>
      <a:pPr>
        <a:defRPr sz="1100">
          <a:latin typeface="+mn-lt"/>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0F05B8-7A96-4DCA-90E0-445DC2D2A619}" type="datetimeFigureOut">
              <a:rPr lang="en-US" smtClean="0"/>
              <a:t>10/18/2015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0EE8C5-B5CD-4708-A223-72D2A830B8ED}" type="slidenum">
              <a:rPr lang="en-US" smtClean="0"/>
              <a:t>‹#›</a:t>
            </a:fld>
            <a:endParaRPr lang="en-US"/>
          </a:p>
        </p:txBody>
      </p:sp>
    </p:spTree>
    <p:extLst>
      <p:ext uri="{BB962C8B-B14F-4D97-AF65-F5344CB8AC3E}">
        <p14:creationId xmlns:p14="http://schemas.microsoft.com/office/powerpoint/2010/main" val="17488666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0EE8C5-B5CD-4708-A223-72D2A830B8ED}" type="slidenum">
              <a:rPr lang="en-US" smtClean="0"/>
              <a:t>1</a:t>
            </a:fld>
            <a:endParaRPr lang="en-US"/>
          </a:p>
        </p:txBody>
      </p:sp>
    </p:spTree>
    <p:extLst>
      <p:ext uri="{BB962C8B-B14F-4D97-AF65-F5344CB8AC3E}">
        <p14:creationId xmlns:p14="http://schemas.microsoft.com/office/powerpoint/2010/main" val="287519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Cuckoo</a:t>
            </a:r>
            <a:r>
              <a:rPr lang="en-US" baseline="0" dirty="0" smtClean="0"/>
              <a:t> GPU uses atomic exchange that asks for the returned value.</a:t>
            </a:r>
          </a:p>
          <a:p>
            <a:endParaRPr lang="en-US" baseline="0" dirty="0" smtClean="0"/>
          </a:p>
          <a:p>
            <a:r>
              <a:rPr lang="en-US" baseline="0" dirty="0" smtClean="0"/>
              <a:t>Stash resolves the collisions during insertions via ticket-board.</a:t>
            </a:r>
          </a:p>
          <a:p>
            <a:endParaRPr lang="en-US" baseline="0" dirty="0" smtClean="0"/>
          </a:p>
          <a:p>
            <a:r>
              <a:rPr lang="en-US" baseline="0" dirty="0" smtClean="0"/>
              <a:t>Stash applies atomics (more specifically atomic and) only on the ticket-board (to set the availability bits or to insert info bits). This allows larger KVPs eliminating another restriction of Cuckoo hashing.</a:t>
            </a:r>
            <a:endParaRPr lang="en-US" dirty="0"/>
          </a:p>
        </p:txBody>
      </p:sp>
      <p:sp>
        <p:nvSpPr>
          <p:cNvPr id="4" name="Slide Number Placeholder 3"/>
          <p:cNvSpPr>
            <a:spLocks noGrp="1"/>
          </p:cNvSpPr>
          <p:nvPr>
            <p:ph type="sldNum" sz="quarter" idx="10"/>
          </p:nvPr>
        </p:nvSpPr>
        <p:spPr/>
        <p:txBody>
          <a:bodyPr/>
          <a:lstStyle/>
          <a:p>
            <a:fld id="{6A0EE8C5-B5CD-4708-A223-72D2A830B8ED}" type="slidenum">
              <a:rPr lang="en-US" smtClean="0"/>
              <a:t>10</a:t>
            </a:fld>
            <a:endParaRPr lang="en-US"/>
          </a:p>
        </p:txBody>
      </p:sp>
    </p:spTree>
    <p:extLst>
      <p:ext uri="{BB962C8B-B14F-4D97-AF65-F5344CB8AC3E}">
        <p14:creationId xmlns:p14="http://schemas.microsoft.com/office/powerpoint/2010/main" val="16588748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Stash resolves the mismatches during the retrieval</a:t>
            </a:r>
            <a:r>
              <a:rPr lang="en-US" baseline="0" smtClean="0"/>
              <a:t> via ticket-board.</a:t>
            </a:r>
            <a:endParaRPr lang="en-US" dirty="0"/>
          </a:p>
        </p:txBody>
      </p:sp>
      <p:sp>
        <p:nvSpPr>
          <p:cNvPr id="4" name="Slide Number Placeholder 3"/>
          <p:cNvSpPr>
            <a:spLocks noGrp="1"/>
          </p:cNvSpPr>
          <p:nvPr>
            <p:ph type="sldNum" sz="quarter" idx="10"/>
          </p:nvPr>
        </p:nvSpPr>
        <p:spPr/>
        <p:txBody>
          <a:bodyPr/>
          <a:lstStyle/>
          <a:p>
            <a:fld id="{6A0EE8C5-B5CD-4708-A223-72D2A830B8ED}" type="slidenum">
              <a:rPr lang="en-US" smtClean="0"/>
              <a:t>11</a:t>
            </a:fld>
            <a:endParaRPr lang="en-US"/>
          </a:p>
        </p:txBody>
      </p:sp>
    </p:spTree>
    <p:extLst>
      <p:ext uri="{BB962C8B-B14F-4D97-AF65-F5344CB8AC3E}">
        <p14:creationId xmlns:p14="http://schemas.microsoft.com/office/powerpoint/2010/main" val="28457886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Probing</a:t>
            </a:r>
            <a:r>
              <a:rPr lang="en-US" baseline="0" dirty="0" smtClean="0"/>
              <a:t> does not extract already-inserted KVPs from the table during the insertions therefore allows concurrent mixed </a:t>
            </a:r>
            <a:r>
              <a:rPr lang="en-US" baseline="0" dirty="0" err="1" smtClean="0"/>
              <a:t>operations.e</a:t>
            </a:r>
            <a:endParaRPr lang="en-US" baseline="0" dirty="0" smtClean="0"/>
          </a:p>
          <a:p>
            <a:r>
              <a:rPr lang="en-US" baseline="0" dirty="0" smtClean="0"/>
              <a:t>A retrieval might wrongly fail because the KVP is in transit. In other words, it is actually being hold in the registers of a thread.</a:t>
            </a:r>
            <a:endParaRPr lang="en-US" dirty="0"/>
          </a:p>
        </p:txBody>
      </p:sp>
      <p:sp>
        <p:nvSpPr>
          <p:cNvPr id="4" name="Slide Number Placeholder 3"/>
          <p:cNvSpPr>
            <a:spLocks noGrp="1"/>
          </p:cNvSpPr>
          <p:nvPr>
            <p:ph type="sldNum" sz="quarter" idx="10"/>
          </p:nvPr>
        </p:nvSpPr>
        <p:spPr/>
        <p:txBody>
          <a:bodyPr/>
          <a:lstStyle/>
          <a:p>
            <a:fld id="{6A0EE8C5-B5CD-4708-A223-72D2A830B8ED}" type="slidenum">
              <a:rPr lang="en-US" smtClean="0"/>
              <a:t>12</a:t>
            </a:fld>
            <a:endParaRPr lang="en-US"/>
          </a:p>
        </p:txBody>
      </p:sp>
    </p:spTree>
    <p:extLst>
      <p:ext uri="{BB962C8B-B14F-4D97-AF65-F5344CB8AC3E}">
        <p14:creationId xmlns:p14="http://schemas.microsoft.com/office/powerpoint/2010/main" val="39045792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Every</a:t>
            </a:r>
            <a:r>
              <a:rPr lang="en-US" baseline="0" dirty="0" smtClean="0"/>
              <a:t> prime number is co-prime with any smaller non-zero integer.</a:t>
            </a:r>
            <a:endParaRPr lang="en-US" dirty="0"/>
          </a:p>
        </p:txBody>
      </p:sp>
      <p:sp>
        <p:nvSpPr>
          <p:cNvPr id="4" name="Slide Number Placeholder 3"/>
          <p:cNvSpPr>
            <a:spLocks noGrp="1"/>
          </p:cNvSpPr>
          <p:nvPr>
            <p:ph type="sldNum" sz="quarter" idx="10"/>
          </p:nvPr>
        </p:nvSpPr>
        <p:spPr/>
        <p:txBody>
          <a:bodyPr/>
          <a:lstStyle/>
          <a:p>
            <a:fld id="{6A0EE8C5-B5CD-4708-A223-72D2A830B8ED}" type="slidenum">
              <a:rPr lang="en-US" smtClean="0"/>
              <a:t>13</a:t>
            </a:fld>
            <a:endParaRPr lang="en-US"/>
          </a:p>
        </p:txBody>
      </p:sp>
    </p:spTree>
    <p:extLst>
      <p:ext uri="{BB962C8B-B14F-4D97-AF65-F5344CB8AC3E}">
        <p14:creationId xmlns:p14="http://schemas.microsoft.com/office/powerpoint/2010/main" val="13522600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0EE8C5-B5CD-4708-A223-72D2A830B8ED}" type="slidenum">
              <a:rPr lang="en-US" smtClean="0"/>
              <a:t>14</a:t>
            </a:fld>
            <a:endParaRPr lang="en-US"/>
          </a:p>
        </p:txBody>
      </p:sp>
    </p:spTree>
    <p:extLst>
      <p:ext uri="{BB962C8B-B14F-4D97-AF65-F5344CB8AC3E}">
        <p14:creationId xmlns:p14="http://schemas.microsoft.com/office/powerpoint/2010/main" val="23529179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the end,</a:t>
            </a:r>
            <a:r>
              <a:rPr lang="en-US" baseline="0" dirty="0" smtClean="0"/>
              <a:t> you can see that warp lanes stay busy all the time.</a:t>
            </a:r>
            <a:endParaRPr lang="en-US" dirty="0"/>
          </a:p>
        </p:txBody>
      </p:sp>
      <p:sp>
        <p:nvSpPr>
          <p:cNvPr id="4" name="Slide Number Placeholder 3"/>
          <p:cNvSpPr>
            <a:spLocks noGrp="1"/>
          </p:cNvSpPr>
          <p:nvPr>
            <p:ph type="sldNum" sz="quarter" idx="10"/>
          </p:nvPr>
        </p:nvSpPr>
        <p:spPr/>
        <p:txBody>
          <a:bodyPr/>
          <a:lstStyle/>
          <a:p>
            <a:fld id="{6A0EE8C5-B5CD-4708-A223-72D2A830B8ED}" type="slidenum">
              <a:rPr lang="en-US" smtClean="0"/>
              <a:t>15</a:t>
            </a:fld>
            <a:endParaRPr lang="en-US"/>
          </a:p>
        </p:txBody>
      </p:sp>
    </p:spTree>
    <p:extLst>
      <p:ext uri="{BB962C8B-B14F-4D97-AF65-F5344CB8AC3E}">
        <p14:creationId xmlns:p14="http://schemas.microsoft.com/office/powerpoint/2010/main" val="33878100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Mark Harris &amp; Michael Garland. Optimizing parallel</a:t>
            </a:r>
            <a:r>
              <a:rPr lang="en-US" baseline="0" dirty="0" smtClean="0"/>
              <a:t> prefix operations for the Fermi architecture in GPU computing </a:t>
            </a:r>
            <a:r>
              <a:rPr lang="en-US" baseline="0" dirty="0" err="1" smtClean="0"/>
              <a:t>Jems</a:t>
            </a:r>
            <a:r>
              <a:rPr lang="en-US" baseline="0" dirty="0" smtClean="0"/>
              <a:t> </a:t>
            </a:r>
            <a:r>
              <a:rPr lang="en-US" baseline="0" smtClean="0"/>
              <a:t>jade edition.</a:t>
            </a:r>
            <a:endParaRPr lang="en-US" dirty="0"/>
          </a:p>
        </p:txBody>
      </p:sp>
      <p:sp>
        <p:nvSpPr>
          <p:cNvPr id="4" name="Slide Number Placeholder 3"/>
          <p:cNvSpPr>
            <a:spLocks noGrp="1"/>
          </p:cNvSpPr>
          <p:nvPr>
            <p:ph type="sldNum" sz="quarter" idx="10"/>
          </p:nvPr>
        </p:nvSpPr>
        <p:spPr/>
        <p:txBody>
          <a:bodyPr/>
          <a:lstStyle/>
          <a:p>
            <a:fld id="{6A0EE8C5-B5CD-4708-A223-72D2A830B8ED}" type="slidenum">
              <a:rPr lang="en-US" smtClean="0"/>
              <a:t>16</a:t>
            </a:fld>
            <a:endParaRPr lang="en-US"/>
          </a:p>
        </p:txBody>
      </p:sp>
    </p:spTree>
    <p:extLst>
      <p:ext uri="{BB962C8B-B14F-4D97-AF65-F5344CB8AC3E}">
        <p14:creationId xmlns:p14="http://schemas.microsoft.com/office/powerpoint/2010/main" val="16172950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0" kern="1200" dirty="0" smtClean="0">
                <a:solidFill>
                  <a:schemeClr val="tx1"/>
                </a:solidFill>
                <a:effectLst/>
                <a:latin typeface="+mn-lt"/>
                <a:ea typeface="+mn-ea"/>
                <a:cs typeface="+mn-cs"/>
              </a:rPr>
              <a:t>To</a:t>
            </a:r>
            <a:r>
              <a:rPr lang="en-US" sz="1200" i="0" kern="1200" baseline="0" dirty="0" smtClean="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determine this threshold, we divided a sample input to many</a:t>
            </a:r>
            <a:r>
              <a:rPr lang="en-US" sz="1200" i="0" kern="1200" baseline="0" dirty="0" smtClean="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equally-sized chunks and measured the time it takes for</a:t>
            </a:r>
            <a:r>
              <a:rPr lang="en-US" sz="1200" i="0" kern="1200" baseline="0" dirty="0" smtClean="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every chunk in both approaches to be fully inserted. </a:t>
            </a:r>
          </a:p>
          <a:p>
            <a:r>
              <a:rPr lang="en-US" sz="1200" i="0" kern="1200" dirty="0" smtClean="0">
                <a:solidFill>
                  <a:schemeClr val="tx1"/>
                </a:solidFill>
                <a:effectLst/>
                <a:latin typeface="+mn-lt"/>
                <a:ea typeface="+mn-ea"/>
                <a:cs typeface="+mn-cs"/>
              </a:rPr>
              <a:t>Then</a:t>
            </a:r>
            <a:r>
              <a:rPr lang="en-US" sz="1200" i="0" kern="1200" baseline="0" dirty="0" smtClean="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we computed the difference in times of two approaches such</a:t>
            </a:r>
            <a:r>
              <a:rPr lang="en-US" sz="1200" i="0" kern="1200" baseline="0" dirty="0" smtClean="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that a positive value shows the supremacy of collaborative</a:t>
            </a:r>
            <a:r>
              <a:rPr lang="en-US" sz="1200" i="0" kern="1200" baseline="0" dirty="0" smtClean="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lanes approach. </a:t>
            </a:r>
          </a:p>
          <a:p>
            <a:r>
              <a:rPr lang="en-US" sz="1200" i="0" kern="1200" dirty="0" smtClean="0">
                <a:solidFill>
                  <a:schemeClr val="tx1"/>
                </a:solidFill>
                <a:effectLst/>
                <a:latin typeface="+mn-lt"/>
                <a:ea typeface="+mn-ea"/>
                <a:cs typeface="+mn-cs"/>
              </a:rPr>
              <a:t>We interpolated the timing difference plot</a:t>
            </a:r>
            <a:r>
              <a:rPr lang="en-US" sz="1200" i="0" kern="1200" baseline="0" dirty="0" smtClean="0">
                <a:solidFill>
                  <a:schemeClr val="tx1"/>
                </a:solidFill>
                <a:effectLst/>
                <a:latin typeface="+mn-lt"/>
                <a:ea typeface="+mn-ea"/>
                <a:cs typeface="+mn-cs"/>
              </a:rPr>
              <a:t> </a:t>
            </a:r>
            <a:r>
              <a:rPr lang="en-US" sz="1200" i="0" kern="1200" baseline="0" dirty="0" smtClean="0">
                <a:solidFill>
                  <a:schemeClr val="tx1"/>
                </a:solidFill>
                <a:effectLst/>
                <a:latin typeface="+mn-lt"/>
                <a:ea typeface="+mn-ea"/>
                <a:cs typeface="+mn-cs"/>
              </a:rPr>
              <a:t>using </a:t>
            </a:r>
            <a:r>
              <a:rPr lang="en-US" sz="1200" i="0" kern="1200" dirty="0" smtClean="0">
                <a:solidFill>
                  <a:schemeClr val="tx1"/>
                </a:solidFill>
                <a:effectLst/>
                <a:latin typeface="+mn-lt"/>
                <a:ea typeface="+mn-ea"/>
                <a:cs typeface="+mn-cs"/>
              </a:rPr>
              <a:t>a </a:t>
            </a:r>
            <a:r>
              <a:rPr lang="en-US" sz="1200" i="0" kern="1200" dirty="0" smtClean="0">
                <a:solidFill>
                  <a:schemeClr val="tx1"/>
                </a:solidFill>
                <a:effectLst/>
                <a:latin typeface="+mn-lt"/>
                <a:ea typeface="+mn-ea"/>
                <a:cs typeface="+mn-cs"/>
              </a:rPr>
              <a:t>second order polynomial regression and introduced the</a:t>
            </a:r>
            <a:r>
              <a:rPr lang="en-US" sz="1200" i="0" kern="1200" baseline="0" dirty="0" smtClean="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second in-the-range root as the hybrid threshold.</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
            </a:r>
            <a:br>
              <a:rPr lang="en-US" sz="1200" i="0" kern="1200" dirty="0" smtClean="0">
                <a:solidFill>
                  <a:schemeClr val="tx1"/>
                </a:solidFill>
                <a:effectLst/>
                <a:latin typeface="+mn-lt"/>
                <a:ea typeface="+mn-ea"/>
                <a:cs typeface="+mn-cs"/>
              </a:rPr>
            </a:br>
            <a:endParaRPr lang="en-US" dirty="0"/>
          </a:p>
        </p:txBody>
      </p:sp>
      <p:sp>
        <p:nvSpPr>
          <p:cNvPr id="4" name="Slide Number Placeholder 3"/>
          <p:cNvSpPr>
            <a:spLocks noGrp="1"/>
          </p:cNvSpPr>
          <p:nvPr>
            <p:ph type="sldNum" sz="quarter" idx="10"/>
          </p:nvPr>
        </p:nvSpPr>
        <p:spPr/>
        <p:txBody>
          <a:bodyPr/>
          <a:lstStyle/>
          <a:p>
            <a:fld id="{6A0EE8C5-B5CD-4708-A223-72D2A830B8ED}" type="slidenum">
              <a:rPr lang="en-US" smtClean="0"/>
              <a:t>17</a:t>
            </a:fld>
            <a:endParaRPr lang="en-US"/>
          </a:p>
        </p:txBody>
      </p:sp>
    </p:spTree>
    <p:extLst>
      <p:ext uri="{BB962C8B-B14F-4D97-AF65-F5344CB8AC3E}">
        <p14:creationId xmlns:p14="http://schemas.microsoft.com/office/powerpoint/2010/main" val="25833140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GeForce GTX780 </a:t>
            </a:r>
            <a:r>
              <a:rPr lang="en-US" dirty="0" err="1" smtClean="0"/>
              <a:t>Kepler</a:t>
            </a:r>
            <a:r>
              <a:rPr lang="en-US" dirty="0" smtClean="0"/>
              <a:t> SM 3.5, </a:t>
            </a:r>
            <a:r>
              <a:rPr lang="en-US" dirty="0" err="1" smtClean="0"/>
              <a:t>PCIe</a:t>
            </a:r>
            <a:r>
              <a:rPr lang="en-US" baseline="0" dirty="0" smtClean="0"/>
              <a:t> 3.0 operating at 16x, Ubuntu 14.04 64-bit, CUDA 6.5, UVA in effect, -O3 flag for compilation. KVPs 8 bytes because of GPU Cuckoo restriction. </a:t>
            </a:r>
          </a:p>
          <a:p>
            <a:r>
              <a:rPr lang="en-US" sz="1200" i="0" kern="1200" dirty="0" smtClean="0">
                <a:solidFill>
                  <a:schemeClr val="tx1"/>
                </a:solidFill>
                <a:effectLst/>
                <a:latin typeface="+mn-lt"/>
                <a:ea typeface="+mn-ea"/>
                <a:cs typeface="+mn-cs"/>
              </a:rPr>
              <a:t>Inputs in this section are in the form</a:t>
            </a:r>
            <a:r>
              <a:rPr lang="en-US" sz="1200" i="0" kern="1200" baseline="0" dirty="0" smtClean="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of interleaved insert and retrieval operations grouped into</a:t>
            </a:r>
            <a:r>
              <a:rPr lang="en-US" sz="1200" i="0" kern="1200" baseline="0" dirty="0" smtClean="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slices. Queried keys in an interval are selected from the</a:t>
            </a:r>
            <a:r>
              <a:rPr lang="en-US" sz="1200" i="0" kern="1200" baseline="0" dirty="0" smtClean="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keys inserted in the previous slice. Each slice has approximately 100k insertion or retrieval operations combined. To</a:t>
            </a:r>
            <a:r>
              <a:rPr lang="en-US" sz="1200" i="0" kern="1200" baseline="0" dirty="0" smtClean="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remove the effect of</a:t>
            </a:r>
            <a:r>
              <a:rPr lang="en-US" sz="1200" i="0" kern="1200" baseline="0" dirty="0" smtClean="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thread divergence during comparison,</a:t>
            </a:r>
            <a:r>
              <a:rPr lang="en-US" sz="1200" i="0" kern="1200" baseline="0" dirty="0" smtClean="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we batched insertion and retrievals in groups of 32. In</a:t>
            </a:r>
            <a:r>
              <a:rPr lang="en-US" sz="1200" i="0" kern="1200" baseline="0" dirty="0" smtClean="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Stadium hashing, each slice is executed by a separate CUDA</a:t>
            </a:r>
            <a:r>
              <a:rPr lang="en-US" sz="1200" i="0" kern="1200" baseline="0" dirty="0" smtClean="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kernel all inside an stream therefore inserted query keys can</a:t>
            </a:r>
            <a:r>
              <a:rPr lang="en-US" sz="1200" i="0" kern="1200" baseline="0" dirty="0" smtClean="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be found inside the table during processing the next slice.</a:t>
            </a:r>
            <a:endParaRPr lang="en-US" baseline="0" dirty="0" smtClean="0"/>
          </a:p>
          <a:p>
            <a:r>
              <a:rPr lang="en-US" sz="1200" i="0" kern="1200" dirty="0" smtClean="0">
                <a:solidFill>
                  <a:schemeClr val="tx1"/>
                </a:solidFill>
                <a:effectLst/>
                <a:latin typeface="+mn-lt"/>
                <a:ea typeface="+mn-ea"/>
                <a:cs typeface="+mn-cs"/>
              </a:rPr>
              <a:t>GPU Cuckoo hashing natively does not support</a:t>
            </a:r>
            <a:r>
              <a:rPr lang="en-US" sz="1200" i="0" kern="1200" baseline="0" dirty="0" smtClean="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concurrency. To enable safe insertion and retrieval for GPU</a:t>
            </a:r>
            <a:r>
              <a:rPr lang="en-US" sz="1200" i="0" kern="1200" baseline="0" dirty="0" smtClean="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cuckoo hashing inside a slice, we assigned two sequential kernels for each slice: first one performing insertions</a:t>
            </a:r>
            <a:r>
              <a:rPr lang="en-US" sz="1200" i="0" kern="1200" baseline="0" dirty="0" smtClean="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ignoring retrievals and the second one ignoring insertions</a:t>
            </a:r>
            <a:r>
              <a:rPr lang="en-US" sz="1200" i="0" kern="1200" baseline="0" dirty="0" smtClean="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retrieving query keys.</a:t>
            </a:r>
          </a:p>
          <a:p>
            <a:r>
              <a:rPr lang="en-US" sz="1200" i="0" kern="1200" dirty="0" smtClean="0">
                <a:solidFill>
                  <a:schemeClr val="tx1"/>
                </a:solidFill>
                <a:effectLst/>
                <a:latin typeface="+mn-lt"/>
                <a:ea typeface="+mn-ea"/>
                <a:cs typeface="+mn-cs"/>
              </a:rPr>
              <a:t>Larger ticket size provides</a:t>
            </a:r>
            <a:r>
              <a:rPr lang="en-US" sz="1200" i="0" kern="1200" baseline="0" dirty="0" smtClean="0">
                <a:solidFill>
                  <a:schemeClr val="tx1"/>
                </a:solidFill>
                <a:effectLst/>
                <a:latin typeface="+mn-lt"/>
                <a:ea typeface="+mn-ea"/>
                <a:cs typeface="+mn-cs"/>
              </a:rPr>
              <a:t> higher speedups due to higher access certainty (lower number of host memory accesses).</a:t>
            </a:r>
          </a:p>
          <a:p>
            <a:r>
              <a:rPr lang="en-US" sz="1200" i="0" kern="1200" baseline="0" dirty="0" smtClean="0">
                <a:solidFill>
                  <a:schemeClr val="tx1"/>
                </a:solidFill>
                <a:effectLst/>
                <a:latin typeface="+mn-lt"/>
                <a:ea typeface="+mn-ea"/>
                <a:cs typeface="+mn-cs"/>
              </a:rPr>
              <a:t>Stash heavily reduces accesses to the host memory. Especially when half the queries exist. All available: 1.25x – 1.75x Half available</a:t>
            </a:r>
            <a:r>
              <a:rPr lang="en-US" sz="1200" i="0" kern="1200" baseline="0" smtClean="0">
                <a:solidFill>
                  <a:schemeClr val="tx1"/>
                </a:solidFill>
                <a:effectLst/>
                <a:latin typeface="+mn-lt"/>
                <a:ea typeface="+mn-ea"/>
                <a:cs typeface="+mn-cs"/>
              </a:rPr>
              <a:t>: 1.23x-2.47x</a:t>
            </a:r>
            <a:endParaRPr lang="en-US" sz="120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A0EE8C5-B5CD-4708-A223-72D2A830B8ED}" type="slidenum">
              <a:rPr lang="en-US" smtClean="0"/>
              <a:t>18</a:t>
            </a:fld>
            <a:endParaRPr lang="en-US"/>
          </a:p>
        </p:txBody>
      </p:sp>
    </p:spTree>
    <p:extLst>
      <p:ext uri="{BB962C8B-B14F-4D97-AF65-F5344CB8AC3E}">
        <p14:creationId xmlns:p14="http://schemas.microsoft.com/office/powerpoint/2010/main" val="9212142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0" kern="1200" dirty="0" smtClean="0">
                <a:solidFill>
                  <a:schemeClr val="tx1"/>
                </a:solidFill>
                <a:effectLst/>
                <a:latin typeface="+mn-lt"/>
                <a:ea typeface="+mn-ea"/>
                <a:cs typeface="+mn-cs"/>
              </a:rPr>
              <a:t>1.04x-1.19x when all the query keys exits.</a:t>
            </a:r>
          </a:p>
          <a:p>
            <a:endParaRPr lang="en-US" sz="1200" i="0" kern="1200" dirty="0" smtClean="0">
              <a:solidFill>
                <a:schemeClr val="tx1"/>
              </a:solidFill>
              <a:effectLst/>
              <a:latin typeface="+mn-lt"/>
              <a:ea typeface="+mn-ea"/>
              <a:cs typeface="+mn-cs"/>
            </a:endParaRPr>
          </a:p>
          <a:p>
            <a:r>
              <a:rPr lang="en-US" sz="1200" i="0" kern="1200" dirty="0" smtClean="0">
                <a:solidFill>
                  <a:schemeClr val="tx1"/>
                </a:solidFill>
                <a:effectLst/>
                <a:latin typeface="+mn-lt"/>
                <a:ea typeface="+mn-ea"/>
                <a:cs typeface="+mn-cs"/>
              </a:rPr>
              <a:t>1.55x-1.65x when half of them exist.</a:t>
            </a:r>
          </a:p>
          <a:p>
            <a:endParaRPr lang="en-US" sz="1200" i="0" kern="1200" dirty="0" smtClean="0">
              <a:solidFill>
                <a:schemeClr val="tx1"/>
              </a:solidFill>
              <a:effectLst/>
              <a:latin typeface="+mn-lt"/>
              <a:ea typeface="+mn-ea"/>
              <a:cs typeface="+mn-cs"/>
            </a:endParaRPr>
          </a:p>
          <a:p>
            <a:r>
              <a:rPr lang="en-US" sz="1200" i="0" kern="1200" dirty="0" smtClean="0">
                <a:solidFill>
                  <a:schemeClr val="tx1"/>
                </a:solidFill>
                <a:effectLst/>
                <a:latin typeface="+mn-lt"/>
                <a:ea typeface="+mn-ea"/>
                <a:cs typeface="+mn-cs"/>
              </a:rPr>
              <a:t>Higher speedup is due to fast rejection of unavailable query keys with the ticket-board.</a:t>
            </a:r>
            <a:endParaRPr lang="en-US" dirty="0"/>
          </a:p>
        </p:txBody>
      </p:sp>
      <p:sp>
        <p:nvSpPr>
          <p:cNvPr id="4" name="Slide Number Placeholder 3"/>
          <p:cNvSpPr>
            <a:spLocks noGrp="1"/>
          </p:cNvSpPr>
          <p:nvPr>
            <p:ph type="sldNum" sz="quarter" idx="10"/>
          </p:nvPr>
        </p:nvSpPr>
        <p:spPr/>
        <p:txBody>
          <a:bodyPr/>
          <a:lstStyle/>
          <a:p>
            <a:fld id="{6A0EE8C5-B5CD-4708-A223-72D2A830B8ED}" type="slidenum">
              <a:rPr lang="en-US" smtClean="0"/>
              <a:t>19</a:t>
            </a:fld>
            <a:endParaRPr lang="en-US"/>
          </a:p>
        </p:txBody>
      </p:sp>
    </p:spTree>
    <p:extLst>
      <p:ext uri="{BB962C8B-B14F-4D97-AF65-F5344CB8AC3E}">
        <p14:creationId xmlns:p14="http://schemas.microsoft.com/office/powerpoint/2010/main" val="2007861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GPU threads POV,</a:t>
            </a:r>
            <a:r>
              <a:rPr lang="en-US" baseline="0" dirty="0" smtClean="0"/>
              <a:t> </a:t>
            </a:r>
            <a:r>
              <a:rPr lang="en-US" dirty="0" err="1" smtClean="0"/>
              <a:t>PCIe</a:t>
            </a:r>
            <a:r>
              <a:rPr lang="en-US" dirty="0" smtClean="0"/>
              <a:t> bandwidth,</a:t>
            </a:r>
            <a:r>
              <a:rPr lang="en-US" baseline="0" dirty="0" smtClean="0"/>
              <a:t> as we said, is much lower compared to GPU DRAM bandwidth.</a:t>
            </a:r>
            <a:endParaRPr lang="en-US" dirty="0"/>
          </a:p>
        </p:txBody>
      </p:sp>
      <p:sp>
        <p:nvSpPr>
          <p:cNvPr id="4" name="Slide Number Placeholder 3"/>
          <p:cNvSpPr>
            <a:spLocks noGrp="1"/>
          </p:cNvSpPr>
          <p:nvPr>
            <p:ph type="sldNum" sz="quarter" idx="10"/>
          </p:nvPr>
        </p:nvSpPr>
        <p:spPr/>
        <p:txBody>
          <a:bodyPr/>
          <a:lstStyle/>
          <a:p>
            <a:fld id="{6A0EE8C5-B5CD-4708-A223-72D2A830B8ED}" type="slidenum">
              <a:rPr lang="en-US" smtClean="0"/>
              <a:t>2</a:t>
            </a:fld>
            <a:endParaRPr lang="en-US"/>
          </a:p>
        </p:txBody>
      </p:sp>
    </p:spTree>
    <p:extLst>
      <p:ext uri="{BB962C8B-B14F-4D97-AF65-F5344CB8AC3E}">
        <p14:creationId xmlns:p14="http://schemas.microsoft.com/office/powerpoint/2010/main" val="34226672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Warp execution efficiency (predicated and non-predicated averaged).</a:t>
            </a:r>
          </a:p>
          <a:p>
            <a:r>
              <a:rPr lang="en-US" dirty="0" smtClean="0"/>
              <a:t>Ticket size = 4</a:t>
            </a:r>
          </a:p>
          <a:p>
            <a:r>
              <a:rPr lang="en-US" dirty="0" smtClean="0"/>
              <a:t>2^25 pairs (32 million)</a:t>
            </a:r>
            <a:endParaRPr lang="en-US" dirty="0"/>
          </a:p>
        </p:txBody>
      </p:sp>
      <p:sp>
        <p:nvSpPr>
          <p:cNvPr id="4" name="Slide Number Placeholder 3"/>
          <p:cNvSpPr>
            <a:spLocks noGrp="1"/>
          </p:cNvSpPr>
          <p:nvPr>
            <p:ph type="sldNum" sz="quarter" idx="10"/>
          </p:nvPr>
        </p:nvSpPr>
        <p:spPr/>
        <p:txBody>
          <a:bodyPr/>
          <a:lstStyle/>
          <a:p>
            <a:fld id="{6A0EE8C5-B5CD-4708-A223-72D2A830B8ED}" type="slidenum">
              <a:rPr lang="en-US" smtClean="0"/>
              <a:t>20</a:t>
            </a:fld>
            <a:endParaRPr lang="en-US"/>
          </a:p>
        </p:txBody>
      </p:sp>
    </p:spTree>
    <p:extLst>
      <p:ext uri="{BB962C8B-B14F-4D97-AF65-F5344CB8AC3E}">
        <p14:creationId xmlns:p14="http://schemas.microsoft.com/office/powerpoint/2010/main" val="23629404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created a version of stash</a:t>
            </a:r>
            <a:r>
              <a:rPr lang="en-US" baseline="0" dirty="0" smtClean="0"/>
              <a:t> that does not use ticket-board but rather performs the transactions directly with the table.</a:t>
            </a:r>
          </a:p>
          <a:p>
            <a:endParaRPr lang="en-US" dirty="0" smtClean="0"/>
          </a:p>
          <a:p>
            <a:r>
              <a:rPr lang="en-US" dirty="0" smtClean="0"/>
              <a:t>Ticket-board is really essential</a:t>
            </a:r>
            <a:r>
              <a:rPr lang="en-US" baseline="0" dirty="0" smtClean="0"/>
              <a:t> for the out-of-core hashing.</a:t>
            </a:r>
          </a:p>
          <a:p>
            <a:r>
              <a:rPr lang="en-US" baseline="0" dirty="0" smtClean="0"/>
              <a:t>For in-core, if queries do not exist, it becomes much more important.</a:t>
            </a:r>
            <a:endParaRPr lang="en-US" dirty="0" smtClean="0"/>
          </a:p>
          <a:p>
            <a:endParaRPr lang="en-US" dirty="0" smtClean="0"/>
          </a:p>
          <a:p>
            <a:r>
              <a:rPr lang="en-US" dirty="0" smtClean="0"/>
              <a:t>Out-of-core performance is not increases that much by the CL technique</a:t>
            </a:r>
            <a:r>
              <a:rPr lang="en-US" baseline="0" dirty="0" smtClean="0"/>
              <a:t> because we are heavily bottlenecked by the </a:t>
            </a:r>
            <a:r>
              <a:rPr lang="en-US" baseline="0" dirty="0" err="1" smtClean="0"/>
              <a:t>PCIe</a:t>
            </a:r>
            <a:r>
              <a:rPr lang="en-US" baseline="0" dirty="0" smtClean="0"/>
              <a:t>.</a:t>
            </a:r>
          </a:p>
          <a:p>
            <a:r>
              <a:rPr lang="en-US" baseline="0" dirty="0" smtClean="0"/>
              <a:t>For the in-core case, it improves the performance by usually between 5 to 20 percent</a:t>
            </a:r>
            <a:r>
              <a:rPr lang="en-US" baseline="0" dirty="0" smtClean="0"/>
              <a:t>. I personally predict this would be more with the introduction of HBM/Stacked/3D DRAM.</a:t>
            </a:r>
            <a:endParaRPr lang="en-US" baseline="0" dirty="0" smtClean="0"/>
          </a:p>
          <a:p>
            <a:endParaRPr lang="en-US" baseline="0" dirty="0" smtClean="0"/>
          </a:p>
          <a:p>
            <a:r>
              <a:rPr lang="en-US" baseline="0" dirty="0" smtClean="0"/>
              <a:t>LF = 0.85</a:t>
            </a:r>
            <a:endParaRPr lang="en-US" dirty="0"/>
          </a:p>
        </p:txBody>
      </p:sp>
      <p:sp>
        <p:nvSpPr>
          <p:cNvPr id="4" name="Slide Number Placeholder 3"/>
          <p:cNvSpPr>
            <a:spLocks noGrp="1"/>
          </p:cNvSpPr>
          <p:nvPr>
            <p:ph type="sldNum" sz="quarter" idx="10"/>
          </p:nvPr>
        </p:nvSpPr>
        <p:spPr/>
        <p:txBody>
          <a:bodyPr/>
          <a:lstStyle/>
          <a:p>
            <a:fld id="{6A0EE8C5-B5CD-4708-A223-72D2A830B8ED}" type="slidenum">
              <a:rPr lang="en-US" smtClean="0"/>
              <a:t>21</a:t>
            </a:fld>
            <a:endParaRPr lang="en-US"/>
          </a:p>
        </p:txBody>
      </p:sp>
    </p:spTree>
    <p:extLst>
      <p:ext uri="{BB962C8B-B14F-4D97-AF65-F5344CB8AC3E}">
        <p14:creationId xmlns:p14="http://schemas.microsoft.com/office/powerpoint/2010/main" val="19885679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TS = 1 has a higher rate since</a:t>
            </a:r>
            <a:r>
              <a:rPr lang="en-US" baseline="0" dirty="0" smtClean="0"/>
              <a:t> it does not involve creation and insertion of ticket info bits.</a:t>
            </a:r>
          </a:p>
          <a:p>
            <a:endParaRPr lang="en-US" baseline="0" dirty="0" smtClean="0"/>
          </a:p>
          <a:p>
            <a:r>
              <a:rPr lang="en-US" baseline="0" dirty="0" smtClean="0"/>
              <a:t>Also, the performance slightly decreases as we increase the KVP size due to wider memory transactions.</a:t>
            </a:r>
            <a:endParaRPr lang="en-US" dirty="0" smtClean="0"/>
          </a:p>
          <a:p>
            <a:endParaRPr lang="en-US" dirty="0" smtClean="0"/>
          </a:p>
          <a:p>
            <a:r>
              <a:rPr lang="en-US" dirty="0" smtClean="0"/>
              <a:t>For out-of-core, wider memory transactions for large KVPs incur lower insertion</a:t>
            </a:r>
            <a:r>
              <a:rPr lang="en-US" baseline="0" dirty="0" smtClean="0"/>
              <a:t> rate. </a:t>
            </a:r>
            <a:r>
              <a:rPr lang="en-US" baseline="0" dirty="0" err="1" smtClean="0"/>
              <a:t>PCIe</a:t>
            </a:r>
            <a:r>
              <a:rPr lang="en-US" baseline="0" dirty="0" smtClean="0"/>
              <a:t> bandwidth in all cases limits the rates.</a:t>
            </a:r>
            <a:endParaRPr lang="en-US" dirty="0" smtClean="0"/>
          </a:p>
        </p:txBody>
      </p:sp>
      <p:sp>
        <p:nvSpPr>
          <p:cNvPr id="4" name="Slide Number Placeholder 3"/>
          <p:cNvSpPr>
            <a:spLocks noGrp="1"/>
          </p:cNvSpPr>
          <p:nvPr>
            <p:ph type="sldNum" sz="quarter" idx="10"/>
          </p:nvPr>
        </p:nvSpPr>
        <p:spPr/>
        <p:txBody>
          <a:bodyPr/>
          <a:lstStyle/>
          <a:p>
            <a:fld id="{6A0EE8C5-B5CD-4708-A223-72D2A830B8ED}" type="slidenum">
              <a:rPr lang="en-US" smtClean="0"/>
              <a:t>22</a:t>
            </a:fld>
            <a:endParaRPr lang="en-US"/>
          </a:p>
        </p:txBody>
      </p:sp>
    </p:spTree>
    <p:extLst>
      <p:ext uri="{BB962C8B-B14F-4D97-AF65-F5344CB8AC3E}">
        <p14:creationId xmlns:p14="http://schemas.microsoft.com/office/powerpoint/2010/main" val="32521127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Larger KVPs require wider memory transactions</a:t>
            </a:r>
            <a:r>
              <a:rPr lang="en-US" baseline="0" dirty="0" smtClean="0"/>
              <a:t> which brings down the retrieval rate.</a:t>
            </a:r>
          </a:p>
          <a:p>
            <a:endParaRPr lang="en-US" baseline="0" dirty="0" smtClean="0"/>
          </a:p>
          <a:p>
            <a:r>
              <a:rPr lang="en-US" baseline="0" dirty="0" smtClean="0"/>
              <a:t>When the table is in the host memory, larger ticket sizes become more necessary to avoid costly host memory transactions, especially with larger KVPs. This requirement becomes intensified much more if some query keys don’t exist in the table.</a:t>
            </a:r>
            <a:endParaRPr lang="en-US" dirty="0"/>
          </a:p>
        </p:txBody>
      </p:sp>
      <p:sp>
        <p:nvSpPr>
          <p:cNvPr id="4" name="Slide Number Placeholder 3"/>
          <p:cNvSpPr>
            <a:spLocks noGrp="1"/>
          </p:cNvSpPr>
          <p:nvPr>
            <p:ph type="sldNum" sz="quarter" idx="10"/>
          </p:nvPr>
        </p:nvSpPr>
        <p:spPr/>
        <p:txBody>
          <a:bodyPr/>
          <a:lstStyle/>
          <a:p>
            <a:fld id="{6A0EE8C5-B5CD-4708-A223-72D2A830B8ED}" type="slidenum">
              <a:rPr lang="en-US" smtClean="0"/>
              <a:t>23</a:t>
            </a:fld>
            <a:endParaRPr lang="en-US"/>
          </a:p>
        </p:txBody>
      </p:sp>
    </p:spTree>
    <p:extLst>
      <p:ext uri="{BB962C8B-B14F-4D97-AF65-F5344CB8AC3E}">
        <p14:creationId xmlns:p14="http://schemas.microsoft.com/office/powerpoint/2010/main" val="42091364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it </a:t>
            </a:r>
            <a:r>
              <a:rPr lang="en-US" smtClean="0"/>
              <a:t>from head.</a:t>
            </a:r>
            <a:endParaRPr lang="en-US" dirty="0"/>
          </a:p>
        </p:txBody>
      </p:sp>
      <p:sp>
        <p:nvSpPr>
          <p:cNvPr id="4" name="Slide Number Placeholder 3"/>
          <p:cNvSpPr>
            <a:spLocks noGrp="1"/>
          </p:cNvSpPr>
          <p:nvPr>
            <p:ph type="sldNum" sz="quarter" idx="10"/>
          </p:nvPr>
        </p:nvSpPr>
        <p:spPr/>
        <p:txBody>
          <a:bodyPr/>
          <a:lstStyle/>
          <a:p>
            <a:fld id="{6A0EE8C5-B5CD-4708-A223-72D2A830B8ED}" type="slidenum">
              <a:rPr lang="en-US" smtClean="0"/>
              <a:t>24</a:t>
            </a:fld>
            <a:endParaRPr lang="en-US"/>
          </a:p>
        </p:txBody>
      </p:sp>
    </p:spTree>
    <p:extLst>
      <p:ext uri="{BB962C8B-B14F-4D97-AF65-F5344CB8AC3E}">
        <p14:creationId xmlns:p14="http://schemas.microsoft.com/office/powerpoint/2010/main" val="1918278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0EE8C5-B5CD-4708-A223-72D2A830B8ED}" type="slidenum">
              <a:rPr lang="en-US" smtClean="0"/>
              <a:t>3</a:t>
            </a:fld>
            <a:endParaRPr lang="en-US"/>
          </a:p>
        </p:txBody>
      </p:sp>
    </p:spTree>
    <p:extLst>
      <p:ext uri="{BB962C8B-B14F-4D97-AF65-F5344CB8AC3E}">
        <p14:creationId xmlns:p14="http://schemas.microsoft.com/office/powerpoint/2010/main" val="38246208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HASHING especially on GPUs has a lot of applications such</a:t>
            </a:r>
            <a:r>
              <a:rPr lang="en-US" baseline="0" dirty="0" smtClean="0"/>
              <a:t> as</a:t>
            </a:r>
            <a:r>
              <a:rPr lang="en-US" dirty="0" smtClean="0"/>
              <a:t> text mining, duplicate object detection, data compression.  </a:t>
            </a:r>
          </a:p>
          <a:p>
            <a:r>
              <a:rPr lang="en-US" dirty="0" smtClean="0"/>
              <a:t>There’s a mapping between a key and its value.</a:t>
            </a:r>
            <a:r>
              <a:rPr lang="en-US" baseline="0" dirty="0" smtClean="0"/>
              <a:t> Value should be retrievable by having an inserted key.</a:t>
            </a:r>
            <a:endParaRPr lang="en-US" dirty="0" smtClean="0"/>
          </a:p>
          <a:p>
            <a:r>
              <a:rPr lang="en-US" dirty="0" smtClean="0"/>
              <a:t>Each</a:t>
            </a:r>
            <a:r>
              <a:rPr lang="en-US" baseline="0" dirty="0" smtClean="0"/>
              <a:t> hash function provides the KVP with multiple insertion location</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Rehashing continues until</a:t>
            </a:r>
            <a:r>
              <a:rPr lang="en-US" baseline="0" dirty="0" smtClean="0"/>
              <a:t> an empty location is found.</a:t>
            </a:r>
            <a:endParaRPr lang="en-US" dirty="0" smtClean="0"/>
          </a:p>
        </p:txBody>
      </p:sp>
      <p:sp>
        <p:nvSpPr>
          <p:cNvPr id="4" name="Slide Number Placeholder 3"/>
          <p:cNvSpPr>
            <a:spLocks noGrp="1"/>
          </p:cNvSpPr>
          <p:nvPr>
            <p:ph type="sldNum" sz="quarter" idx="10"/>
          </p:nvPr>
        </p:nvSpPr>
        <p:spPr/>
        <p:txBody>
          <a:bodyPr/>
          <a:lstStyle/>
          <a:p>
            <a:fld id="{6A0EE8C5-B5CD-4708-A223-72D2A830B8ED}" type="slidenum">
              <a:rPr lang="en-US" smtClean="0"/>
              <a:t>4</a:t>
            </a:fld>
            <a:endParaRPr lang="en-US"/>
          </a:p>
        </p:txBody>
      </p:sp>
    </p:spTree>
    <p:extLst>
      <p:ext uri="{BB962C8B-B14F-4D97-AF65-F5344CB8AC3E}">
        <p14:creationId xmlns:p14="http://schemas.microsoft.com/office/powerpoint/2010/main" val="6771761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Atomic exchange is needed in GPU cuckoo hashing </a:t>
            </a:r>
            <a:r>
              <a:rPr lang="en-US" dirty="0" smtClean="0"/>
              <a:t>for swaps</a:t>
            </a:r>
            <a:r>
              <a:rPr lang="en-US" baseline="0" dirty="0" smtClean="0"/>
              <a:t> </a:t>
            </a:r>
            <a:r>
              <a:rPr lang="en-US" dirty="0" smtClean="0"/>
              <a:t>so</a:t>
            </a:r>
            <a:r>
              <a:rPr lang="en-US" baseline="0" dirty="0" smtClean="0"/>
              <a:t> </a:t>
            </a:r>
            <a:r>
              <a:rPr lang="en-US" baseline="0" dirty="0" smtClean="0"/>
              <a:t>that multiple threads can update the table safely.</a:t>
            </a:r>
            <a:endParaRPr lang="en-US" dirty="0"/>
          </a:p>
        </p:txBody>
      </p:sp>
      <p:sp>
        <p:nvSpPr>
          <p:cNvPr id="4" name="Slide Number Placeholder 3"/>
          <p:cNvSpPr>
            <a:spLocks noGrp="1"/>
          </p:cNvSpPr>
          <p:nvPr>
            <p:ph type="sldNum" sz="quarter" idx="10"/>
          </p:nvPr>
        </p:nvSpPr>
        <p:spPr/>
        <p:txBody>
          <a:bodyPr/>
          <a:lstStyle/>
          <a:p>
            <a:fld id="{6A0EE8C5-B5CD-4708-A223-72D2A830B8ED}" type="slidenum">
              <a:rPr lang="en-US" smtClean="0"/>
              <a:t>5</a:t>
            </a:fld>
            <a:endParaRPr lang="en-US"/>
          </a:p>
        </p:txBody>
      </p:sp>
    </p:spTree>
    <p:extLst>
      <p:ext uri="{BB962C8B-B14F-4D97-AF65-F5344CB8AC3E}">
        <p14:creationId xmlns:p14="http://schemas.microsoft.com/office/powerpoint/2010/main" val="3044037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lookup for a query key may fail simply because during the probe the already-inserted pair is in transit, i.e. another thread being in an insertion-eviction chain is currently holding the pair containing the query key in its registers.</a:t>
            </a:r>
          </a:p>
          <a:p>
            <a:endParaRPr lang="en-US" dirty="0" smtClean="0"/>
          </a:p>
          <a:p>
            <a:r>
              <a:rPr lang="en-US" dirty="0" smtClean="0"/>
              <a:t>involves atomic exchange operations </a:t>
            </a:r>
            <a:r>
              <a:rPr lang="en-US" dirty="0" smtClean="0"/>
              <a:t>on the table</a:t>
            </a:r>
            <a:r>
              <a:rPr lang="en-US" baseline="0" dirty="0" smtClean="0"/>
              <a:t> content </a:t>
            </a:r>
            <a:r>
              <a:rPr lang="en-US" dirty="0" smtClean="0"/>
              <a:t>that </a:t>
            </a:r>
            <a:r>
              <a:rPr lang="en-US" dirty="0" smtClean="0"/>
              <a:t>ask for atomics returned </a:t>
            </a:r>
            <a:r>
              <a:rPr lang="en-US" dirty="0" smtClean="0"/>
              <a:t>values.</a:t>
            </a:r>
            <a:r>
              <a:rPr lang="en-US" baseline="0" dirty="0" smtClean="0"/>
              <a:t> GPU is connected to the host with comparatively slow </a:t>
            </a:r>
            <a:r>
              <a:rPr lang="en-US" baseline="0" dirty="0" err="1" smtClean="0"/>
              <a:t>PCIe</a:t>
            </a:r>
            <a:r>
              <a:rPr lang="en-US" baseline="0" dirty="0" smtClean="0"/>
              <a:t> bus.</a:t>
            </a:r>
            <a:r>
              <a:rPr lang="en-US" dirty="0" smtClean="0"/>
              <a:t> </a:t>
            </a:r>
            <a:r>
              <a:rPr lang="en-US" dirty="0" smtClean="0"/>
              <a:t>when the table is large and thus resides in the host memory, the latency associated with reads during insertions and possibly multiple reads during retrievals introduces long waiting times that degrade performance.</a:t>
            </a:r>
          </a:p>
          <a:p>
            <a:endParaRPr lang="en-US" dirty="0" smtClean="0"/>
          </a:p>
          <a:p>
            <a:r>
              <a:rPr lang="en-US" dirty="0" smtClean="0"/>
              <a:t>When multiple threads</a:t>
            </a:r>
            <a:r>
              <a:rPr lang="en-US" baseline="0" dirty="0" smtClean="0"/>
              <a:t> inside a warp are inserting their pairs, if one of them fails, all have to wait for that one thread to </a:t>
            </a:r>
            <a:r>
              <a:rPr lang="en-US" baseline="0" dirty="0" smtClean="0"/>
              <a:t>eventually insert.</a:t>
            </a:r>
            <a:endParaRPr lang="en-US" dirty="0"/>
          </a:p>
        </p:txBody>
      </p:sp>
      <p:sp>
        <p:nvSpPr>
          <p:cNvPr id="4" name="Slide Number Placeholder 3"/>
          <p:cNvSpPr>
            <a:spLocks noGrp="1"/>
          </p:cNvSpPr>
          <p:nvPr>
            <p:ph type="sldNum" sz="quarter" idx="10"/>
          </p:nvPr>
        </p:nvSpPr>
        <p:spPr/>
        <p:txBody>
          <a:bodyPr/>
          <a:lstStyle/>
          <a:p>
            <a:fld id="{6A0EE8C5-B5CD-4708-A223-72D2A830B8ED}" type="slidenum">
              <a:rPr lang="en-US" smtClean="0"/>
              <a:t>6</a:t>
            </a:fld>
            <a:endParaRPr lang="en-US"/>
          </a:p>
        </p:txBody>
      </p:sp>
    </p:spTree>
    <p:extLst>
      <p:ext uri="{BB962C8B-B14F-4D97-AF65-F5344CB8AC3E}">
        <p14:creationId xmlns:p14="http://schemas.microsoft.com/office/powerpoint/2010/main" val="717216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address</a:t>
            </a:r>
            <a:r>
              <a:rPr lang="en-US" baseline="0" dirty="0" smtClean="0"/>
              <a:t> GPU cuckoo hashing issues, we introduce Stadium hashing.</a:t>
            </a:r>
          </a:p>
          <a:p>
            <a:endParaRPr lang="en-US" baseline="0" dirty="0" smtClean="0"/>
          </a:p>
          <a:p>
            <a:r>
              <a:rPr lang="en-US" baseline="0" dirty="0" smtClean="0"/>
              <a:t>While table can be kept inside the host memory (for very large graphs) or global memory, ticket-board always stays inside the </a:t>
            </a:r>
            <a:r>
              <a:rPr lang="en-US" baseline="0" dirty="0" smtClean="0"/>
              <a:t>GPU global </a:t>
            </a:r>
            <a:r>
              <a:rPr lang="en-US" baseline="0" dirty="0" smtClean="0"/>
              <a:t>memory.</a:t>
            </a:r>
          </a:p>
          <a:p>
            <a:endParaRPr lang="en-US" baseline="0" dirty="0" smtClean="0"/>
          </a:p>
          <a:p>
            <a:r>
              <a:rPr lang="en-US" dirty="0" smtClean="0"/>
              <a:t>The availability bit indicates the occupancy status of the table bucket --  a 1 bit indicates the bucket is empty and a 0 bit means it has already been reserved or occupied. In each ticket, if the corresponding bucket is occupied, a number of  {info} bits, that have been generated deterministically from the \</a:t>
            </a:r>
            <a:r>
              <a:rPr lang="en-US" dirty="0" err="1" smtClean="0"/>
              <a:t>emph</a:t>
            </a:r>
            <a:r>
              <a:rPr lang="en-US" dirty="0" smtClean="0"/>
              <a:t>{key}, provide a clue about the existing \</a:t>
            </a:r>
            <a:r>
              <a:rPr lang="en-US" dirty="0" err="1" smtClean="0"/>
              <a:t>emph</a:t>
            </a:r>
            <a:r>
              <a:rPr lang="en-US" dirty="0" smtClean="0"/>
              <a:t>{key} in the bucket. \</a:t>
            </a:r>
            <a:r>
              <a:rPr lang="en-US" dirty="0" err="1" smtClean="0"/>
              <a:t>emph</a:t>
            </a:r>
            <a:r>
              <a:rPr lang="en-US" dirty="0" smtClean="0"/>
              <a:t>{Info} bits are advantageous for prompt rejection of wrong table positions during retrievals without having to access the bucket content. While a \</a:t>
            </a:r>
            <a:r>
              <a:rPr lang="en-US" dirty="0" err="1" smtClean="0"/>
              <a:t>emph</a:t>
            </a:r>
            <a:r>
              <a:rPr lang="en-US" dirty="0" smtClean="0"/>
              <a:t>{ticket} with the size of 1 bit does not have any \</a:t>
            </a:r>
            <a:r>
              <a:rPr lang="en-US" dirty="0" err="1" smtClean="0"/>
              <a:t>emph</a:t>
            </a:r>
            <a:r>
              <a:rPr lang="en-US" dirty="0" smtClean="0"/>
              <a:t>{info} bits, a \</a:t>
            </a:r>
            <a:r>
              <a:rPr lang="en-US" dirty="0" err="1" smtClean="0"/>
              <a:t>emph</a:t>
            </a:r>
            <a:r>
              <a:rPr lang="en-US" dirty="0" smtClean="0"/>
              <a:t>{ticket} with the size 8 carries 7 ticket \</a:t>
            </a:r>
            <a:r>
              <a:rPr lang="en-US" dirty="0" err="1" smtClean="0"/>
              <a:t>emph</a:t>
            </a:r>
            <a:r>
              <a:rPr lang="en-US" dirty="0" smtClean="0"/>
              <a:t>{info} bits -- in experiments, we consider ticket sizes of $1$, $2$, $4$, and $8$ bits.</a:t>
            </a:r>
            <a:endParaRPr lang="en-US" dirty="0"/>
          </a:p>
        </p:txBody>
      </p:sp>
      <p:sp>
        <p:nvSpPr>
          <p:cNvPr id="4" name="Slide Number Placeholder 3"/>
          <p:cNvSpPr>
            <a:spLocks noGrp="1"/>
          </p:cNvSpPr>
          <p:nvPr>
            <p:ph type="sldNum" sz="quarter" idx="10"/>
          </p:nvPr>
        </p:nvSpPr>
        <p:spPr/>
        <p:txBody>
          <a:bodyPr/>
          <a:lstStyle/>
          <a:p>
            <a:fld id="{6A0EE8C5-B5CD-4708-A223-72D2A830B8ED}" type="slidenum">
              <a:rPr lang="en-US" smtClean="0"/>
              <a:t>7</a:t>
            </a:fld>
            <a:endParaRPr lang="en-US"/>
          </a:p>
        </p:txBody>
      </p:sp>
    </p:spTree>
    <p:extLst>
      <p:ext uri="{BB962C8B-B14F-4D97-AF65-F5344CB8AC3E}">
        <p14:creationId xmlns:p14="http://schemas.microsoft.com/office/powerpoint/2010/main" val="42392478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double hashing, a second hash function creates the step size for the KVP. Then the location is incremented recursively.</a:t>
            </a:r>
          </a:p>
          <a:p>
            <a:endParaRPr lang="en-US" baseline="0" dirty="0" smtClean="0"/>
          </a:p>
          <a:p>
            <a:r>
              <a:rPr lang="en-US" baseline="0" dirty="0" smtClean="0"/>
              <a:t>The figure shows a table with a ticket-board that has ticket-size 4. </a:t>
            </a:r>
          </a:p>
          <a:p>
            <a:endParaRPr lang="en-US" baseline="0" dirty="0" smtClean="0"/>
          </a:p>
          <a:p>
            <a:r>
              <a:rPr lang="en-US" baseline="0" dirty="0" smtClean="0"/>
              <a:t>In the figure, info bits are created from the key deterministically and inserted into the ticket-board.</a:t>
            </a:r>
            <a:endParaRPr lang="en-US" dirty="0"/>
          </a:p>
        </p:txBody>
      </p:sp>
      <p:sp>
        <p:nvSpPr>
          <p:cNvPr id="4" name="Slide Number Placeholder 3"/>
          <p:cNvSpPr>
            <a:spLocks noGrp="1"/>
          </p:cNvSpPr>
          <p:nvPr>
            <p:ph type="sldNum" sz="quarter" idx="10"/>
          </p:nvPr>
        </p:nvSpPr>
        <p:spPr/>
        <p:txBody>
          <a:bodyPr/>
          <a:lstStyle/>
          <a:p>
            <a:fld id="{6A0EE8C5-B5CD-4708-A223-72D2A830B8ED}" type="slidenum">
              <a:rPr lang="en-US" smtClean="0"/>
              <a:t>8</a:t>
            </a:fld>
            <a:endParaRPr lang="en-US"/>
          </a:p>
        </p:txBody>
      </p:sp>
    </p:spTree>
    <p:extLst>
      <p:ext uri="{BB962C8B-B14F-4D97-AF65-F5344CB8AC3E}">
        <p14:creationId xmlns:p14="http://schemas.microsoft.com/office/powerpoint/2010/main" val="24394383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the tickets</a:t>
            </a:r>
            <a:r>
              <a:rPr lang="en-US" baseline="0" dirty="0" smtClean="0"/>
              <a:t> are larger, we can go to the third level with higher certainty. In other words, it increase the probability to quickly conclude that the bucket does not hold the query key.</a:t>
            </a:r>
          </a:p>
          <a:p>
            <a:endParaRPr lang="en-US" baseline="0" dirty="0" smtClean="0"/>
          </a:p>
          <a:p>
            <a:r>
              <a:rPr lang="en-US" baseline="0" dirty="0" smtClean="0"/>
              <a:t>Also when the ticket size is one (no info bits), there is no 2</a:t>
            </a:r>
            <a:r>
              <a:rPr lang="en-US" baseline="30000" dirty="0" smtClean="0"/>
              <a:t>nd</a:t>
            </a:r>
            <a:r>
              <a:rPr lang="en-US" baseline="0" dirty="0" smtClean="0"/>
              <a:t> level.</a:t>
            </a:r>
            <a:endParaRPr lang="en-US" dirty="0"/>
          </a:p>
        </p:txBody>
      </p:sp>
      <p:sp>
        <p:nvSpPr>
          <p:cNvPr id="4" name="Slide Number Placeholder 3"/>
          <p:cNvSpPr>
            <a:spLocks noGrp="1"/>
          </p:cNvSpPr>
          <p:nvPr>
            <p:ph type="sldNum" sz="quarter" idx="10"/>
          </p:nvPr>
        </p:nvSpPr>
        <p:spPr/>
        <p:txBody>
          <a:bodyPr/>
          <a:lstStyle/>
          <a:p>
            <a:fld id="{6A0EE8C5-B5CD-4708-A223-72D2A830B8ED}" type="slidenum">
              <a:rPr lang="en-US" smtClean="0"/>
              <a:t>9</a:t>
            </a:fld>
            <a:endParaRPr lang="en-US"/>
          </a:p>
        </p:txBody>
      </p:sp>
    </p:spTree>
    <p:extLst>
      <p:ext uri="{BB962C8B-B14F-4D97-AF65-F5344CB8AC3E}">
        <p14:creationId xmlns:p14="http://schemas.microsoft.com/office/powerpoint/2010/main" val="2949549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168EE2-4820-48B8-8284-18D2109FE7CD}" type="datetimeFigureOut">
              <a:rPr lang="en-US" smtClean="0"/>
              <a:t>10/18/2015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2E619-09AB-44BC-983F-E595700C85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5435464"/>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8168EE2-4820-48B8-8284-18D2109FE7CD}" type="datetimeFigureOut">
              <a:rPr lang="en-US" smtClean="0"/>
              <a:t>10/18/2015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2E619-09AB-44BC-983F-E595700C85B5}" type="slidenum">
              <a:rPr lang="en-US" smtClean="0"/>
              <a:t>‹#›</a:t>
            </a:fld>
            <a:endParaRPr lang="en-US"/>
          </a:p>
        </p:txBody>
      </p:sp>
    </p:spTree>
    <p:extLst>
      <p:ext uri="{BB962C8B-B14F-4D97-AF65-F5344CB8AC3E}">
        <p14:creationId xmlns:p14="http://schemas.microsoft.com/office/powerpoint/2010/main" val="1564635947"/>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8168EE2-4820-48B8-8284-18D2109FE7CD}" type="datetimeFigureOut">
              <a:rPr lang="en-US" smtClean="0"/>
              <a:t>10/18/2015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2E619-09AB-44BC-983F-E595700C85B5}" type="slidenum">
              <a:rPr lang="en-US" smtClean="0"/>
              <a:t>‹#›</a:t>
            </a:fld>
            <a:endParaRPr lang="en-US"/>
          </a:p>
        </p:txBody>
      </p:sp>
    </p:spTree>
    <p:extLst>
      <p:ext uri="{BB962C8B-B14F-4D97-AF65-F5344CB8AC3E}">
        <p14:creationId xmlns:p14="http://schemas.microsoft.com/office/powerpoint/2010/main" val="1372117600"/>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8168EE2-4820-48B8-8284-18D2109FE7CD}" type="datetimeFigureOut">
              <a:rPr lang="en-US" smtClean="0"/>
              <a:t>10/18/2015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2E619-09AB-44BC-983F-E595700C85B5}" type="slidenum">
              <a:rPr lang="en-US" smtClean="0"/>
              <a:t>‹#›</a:t>
            </a:fld>
            <a:endParaRPr lang="en-US"/>
          </a:p>
        </p:txBody>
      </p:sp>
    </p:spTree>
    <p:extLst>
      <p:ext uri="{BB962C8B-B14F-4D97-AF65-F5344CB8AC3E}">
        <p14:creationId xmlns:p14="http://schemas.microsoft.com/office/powerpoint/2010/main" val="3579428575"/>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168EE2-4820-48B8-8284-18D2109FE7CD}" type="datetimeFigureOut">
              <a:rPr lang="en-US" smtClean="0"/>
              <a:t>10/18/2015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2E619-09AB-44BC-983F-E595700C85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2177467"/>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8168EE2-4820-48B8-8284-18D2109FE7CD}" type="datetimeFigureOut">
              <a:rPr lang="en-US" smtClean="0"/>
              <a:t>10/18/2015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42E619-09AB-44BC-983F-E595700C85B5}" type="slidenum">
              <a:rPr lang="en-US" smtClean="0"/>
              <a:t>‹#›</a:t>
            </a:fld>
            <a:endParaRPr lang="en-US"/>
          </a:p>
        </p:txBody>
      </p:sp>
    </p:spTree>
    <p:extLst>
      <p:ext uri="{BB962C8B-B14F-4D97-AF65-F5344CB8AC3E}">
        <p14:creationId xmlns:p14="http://schemas.microsoft.com/office/powerpoint/2010/main" val="3945893478"/>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8168EE2-4820-48B8-8284-18D2109FE7CD}" type="datetimeFigureOut">
              <a:rPr lang="en-US" smtClean="0"/>
              <a:t>10/18/2015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42E619-09AB-44BC-983F-E595700C85B5}" type="slidenum">
              <a:rPr lang="en-US" smtClean="0"/>
              <a:t>‹#›</a:t>
            </a:fld>
            <a:endParaRPr lang="en-US"/>
          </a:p>
        </p:txBody>
      </p:sp>
    </p:spTree>
    <p:extLst>
      <p:ext uri="{BB962C8B-B14F-4D97-AF65-F5344CB8AC3E}">
        <p14:creationId xmlns:p14="http://schemas.microsoft.com/office/powerpoint/2010/main" val="99792263"/>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8168EE2-4820-48B8-8284-18D2109FE7CD}" type="datetimeFigureOut">
              <a:rPr lang="en-US" smtClean="0"/>
              <a:t>10/18/2015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42E619-09AB-44BC-983F-E595700C85B5}" type="slidenum">
              <a:rPr lang="en-US" smtClean="0"/>
              <a:t>‹#›</a:t>
            </a:fld>
            <a:endParaRPr lang="en-US"/>
          </a:p>
        </p:txBody>
      </p:sp>
    </p:spTree>
    <p:extLst>
      <p:ext uri="{BB962C8B-B14F-4D97-AF65-F5344CB8AC3E}">
        <p14:creationId xmlns:p14="http://schemas.microsoft.com/office/powerpoint/2010/main" val="671672885"/>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8168EE2-4820-48B8-8284-18D2109FE7CD}" type="datetimeFigureOut">
              <a:rPr lang="en-US" smtClean="0"/>
              <a:t>10/18/2015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E42E619-09AB-44BC-983F-E595700C85B5}" type="slidenum">
              <a:rPr lang="en-US" smtClean="0"/>
              <a:t>‹#›</a:t>
            </a:fld>
            <a:endParaRPr lang="en-US"/>
          </a:p>
        </p:txBody>
      </p:sp>
    </p:spTree>
    <p:extLst>
      <p:ext uri="{BB962C8B-B14F-4D97-AF65-F5344CB8AC3E}">
        <p14:creationId xmlns:p14="http://schemas.microsoft.com/office/powerpoint/2010/main" val="1247335402"/>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8168EE2-4820-48B8-8284-18D2109FE7CD}" type="datetimeFigureOut">
              <a:rPr lang="en-US" smtClean="0"/>
              <a:t>10/18/2015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E42E619-09AB-44BC-983F-E595700C85B5}" type="slidenum">
              <a:rPr lang="en-US" smtClean="0"/>
              <a:t>‹#›</a:t>
            </a:fld>
            <a:endParaRPr lang="en-US"/>
          </a:p>
        </p:txBody>
      </p:sp>
    </p:spTree>
    <p:extLst>
      <p:ext uri="{BB962C8B-B14F-4D97-AF65-F5344CB8AC3E}">
        <p14:creationId xmlns:p14="http://schemas.microsoft.com/office/powerpoint/2010/main" val="3210759059"/>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168EE2-4820-48B8-8284-18D2109FE7CD}" type="datetimeFigureOut">
              <a:rPr lang="en-US" smtClean="0"/>
              <a:t>10/18/2015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42E619-09AB-44BC-983F-E595700C85B5}" type="slidenum">
              <a:rPr lang="en-US" smtClean="0"/>
              <a:t>‹#›</a:t>
            </a:fld>
            <a:endParaRPr lang="en-US"/>
          </a:p>
        </p:txBody>
      </p:sp>
    </p:spTree>
    <p:extLst>
      <p:ext uri="{BB962C8B-B14F-4D97-AF65-F5344CB8AC3E}">
        <p14:creationId xmlns:p14="http://schemas.microsoft.com/office/powerpoint/2010/main" val="1997400204"/>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8168EE2-4820-48B8-8284-18D2109FE7CD}" type="datetimeFigureOut">
              <a:rPr lang="en-US" smtClean="0"/>
              <a:t>10/18/2015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E42E619-09AB-44BC-983F-E595700C85B5}"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2861438"/>
      </p:ext>
    </p:extLst>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Lst>
  <mc:AlternateContent xmlns:mc="http://schemas.openxmlformats.org/markup-compatibility/2006">
    <mc:Choice xmlns:p14="http://schemas.microsoft.com/office/powerpoint/2010/main" Requires="p14">
      <p:transition p14:dur="250">
        <p:fade/>
      </p:transition>
    </mc:Choice>
    <mc:Fallback>
      <p:transition>
        <p:fade/>
      </p:transition>
    </mc:Fallback>
  </mc:AlternateConten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chart" Target="../charts/chart5.xml"/><Relationship Id="rId4" Type="http://schemas.openxmlformats.org/officeDocument/2006/relationships/chart" Target="../charts/char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chart" Target="../charts/chart9.xml"/><Relationship Id="rId4" Type="http://schemas.openxmlformats.org/officeDocument/2006/relationships/chart" Target="../charts/chart8.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chart" Target="../charts/chart11.xml"/><Relationship Id="rId4" Type="http://schemas.openxmlformats.org/officeDocument/2006/relationships/chart" Target="../charts/chart10.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000" dirty="0" smtClean="0"/>
              <a:t>Stadium </a:t>
            </a:r>
            <a:r>
              <a:rPr lang="en-US" sz="4000" dirty="0"/>
              <a:t>H</a:t>
            </a:r>
            <a:r>
              <a:rPr lang="en-US" sz="4000" dirty="0" smtClean="0"/>
              <a:t>ashing: </a:t>
            </a:r>
            <a:br>
              <a:rPr lang="en-US" sz="4000" dirty="0" smtClean="0"/>
            </a:br>
            <a:r>
              <a:rPr lang="en-US" sz="4000" dirty="0" smtClean="0"/>
              <a:t>Scalable and Flexible Hashing on GPUs</a:t>
            </a:r>
            <a:endParaRPr lang="en-US" sz="4000" dirty="0"/>
          </a:p>
        </p:txBody>
      </p:sp>
      <p:sp>
        <p:nvSpPr>
          <p:cNvPr id="3" name="Subtitle 2"/>
          <p:cNvSpPr>
            <a:spLocks noGrp="1"/>
          </p:cNvSpPr>
          <p:nvPr>
            <p:ph type="subTitle" idx="1"/>
          </p:nvPr>
        </p:nvSpPr>
        <p:spPr/>
        <p:txBody>
          <a:bodyPr>
            <a:normAutofit/>
          </a:bodyPr>
          <a:lstStyle/>
          <a:p>
            <a:r>
              <a:rPr lang="en-US" sz="1400" dirty="0" smtClean="0"/>
              <a:t>Farzad Khorasani, Mehmet E. </a:t>
            </a:r>
            <a:r>
              <a:rPr lang="en-US" sz="1400" dirty="0" err="1" smtClean="0"/>
              <a:t>Belviranli</a:t>
            </a:r>
            <a:r>
              <a:rPr lang="en-US" sz="1400" dirty="0" smtClean="0"/>
              <a:t>, Rajiv Gupta, </a:t>
            </a:r>
            <a:r>
              <a:rPr lang="en-US" sz="1400" dirty="0" err="1" smtClean="0"/>
              <a:t>Laxmi</a:t>
            </a:r>
            <a:r>
              <a:rPr lang="en-US" sz="1400" dirty="0" smtClean="0"/>
              <a:t> N. </a:t>
            </a:r>
            <a:r>
              <a:rPr lang="en-US" sz="1400" dirty="0" err="1" smtClean="0"/>
              <a:t>Bhuyan</a:t>
            </a:r>
            <a:endParaRPr lang="en-US" sz="1400" dirty="0"/>
          </a:p>
          <a:p>
            <a:r>
              <a:rPr lang="en-US" sz="1400" dirty="0" smtClean="0"/>
              <a:t>University of California Riverside</a:t>
            </a:r>
            <a:endParaRPr lang="en-US" sz="14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11131" y="6455686"/>
            <a:ext cx="489097" cy="317254"/>
          </a:xfrm>
          <a:prstGeom prst="rect">
            <a:avLst/>
          </a:prstGeom>
        </p:spPr>
      </p:pic>
    </p:spTree>
    <p:extLst>
      <p:ext uri="{BB962C8B-B14F-4D97-AF65-F5344CB8AC3E}">
        <p14:creationId xmlns:p14="http://schemas.microsoft.com/office/powerpoint/2010/main" val="3367139861"/>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Stadium hashing: </a:t>
            </a:r>
            <a:br>
              <a:rPr lang="en-US" dirty="0" smtClean="0"/>
            </a:br>
            <a:r>
              <a:rPr lang="en-US" dirty="0" smtClean="0"/>
              <a:t>out-of-core insertion </a:t>
            </a:r>
            <a:r>
              <a:rPr lang="en-US" dirty="0"/>
              <a:t>efficiency</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11131" y="6455686"/>
            <a:ext cx="489097" cy="317254"/>
          </a:xfrm>
          <a:prstGeom prst="rect">
            <a:avLst/>
          </a:prstGeom>
        </p:spPr>
      </p:pic>
      <p:grpSp>
        <p:nvGrpSpPr>
          <p:cNvPr id="5" name="Group 4"/>
          <p:cNvGrpSpPr/>
          <p:nvPr/>
        </p:nvGrpSpPr>
        <p:grpSpPr>
          <a:xfrm>
            <a:off x="3364395" y="2969224"/>
            <a:ext cx="1241435" cy="1661110"/>
            <a:chOff x="5296172" y="2448470"/>
            <a:chExt cx="2046514" cy="2791100"/>
          </a:xfrm>
        </p:grpSpPr>
        <p:sp>
          <p:nvSpPr>
            <p:cNvPr id="6" name="Rectangle 5"/>
            <p:cNvSpPr/>
            <p:nvPr/>
          </p:nvSpPr>
          <p:spPr>
            <a:xfrm>
              <a:off x="6319429" y="4050849"/>
              <a:ext cx="1023257" cy="788126"/>
            </a:xfrm>
            <a:prstGeom prst="rect">
              <a:avLst/>
            </a:prstGeom>
            <a:solidFill>
              <a:schemeClr val="accent1">
                <a:lumMod val="40000"/>
                <a:lumOff val="60000"/>
              </a:schemeClr>
            </a:solidFill>
            <a:ln>
              <a:prstDash val="lg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7" name="Rectangle 6"/>
            <p:cNvSpPr/>
            <p:nvPr/>
          </p:nvSpPr>
          <p:spPr>
            <a:xfrm>
              <a:off x="5296172" y="4050849"/>
              <a:ext cx="1023257" cy="788126"/>
            </a:xfrm>
            <a:prstGeom prst="rect">
              <a:avLst/>
            </a:prstGeom>
            <a:solidFill>
              <a:schemeClr val="accent5">
                <a:lumMod val="40000"/>
                <a:lumOff val="60000"/>
              </a:schemeClr>
            </a:solidFill>
            <a:ln>
              <a:prstDash val="lg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8" name="Rectangle 7"/>
            <p:cNvSpPr/>
            <p:nvPr/>
          </p:nvSpPr>
          <p:spPr>
            <a:xfrm>
              <a:off x="6319429" y="2448470"/>
              <a:ext cx="1023257" cy="400595"/>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9" name="Rectangle 8"/>
            <p:cNvSpPr/>
            <p:nvPr/>
          </p:nvSpPr>
          <p:spPr>
            <a:xfrm>
              <a:off x="5296172" y="2448470"/>
              <a:ext cx="1023257" cy="400595"/>
            </a:xfrm>
            <a:prstGeom prst="rect">
              <a:avLst/>
            </a:prstGeom>
            <a:solidFill>
              <a:schemeClr val="accent5">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0" name="Rectangle 9"/>
            <p:cNvSpPr/>
            <p:nvPr/>
          </p:nvSpPr>
          <p:spPr>
            <a:xfrm>
              <a:off x="6319429" y="2849065"/>
              <a:ext cx="1023257" cy="400595"/>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1" name="Rectangle 10"/>
            <p:cNvSpPr/>
            <p:nvPr/>
          </p:nvSpPr>
          <p:spPr>
            <a:xfrm>
              <a:off x="5296172" y="2849065"/>
              <a:ext cx="1023257" cy="400595"/>
            </a:xfrm>
            <a:prstGeom prst="rect">
              <a:avLst/>
            </a:prstGeom>
            <a:solidFill>
              <a:schemeClr val="accent5">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2" name="Rectangle 11"/>
            <p:cNvSpPr/>
            <p:nvPr/>
          </p:nvSpPr>
          <p:spPr>
            <a:xfrm>
              <a:off x="6319429" y="3249660"/>
              <a:ext cx="1023257" cy="400595"/>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3" name="Rectangle 12"/>
            <p:cNvSpPr/>
            <p:nvPr/>
          </p:nvSpPr>
          <p:spPr>
            <a:xfrm>
              <a:off x="5296172" y="3249660"/>
              <a:ext cx="1023257" cy="400595"/>
            </a:xfrm>
            <a:prstGeom prst="rect">
              <a:avLst/>
            </a:prstGeom>
            <a:solidFill>
              <a:schemeClr val="accent5">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4" name="Rectangle 13"/>
            <p:cNvSpPr/>
            <p:nvPr/>
          </p:nvSpPr>
          <p:spPr>
            <a:xfrm>
              <a:off x="6319429" y="3650255"/>
              <a:ext cx="1023257" cy="400595"/>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5" name="Rectangle 14"/>
            <p:cNvSpPr/>
            <p:nvPr/>
          </p:nvSpPr>
          <p:spPr>
            <a:xfrm>
              <a:off x="5296172" y="3650255"/>
              <a:ext cx="1023257" cy="400595"/>
            </a:xfrm>
            <a:prstGeom prst="rect">
              <a:avLst/>
            </a:prstGeom>
            <a:solidFill>
              <a:schemeClr val="accent5">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6" name="Rectangle 15"/>
            <p:cNvSpPr/>
            <p:nvPr/>
          </p:nvSpPr>
          <p:spPr>
            <a:xfrm>
              <a:off x="6319429" y="4838975"/>
              <a:ext cx="1023257" cy="400595"/>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7" name="Rectangle 16"/>
            <p:cNvSpPr/>
            <p:nvPr/>
          </p:nvSpPr>
          <p:spPr>
            <a:xfrm>
              <a:off x="5296172" y="4838975"/>
              <a:ext cx="1023257" cy="400595"/>
            </a:xfrm>
            <a:prstGeom prst="rect">
              <a:avLst/>
            </a:prstGeom>
            <a:solidFill>
              <a:schemeClr val="accent5">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grpSp>
      <p:sp>
        <p:nvSpPr>
          <p:cNvPr id="18" name="TextBox 17"/>
          <p:cNvSpPr txBox="1"/>
          <p:nvPr/>
        </p:nvSpPr>
        <p:spPr>
          <a:xfrm>
            <a:off x="3751385" y="2761531"/>
            <a:ext cx="467454" cy="168213"/>
          </a:xfrm>
          <a:prstGeom prst="rect">
            <a:avLst/>
          </a:prstGeom>
          <a:noFill/>
          <a:effectLst/>
        </p:spPr>
        <p:txBody>
          <a:bodyPr wrap="square" lIns="0" tIns="0" rIns="0" bIns="0" rtlCol="0">
            <a:spAutoFit/>
          </a:bodyPr>
          <a:lstStyle/>
          <a:p>
            <a:pPr algn="ctr"/>
            <a:r>
              <a:rPr lang="en-US" sz="1200" dirty="0" smtClean="0"/>
              <a:t>Table</a:t>
            </a:r>
            <a:endParaRPr lang="en-US" sz="1200" dirty="0"/>
          </a:p>
        </p:txBody>
      </p:sp>
      <p:sp>
        <p:nvSpPr>
          <p:cNvPr id="19" name="TextBox 18"/>
          <p:cNvSpPr txBox="1"/>
          <p:nvPr/>
        </p:nvSpPr>
        <p:spPr>
          <a:xfrm>
            <a:off x="2770308" y="2007641"/>
            <a:ext cx="467454" cy="168213"/>
          </a:xfrm>
          <a:prstGeom prst="rect">
            <a:avLst/>
          </a:prstGeom>
          <a:noFill/>
          <a:effectLst/>
        </p:spPr>
        <p:txBody>
          <a:bodyPr wrap="square" lIns="0" tIns="0" rIns="0" bIns="0" rtlCol="0">
            <a:spAutoFit/>
          </a:bodyPr>
          <a:lstStyle/>
          <a:p>
            <a:pPr algn="ctr"/>
            <a:r>
              <a:rPr lang="en-US" sz="1200" dirty="0" err="1" smtClean="0"/>
              <a:t>PCIe</a:t>
            </a:r>
            <a:endParaRPr lang="en-US" sz="1200" dirty="0"/>
          </a:p>
        </p:txBody>
      </p:sp>
      <p:cxnSp>
        <p:nvCxnSpPr>
          <p:cNvPr id="20" name="Straight Connector 19"/>
          <p:cNvCxnSpPr/>
          <p:nvPr/>
        </p:nvCxnSpPr>
        <p:spPr>
          <a:xfrm flipH="1">
            <a:off x="2952566" y="2192576"/>
            <a:ext cx="14088" cy="3184916"/>
          </a:xfrm>
          <a:prstGeom prst="line">
            <a:avLst/>
          </a:prstGeom>
          <a:ln>
            <a:prstDash val="dash"/>
          </a:ln>
          <a:effectLst/>
        </p:spPr>
        <p:style>
          <a:lnRef idx="3">
            <a:schemeClr val="dk1"/>
          </a:lnRef>
          <a:fillRef idx="0">
            <a:schemeClr val="dk1"/>
          </a:fillRef>
          <a:effectRef idx="2">
            <a:schemeClr val="dk1"/>
          </a:effectRef>
          <a:fontRef idx="minor">
            <a:schemeClr val="tx1"/>
          </a:fontRef>
        </p:style>
      </p:cxnSp>
      <p:cxnSp>
        <p:nvCxnSpPr>
          <p:cNvPr id="21" name="Straight Connector 20"/>
          <p:cNvCxnSpPr/>
          <p:nvPr/>
        </p:nvCxnSpPr>
        <p:spPr>
          <a:xfrm flipH="1">
            <a:off x="2987072" y="2192575"/>
            <a:ext cx="14088" cy="3184916"/>
          </a:xfrm>
          <a:prstGeom prst="line">
            <a:avLst/>
          </a:prstGeom>
          <a:ln>
            <a:prstDash val="dash"/>
          </a:ln>
          <a:effectLst/>
        </p:spPr>
        <p:style>
          <a:lnRef idx="3">
            <a:schemeClr val="dk1"/>
          </a:lnRef>
          <a:fillRef idx="0">
            <a:schemeClr val="dk1"/>
          </a:fillRef>
          <a:effectRef idx="2">
            <a:schemeClr val="dk1"/>
          </a:effectRef>
          <a:fontRef idx="minor">
            <a:schemeClr val="tx1"/>
          </a:fontRef>
        </p:style>
      </p:cxnSp>
      <p:sp>
        <p:nvSpPr>
          <p:cNvPr id="22" name="Right Arrow 21"/>
          <p:cNvSpPr/>
          <p:nvPr/>
        </p:nvSpPr>
        <p:spPr>
          <a:xfrm>
            <a:off x="2737286" y="2418132"/>
            <a:ext cx="463379" cy="309059"/>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grpSp>
        <p:nvGrpSpPr>
          <p:cNvPr id="23" name="Group 22"/>
          <p:cNvGrpSpPr/>
          <p:nvPr/>
        </p:nvGrpSpPr>
        <p:grpSpPr>
          <a:xfrm>
            <a:off x="2202581" y="2418132"/>
            <a:ext cx="370975" cy="343399"/>
            <a:chOff x="1874520" y="579120"/>
            <a:chExt cx="457200" cy="457200"/>
          </a:xfrm>
          <a:effectLst/>
        </p:grpSpPr>
        <p:sp>
          <p:nvSpPr>
            <p:cNvPr id="24" name="Oval 23"/>
            <p:cNvSpPr/>
            <p:nvPr/>
          </p:nvSpPr>
          <p:spPr>
            <a:xfrm>
              <a:off x="1874520" y="57912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25" name="Oval 24"/>
            <p:cNvSpPr/>
            <p:nvPr/>
          </p:nvSpPr>
          <p:spPr>
            <a:xfrm>
              <a:off x="1920240" y="624840"/>
              <a:ext cx="365760" cy="365760"/>
            </a:xfrm>
            <a:prstGeom prst="ellipse">
              <a:avLst/>
            </a:prstGeom>
            <a:solidFill>
              <a:schemeClr val="accent1">
                <a:lumMod val="40000"/>
                <a:lumOff val="6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t>B</a:t>
              </a:r>
              <a:endParaRPr lang="en-US" sz="1200" dirty="0"/>
            </a:p>
          </p:txBody>
        </p:sp>
      </p:grpSp>
      <p:grpSp>
        <p:nvGrpSpPr>
          <p:cNvPr id="26" name="Group 25"/>
          <p:cNvGrpSpPr/>
          <p:nvPr/>
        </p:nvGrpSpPr>
        <p:grpSpPr>
          <a:xfrm>
            <a:off x="2202581" y="2904614"/>
            <a:ext cx="370975" cy="343399"/>
            <a:chOff x="1874520" y="1226820"/>
            <a:chExt cx="457200" cy="457200"/>
          </a:xfrm>
          <a:effectLst/>
        </p:grpSpPr>
        <p:sp>
          <p:nvSpPr>
            <p:cNvPr id="27" name="Oval 26"/>
            <p:cNvSpPr/>
            <p:nvPr/>
          </p:nvSpPr>
          <p:spPr>
            <a:xfrm>
              <a:off x="1874520" y="122682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28" name="Oval 27"/>
            <p:cNvSpPr/>
            <p:nvPr/>
          </p:nvSpPr>
          <p:spPr>
            <a:xfrm>
              <a:off x="1920240" y="1272540"/>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solidFill>
                    <a:schemeClr val="tx1"/>
                  </a:solidFill>
                  <a:sym typeface="Wingdings 2"/>
                </a:rPr>
                <a:t></a:t>
              </a:r>
              <a:endParaRPr lang="en-US" sz="1200" dirty="0">
                <a:solidFill>
                  <a:schemeClr val="tx1"/>
                </a:solidFill>
              </a:endParaRPr>
            </a:p>
          </p:txBody>
        </p:sp>
      </p:grpSp>
      <p:cxnSp>
        <p:nvCxnSpPr>
          <p:cNvPr id="29" name="Straight Arrow Connector 28"/>
          <p:cNvCxnSpPr/>
          <p:nvPr/>
        </p:nvCxnSpPr>
        <p:spPr>
          <a:xfrm rot="5400000">
            <a:off x="2316527" y="2833025"/>
            <a:ext cx="143083" cy="1289"/>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grpSp>
        <p:nvGrpSpPr>
          <p:cNvPr id="30" name="Group 29"/>
          <p:cNvGrpSpPr/>
          <p:nvPr/>
        </p:nvGrpSpPr>
        <p:grpSpPr>
          <a:xfrm>
            <a:off x="2202581" y="3372018"/>
            <a:ext cx="370975" cy="343399"/>
            <a:chOff x="2171700" y="2143125"/>
            <a:chExt cx="457200" cy="457200"/>
          </a:xfrm>
          <a:effectLst/>
        </p:grpSpPr>
        <p:sp>
          <p:nvSpPr>
            <p:cNvPr id="31" name="Oval 30"/>
            <p:cNvSpPr/>
            <p:nvPr/>
          </p:nvSpPr>
          <p:spPr>
            <a:xfrm>
              <a:off x="2171700" y="21431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32" name="Oval 31"/>
            <p:cNvSpPr/>
            <p:nvPr/>
          </p:nvSpPr>
          <p:spPr>
            <a:xfrm>
              <a:off x="2217420" y="2188845"/>
              <a:ext cx="365760" cy="365760"/>
            </a:xfrm>
            <a:prstGeom prst="ellipse">
              <a:avLst/>
            </a:prstGeom>
            <a:solidFill>
              <a:schemeClr val="bg2">
                <a:lumMod val="75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t>C</a:t>
              </a:r>
              <a:endParaRPr lang="en-US" sz="1200" dirty="0"/>
            </a:p>
          </p:txBody>
        </p:sp>
      </p:grpSp>
      <p:grpSp>
        <p:nvGrpSpPr>
          <p:cNvPr id="33" name="Group 32"/>
          <p:cNvGrpSpPr/>
          <p:nvPr/>
        </p:nvGrpSpPr>
        <p:grpSpPr>
          <a:xfrm>
            <a:off x="2202581" y="3869946"/>
            <a:ext cx="370975" cy="343399"/>
            <a:chOff x="2171700" y="2943225"/>
            <a:chExt cx="457200" cy="457200"/>
          </a:xfrm>
          <a:effectLst/>
        </p:grpSpPr>
        <p:sp>
          <p:nvSpPr>
            <p:cNvPr id="34" name="Oval 33"/>
            <p:cNvSpPr/>
            <p:nvPr/>
          </p:nvSpPr>
          <p:spPr>
            <a:xfrm>
              <a:off x="2171700" y="29432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35" name="Oval 34"/>
            <p:cNvSpPr/>
            <p:nvPr/>
          </p:nvSpPr>
          <p:spPr>
            <a:xfrm>
              <a:off x="2217420" y="2988945"/>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solidFill>
                    <a:schemeClr val="tx1"/>
                  </a:solidFill>
                  <a:sym typeface="Wingdings 2"/>
                </a:rPr>
                <a:t></a:t>
              </a:r>
              <a:endParaRPr lang="en-US" sz="1200" dirty="0">
                <a:solidFill>
                  <a:schemeClr val="tx1"/>
                </a:solidFill>
              </a:endParaRPr>
            </a:p>
          </p:txBody>
        </p:sp>
      </p:grpSp>
      <p:cxnSp>
        <p:nvCxnSpPr>
          <p:cNvPr id="36" name="Straight Arrow Connector 35"/>
          <p:cNvCxnSpPr>
            <a:stCxn id="31" idx="4"/>
            <a:endCxn id="34" idx="0"/>
          </p:cNvCxnSpPr>
          <p:nvPr/>
        </p:nvCxnSpPr>
        <p:spPr>
          <a:xfrm rot="5400000">
            <a:off x="2310804" y="3792633"/>
            <a:ext cx="154529" cy="1289"/>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37" name="Straight Arrow Connector 36"/>
          <p:cNvCxnSpPr>
            <a:stCxn id="34" idx="4"/>
            <a:endCxn id="39" idx="0"/>
          </p:cNvCxnSpPr>
          <p:nvPr/>
        </p:nvCxnSpPr>
        <p:spPr>
          <a:xfrm rot="5400000">
            <a:off x="2313665" y="4287700"/>
            <a:ext cx="148806" cy="1289"/>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grpSp>
        <p:nvGrpSpPr>
          <p:cNvPr id="38" name="Group 37"/>
          <p:cNvGrpSpPr/>
          <p:nvPr/>
        </p:nvGrpSpPr>
        <p:grpSpPr>
          <a:xfrm>
            <a:off x="2202581" y="4362151"/>
            <a:ext cx="370975" cy="343399"/>
            <a:chOff x="2171700" y="3705225"/>
            <a:chExt cx="457200" cy="457200"/>
          </a:xfrm>
          <a:effectLst/>
        </p:grpSpPr>
        <p:sp>
          <p:nvSpPr>
            <p:cNvPr id="39" name="Oval 38"/>
            <p:cNvSpPr/>
            <p:nvPr/>
          </p:nvSpPr>
          <p:spPr>
            <a:xfrm>
              <a:off x="2171700" y="37052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40" name="Oval 39"/>
            <p:cNvSpPr/>
            <p:nvPr/>
          </p:nvSpPr>
          <p:spPr>
            <a:xfrm>
              <a:off x="2217420" y="3750945"/>
              <a:ext cx="365760" cy="365760"/>
            </a:xfrm>
            <a:prstGeom prst="ellipse">
              <a:avLst/>
            </a:prstGeom>
            <a:solidFill>
              <a:schemeClr val="accent4">
                <a:lumMod val="40000"/>
                <a:lumOff val="6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t>A</a:t>
              </a:r>
              <a:endParaRPr lang="en-US" sz="1200" dirty="0"/>
            </a:p>
          </p:txBody>
        </p:sp>
      </p:grpSp>
      <p:grpSp>
        <p:nvGrpSpPr>
          <p:cNvPr id="41" name="Group 40"/>
          <p:cNvGrpSpPr/>
          <p:nvPr/>
        </p:nvGrpSpPr>
        <p:grpSpPr>
          <a:xfrm>
            <a:off x="2202581" y="4865802"/>
            <a:ext cx="370975" cy="343399"/>
            <a:chOff x="2171700" y="4505325"/>
            <a:chExt cx="457200" cy="457200"/>
          </a:xfrm>
          <a:effectLst/>
        </p:grpSpPr>
        <p:sp>
          <p:nvSpPr>
            <p:cNvPr id="42" name="Oval 41"/>
            <p:cNvSpPr/>
            <p:nvPr/>
          </p:nvSpPr>
          <p:spPr>
            <a:xfrm>
              <a:off x="2171700" y="45053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43" name="Oval 42"/>
            <p:cNvSpPr/>
            <p:nvPr/>
          </p:nvSpPr>
          <p:spPr>
            <a:xfrm>
              <a:off x="2217420" y="4551045"/>
              <a:ext cx="365760" cy="365760"/>
            </a:xfrm>
            <a:prstGeom prst="ellipse">
              <a:avLst/>
            </a:prstGeom>
            <a:solidFill>
              <a:schemeClr val="accent3">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solidFill>
                    <a:schemeClr val="tx1"/>
                  </a:solidFill>
                  <a:sym typeface="Wingdings 2"/>
                </a:rPr>
                <a:t></a:t>
              </a:r>
              <a:endParaRPr lang="en-US" sz="1200" dirty="0">
                <a:solidFill>
                  <a:schemeClr val="tx1"/>
                </a:solidFill>
              </a:endParaRPr>
            </a:p>
          </p:txBody>
        </p:sp>
      </p:grpSp>
      <p:cxnSp>
        <p:nvCxnSpPr>
          <p:cNvPr id="44" name="Straight Arrow Connector 43"/>
          <p:cNvCxnSpPr>
            <a:stCxn id="39" idx="4"/>
            <a:endCxn id="42" idx="0"/>
          </p:cNvCxnSpPr>
          <p:nvPr/>
        </p:nvCxnSpPr>
        <p:spPr>
          <a:xfrm rot="5400000">
            <a:off x="2307942" y="4785628"/>
            <a:ext cx="160253" cy="1289"/>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sp>
        <p:nvSpPr>
          <p:cNvPr id="45" name="TextBox 44"/>
          <p:cNvSpPr txBox="1"/>
          <p:nvPr/>
        </p:nvSpPr>
        <p:spPr>
          <a:xfrm>
            <a:off x="2145482" y="2192575"/>
            <a:ext cx="570481" cy="168213"/>
          </a:xfrm>
          <a:prstGeom prst="rect">
            <a:avLst/>
          </a:prstGeom>
          <a:noFill/>
          <a:effectLst/>
        </p:spPr>
        <p:txBody>
          <a:bodyPr wrap="square" lIns="0" tIns="0" rIns="0" bIns="0" rtlCol="0">
            <a:spAutoFit/>
          </a:bodyPr>
          <a:lstStyle/>
          <a:p>
            <a:pPr algn="ctr"/>
            <a:r>
              <a:rPr lang="en-US" sz="1200" dirty="0" smtClean="0"/>
              <a:t>A thread</a:t>
            </a:r>
            <a:endParaRPr lang="en-US" sz="1200" dirty="0"/>
          </a:p>
        </p:txBody>
      </p:sp>
      <p:cxnSp>
        <p:nvCxnSpPr>
          <p:cNvPr id="46" name="Straight Arrow Connector 45"/>
          <p:cNvCxnSpPr>
            <a:stCxn id="27" idx="4"/>
            <a:endCxn id="31" idx="0"/>
          </p:cNvCxnSpPr>
          <p:nvPr/>
        </p:nvCxnSpPr>
        <p:spPr>
          <a:xfrm rot="5400000">
            <a:off x="2326066" y="3309967"/>
            <a:ext cx="124005" cy="1289"/>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sp>
        <p:nvSpPr>
          <p:cNvPr id="47" name="Right Arrow 46"/>
          <p:cNvSpPr/>
          <p:nvPr/>
        </p:nvSpPr>
        <p:spPr>
          <a:xfrm flipH="1">
            <a:off x="2737286" y="2921784"/>
            <a:ext cx="463379" cy="309059"/>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48" name="Right Arrow 47"/>
          <p:cNvSpPr/>
          <p:nvPr/>
        </p:nvSpPr>
        <p:spPr>
          <a:xfrm>
            <a:off x="2737286" y="3389188"/>
            <a:ext cx="463379" cy="309059"/>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49" name="Right Arrow 48"/>
          <p:cNvSpPr/>
          <p:nvPr/>
        </p:nvSpPr>
        <p:spPr>
          <a:xfrm flipH="1">
            <a:off x="2737286" y="3884679"/>
            <a:ext cx="463379" cy="309059"/>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50" name="Right Arrow 49"/>
          <p:cNvSpPr/>
          <p:nvPr/>
        </p:nvSpPr>
        <p:spPr>
          <a:xfrm>
            <a:off x="2737286" y="4379321"/>
            <a:ext cx="463379" cy="309059"/>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51" name="Right Arrow 50"/>
          <p:cNvSpPr/>
          <p:nvPr/>
        </p:nvSpPr>
        <p:spPr>
          <a:xfrm flipH="1">
            <a:off x="2737286" y="4882457"/>
            <a:ext cx="463379" cy="309059"/>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52" name="TextBox 51"/>
          <p:cNvSpPr txBox="1"/>
          <p:nvPr/>
        </p:nvSpPr>
        <p:spPr>
          <a:xfrm rot="16200000">
            <a:off x="1267459" y="2655747"/>
            <a:ext cx="1192193" cy="265849"/>
          </a:xfrm>
          <a:prstGeom prst="rect">
            <a:avLst/>
          </a:prstGeom>
          <a:noFill/>
          <a:effectLst/>
        </p:spPr>
        <p:txBody>
          <a:bodyPr wrap="square" rtlCol="0">
            <a:spAutoFit/>
          </a:bodyPr>
          <a:lstStyle/>
          <a:p>
            <a:pPr algn="ctr"/>
            <a:r>
              <a:rPr lang="en-US" sz="1200" dirty="0" smtClean="0"/>
              <a:t>Time</a:t>
            </a:r>
            <a:endParaRPr lang="en-US" sz="1200" dirty="0"/>
          </a:p>
        </p:txBody>
      </p:sp>
      <p:cxnSp>
        <p:nvCxnSpPr>
          <p:cNvPr id="53" name="Straight Arrow Connector 52"/>
          <p:cNvCxnSpPr/>
          <p:nvPr/>
        </p:nvCxnSpPr>
        <p:spPr>
          <a:xfrm rot="5400000">
            <a:off x="1492002" y="2794782"/>
            <a:ext cx="926580" cy="13010"/>
          </a:xfrm>
          <a:prstGeom prst="straightConnector1">
            <a:avLst/>
          </a:prstGeom>
          <a:ln>
            <a:solidFill>
              <a:schemeClr val="tx1"/>
            </a:solidFill>
            <a:headEnd type="none" w="med" len="med"/>
            <a:tailEnd type="triangle" w="med" len="med"/>
          </a:ln>
          <a:effectLst/>
        </p:spPr>
        <p:style>
          <a:lnRef idx="1">
            <a:schemeClr val="dk1"/>
          </a:lnRef>
          <a:fillRef idx="0">
            <a:schemeClr val="dk1"/>
          </a:fillRef>
          <a:effectRef idx="0">
            <a:schemeClr val="dk1"/>
          </a:effectRef>
          <a:fontRef idx="minor">
            <a:schemeClr val="tx1"/>
          </a:fontRef>
        </p:style>
      </p:cxnSp>
      <p:grpSp>
        <p:nvGrpSpPr>
          <p:cNvPr id="55" name="Group 54"/>
          <p:cNvGrpSpPr/>
          <p:nvPr/>
        </p:nvGrpSpPr>
        <p:grpSpPr>
          <a:xfrm>
            <a:off x="9471086" y="2953399"/>
            <a:ext cx="1216761" cy="1663223"/>
            <a:chOff x="5296172" y="2448470"/>
            <a:chExt cx="2046514" cy="2791100"/>
          </a:xfrm>
        </p:grpSpPr>
        <p:sp>
          <p:nvSpPr>
            <p:cNvPr id="56" name="Rectangle 55"/>
            <p:cNvSpPr/>
            <p:nvPr/>
          </p:nvSpPr>
          <p:spPr>
            <a:xfrm>
              <a:off x="6319429" y="4050849"/>
              <a:ext cx="1023257" cy="788126"/>
            </a:xfrm>
            <a:prstGeom prst="rect">
              <a:avLst/>
            </a:prstGeom>
            <a:solidFill>
              <a:schemeClr val="accent1">
                <a:lumMod val="40000"/>
                <a:lumOff val="60000"/>
              </a:schemeClr>
            </a:solidFill>
            <a:ln>
              <a:prstDash val="lg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57" name="Rectangle 56"/>
            <p:cNvSpPr/>
            <p:nvPr/>
          </p:nvSpPr>
          <p:spPr>
            <a:xfrm>
              <a:off x="5296172" y="4050849"/>
              <a:ext cx="1023257" cy="788126"/>
            </a:xfrm>
            <a:prstGeom prst="rect">
              <a:avLst/>
            </a:prstGeom>
            <a:solidFill>
              <a:schemeClr val="accent5">
                <a:lumMod val="40000"/>
                <a:lumOff val="60000"/>
              </a:schemeClr>
            </a:solidFill>
            <a:ln>
              <a:prstDash val="lg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58" name="Rectangle 57"/>
            <p:cNvSpPr/>
            <p:nvPr/>
          </p:nvSpPr>
          <p:spPr>
            <a:xfrm>
              <a:off x="6319429" y="2448470"/>
              <a:ext cx="1023257" cy="400595"/>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59" name="Rectangle 58"/>
            <p:cNvSpPr/>
            <p:nvPr/>
          </p:nvSpPr>
          <p:spPr>
            <a:xfrm>
              <a:off x="5296172" y="2448470"/>
              <a:ext cx="1023257" cy="400595"/>
            </a:xfrm>
            <a:prstGeom prst="rect">
              <a:avLst/>
            </a:prstGeom>
            <a:solidFill>
              <a:schemeClr val="accent5">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60" name="Rectangle 59"/>
            <p:cNvSpPr/>
            <p:nvPr/>
          </p:nvSpPr>
          <p:spPr>
            <a:xfrm>
              <a:off x="6319429" y="2849065"/>
              <a:ext cx="1023257" cy="400595"/>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61" name="Rectangle 60"/>
            <p:cNvSpPr/>
            <p:nvPr/>
          </p:nvSpPr>
          <p:spPr>
            <a:xfrm>
              <a:off x="5296172" y="2849065"/>
              <a:ext cx="1023257" cy="400595"/>
            </a:xfrm>
            <a:prstGeom prst="rect">
              <a:avLst/>
            </a:prstGeom>
            <a:solidFill>
              <a:schemeClr val="accent5">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62" name="Rectangle 61"/>
            <p:cNvSpPr/>
            <p:nvPr/>
          </p:nvSpPr>
          <p:spPr>
            <a:xfrm>
              <a:off x="6319429" y="3249660"/>
              <a:ext cx="1023257" cy="400595"/>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63" name="Rectangle 62"/>
            <p:cNvSpPr/>
            <p:nvPr/>
          </p:nvSpPr>
          <p:spPr>
            <a:xfrm>
              <a:off x="5296172" y="3249660"/>
              <a:ext cx="1023257" cy="400595"/>
            </a:xfrm>
            <a:prstGeom prst="rect">
              <a:avLst/>
            </a:prstGeom>
            <a:solidFill>
              <a:schemeClr val="accent5">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64" name="Rectangle 63"/>
            <p:cNvSpPr/>
            <p:nvPr/>
          </p:nvSpPr>
          <p:spPr>
            <a:xfrm>
              <a:off x="6319429" y="3650255"/>
              <a:ext cx="1023257" cy="400595"/>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65" name="Rectangle 64"/>
            <p:cNvSpPr/>
            <p:nvPr/>
          </p:nvSpPr>
          <p:spPr>
            <a:xfrm>
              <a:off x="5296172" y="3650255"/>
              <a:ext cx="1023257" cy="400595"/>
            </a:xfrm>
            <a:prstGeom prst="rect">
              <a:avLst/>
            </a:prstGeom>
            <a:solidFill>
              <a:schemeClr val="accent5">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66" name="Rectangle 65"/>
            <p:cNvSpPr/>
            <p:nvPr/>
          </p:nvSpPr>
          <p:spPr>
            <a:xfrm>
              <a:off x="6319429" y="4838975"/>
              <a:ext cx="1023257" cy="400595"/>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67" name="Rectangle 66"/>
            <p:cNvSpPr/>
            <p:nvPr/>
          </p:nvSpPr>
          <p:spPr>
            <a:xfrm>
              <a:off x="5296172" y="4838975"/>
              <a:ext cx="1023257" cy="400595"/>
            </a:xfrm>
            <a:prstGeom prst="rect">
              <a:avLst/>
            </a:prstGeom>
            <a:solidFill>
              <a:schemeClr val="accent5">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grpSp>
      <p:sp>
        <p:nvSpPr>
          <p:cNvPr id="68" name="TextBox 67"/>
          <p:cNvSpPr txBox="1"/>
          <p:nvPr/>
        </p:nvSpPr>
        <p:spPr>
          <a:xfrm>
            <a:off x="9850385" y="2745442"/>
            <a:ext cx="458163" cy="138877"/>
          </a:xfrm>
          <a:prstGeom prst="rect">
            <a:avLst/>
          </a:prstGeom>
          <a:noFill/>
          <a:effectLst/>
        </p:spPr>
        <p:txBody>
          <a:bodyPr wrap="square" lIns="0" tIns="0" rIns="0" bIns="0" rtlCol="0">
            <a:spAutoFit/>
          </a:bodyPr>
          <a:lstStyle/>
          <a:p>
            <a:pPr algn="ctr"/>
            <a:r>
              <a:rPr lang="en-US" sz="1200" dirty="0" smtClean="0"/>
              <a:t>Table</a:t>
            </a:r>
            <a:endParaRPr lang="en-US" sz="1200" dirty="0"/>
          </a:p>
        </p:txBody>
      </p:sp>
      <p:sp>
        <p:nvSpPr>
          <p:cNvPr id="69" name="TextBox 68"/>
          <p:cNvSpPr txBox="1"/>
          <p:nvPr/>
        </p:nvSpPr>
        <p:spPr>
          <a:xfrm>
            <a:off x="9051560" y="2003356"/>
            <a:ext cx="458163" cy="138877"/>
          </a:xfrm>
          <a:prstGeom prst="rect">
            <a:avLst/>
          </a:prstGeom>
          <a:noFill/>
          <a:effectLst/>
        </p:spPr>
        <p:txBody>
          <a:bodyPr wrap="square" lIns="0" tIns="0" rIns="0" bIns="0" rtlCol="0">
            <a:spAutoFit/>
          </a:bodyPr>
          <a:lstStyle/>
          <a:p>
            <a:pPr algn="ctr"/>
            <a:r>
              <a:rPr lang="en-US" sz="1200" dirty="0" err="1" smtClean="0"/>
              <a:t>PCIe</a:t>
            </a:r>
            <a:endParaRPr lang="en-US" sz="1200" dirty="0"/>
          </a:p>
        </p:txBody>
      </p:sp>
      <p:cxnSp>
        <p:nvCxnSpPr>
          <p:cNvPr id="70" name="Straight Connector 69"/>
          <p:cNvCxnSpPr/>
          <p:nvPr/>
        </p:nvCxnSpPr>
        <p:spPr>
          <a:xfrm flipH="1">
            <a:off x="9230194" y="2188526"/>
            <a:ext cx="13808" cy="3188966"/>
          </a:xfrm>
          <a:prstGeom prst="line">
            <a:avLst/>
          </a:prstGeom>
          <a:ln>
            <a:prstDash val="dash"/>
          </a:ln>
          <a:effectLst/>
        </p:spPr>
        <p:style>
          <a:lnRef idx="3">
            <a:schemeClr val="dk1"/>
          </a:lnRef>
          <a:fillRef idx="0">
            <a:schemeClr val="dk1"/>
          </a:fillRef>
          <a:effectRef idx="2">
            <a:schemeClr val="dk1"/>
          </a:effectRef>
          <a:fontRef idx="minor">
            <a:schemeClr val="tx1"/>
          </a:fontRef>
        </p:style>
      </p:cxnSp>
      <p:cxnSp>
        <p:nvCxnSpPr>
          <p:cNvPr id="71" name="Straight Connector 70"/>
          <p:cNvCxnSpPr/>
          <p:nvPr/>
        </p:nvCxnSpPr>
        <p:spPr>
          <a:xfrm flipH="1">
            <a:off x="9264014" y="2188525"/>
            <a:ext cx="13808" cy="3188966"/>
          </a:xfrm>
          <a:prstGeom prst="line">
            <a:avLst/>
          </a:prstGeom>
          <a:ln>
            <a:prstDash val="dash"/>
          </a:ln>
          <a:effectLst/>
        </p:spPr>
        <p:style>
          <a:lnRef idx="3">
            <a:schemeClr val="dk1"/>
          </a:lnRef>
          <a:fillRef idx="0">
            <a:schemeClr val="dk1"/>
          </a:fillRef>
          <a:effectRef idx="2">
            <a:schemeClr val="dk1"/>
          </a:effectRef>
          <a:fontRef idx="minor">
            <a:schemeClr val="tx1"/>
          </a:fontRef>
        </p:style>
      </p:cxnSp>
      <p:grpSp>
        <p:nvGrpSpPr>
          <p:cNvPr id="72" name="Group 71"/>
          <p:cNvGrpSpPr/>
          <p:nvPr/>
        </p:nvGrpSpPr>
        <p:grpSpPr>
          <a:xfrm>
            <a:off x="7293668" y="2401568"/>
            <a:ext cx="363602" cy="343835"/>
            <a:chOff x="1874520" y="579120"/>
            <a:chExt cx="457200" cy="457200"/>
          </a:xfrm>
          <a:effectLst/>
        </p:grpSpPr>
        <p:sp>
          <p:nvSpPr>
            <p:cNvPr id="73" name="Oval 72"/>
            <p:cNvSpPr/>
            <p:nvPr/>
          </p:nvSpPr>
          <p:spPr>
            <a:xfrm>
              <a:off x="1874520" y="57912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74" name="Oval 73"/>
            <p:cNvSpPr/>
            <p:nvPr/>
          </p:nvSpPr>
          <p:spPr>
            <a:xfrm>
              <a:off x="1920240" y="624840"/>
              <a:ext cx="365760" cy="365760"/>
            </a:xfrm>
            <a:prstGeom prst="ellipse">
              <a:avLst/>
            </a:prstGeom>
            <a:solidFill>
              <a:schemeClr val="accent1">
                <a:lumMod val="40000"/>
                <a:lumOff val="6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t>B</a:t>
              </a:r>
              <a:r>
                <a:rPr lang="en-US" sz="1200" baseline="-25000" dirty="0" smtClean="0"/>
                <a:t>1</a:t>
              </a:r>
              <a:endParaRPr lang="en-US" sz="1200" dirty="0"/>
            </a:p>
          </p:txBody>
        </p:sp>
      </p:grpSp>
      <p:grpSp>
        <p:nvGrpSpPr>
          <p:cNvPr id="75" name="Group 74"/>
          <p:cNvGrpSpPr/>
          <p:nvPr/>
        </p:nvGrpSpPr>
        <p:grpSpPr>
          <a:xfrm>
            <a:off x="7293668" y="2888668"/>
            <a:ext cx="363602" cy="343835"/>
            <a:chOff x="1874520" y="1226820"/>
            <a:chExt cx="457200" cy="457200"/>
          </a:xfrm>
          <a:effectLst/>
        </p:grpSpPr>
        <p:sp>
          <p:nvSpPr>
            <p:cNvPr id="76" name="Oval 75"/>
            <p:cNvSpPr/>
            <p:nvPr/>
          </p:nvSpPr>
          <p:spPr>
            <a:xfrm>
              <a:off x="1874520" y="122682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77" name="Oval 76"/>
            <p:cNvSpPr/>
            <p:nvPr/>
          </p:nvSpPr>
          <p:spPr>
            <a:xfrm>
              <a:off x="1920240" y="1272540"/>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solidFill>
                    <a:schemeClr val="tx1"/>
                  </a:solidFill>
                  <a:sym typeface="Wingdings 2"/>
                </a:rPr>
                <a:t></a:t>
              </a:r>
              <a:endParaRPr lang="en-US" sz="1200" dirty="0">
                <a:solidFill>
                  <a:schemeClr val="tx1"/>
                </a:solidFill>
              </a:endParaRPr>
            </a:p>
          </p:txBody>
        </p:sp>
      </p:grpSp>
      <p:cxnSp>
        <p:nvCxnSpPr>
          <p:cNvPr id="78" name="Straight Arrow Connector 77"/>
          <p:cNvCxnSpPr/>
          <p:nvPr/>
        </p:nvCxnSpPr>
        <p:spPr>
          <a:xfrm rot="5400000">
            <a:off x="7403837" y="2817002"/>
            <a:ext cx="143265" cy="1263"/>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grpSp>
        <p:nvGrpSpPr>
          <p:cNvPr id="79" name="Group 78"/>
          <p:cNvGrpSpPr/>
          <p:nvPr/>
        </p:nvGrpSpPr>
        <p:grpSpPr>
          <a:xfrm>
            <a:off x="7293668" y="3356666"/>
            <a:ext cx="363602" cy="343835"/>
            <a:chOff x="2171700" y="2143125"/>
            <a:chExt cx="457200" cy="457200"/>
          </a:xfrm>
          <a:effectLst/>
        </p:grpSpPr>
        <p:sp>
          <p:nvSpPr>
            <p:cNvPr id="80" name="Oval 79"/>
            <p:cNvSpPr/>
            <p:nvPr/>
          </p:nvSpPr>
          <p:spPr>
            <a:xfrm>
              <a:off x="2171700" y="21431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81" name="Oval 80"/>
            <p:cNvSpPr/>
            <p:nvPr/>
          </p:nvSpPr>
          <p:spPr>
            <a:xfrm>
              <a:off x="2217420" y="2188845"/>
              <a:ext cx="365760" cy="365760"/>
            </a:xfrm>
            <a:prstGeom prst="ellipse">
              <a:avLst/>
            </a:prstGeom>
            <a:solidFill>
              <a:schemeClr val="accent1">
                <a:lumMod val="40000"/>
                <a:lumOff val="6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t>B</a:t>
              </a:r>
              <a:r>
                <a:rPr lang="en-US" sz="1200" baseline="-25000" dirty="0" smtClean="0"/>
                <a:t>2</a:t>
              </a:r>
              <a:endParaRPr lang="en-US" sz="1200" dirty="0"/>
            </a:p>
          </p:txBody>
        </p:sp>
      </p:grpSp>
      <p:grpSp>
        <p:nvGrpSpPr>
          <p:cNvPr id="82" name="Group 81"/>
          <p:cNvGrpSpPr/>
          <p:nvPr/>
        </p:nvGrpSpPr>
        <p:grpSpPr>
          <a:xfrm>
            <a:off x="7293668" y="3855228"/>
            <a:ext cx="363602" cy="343835"/>
            <a:chOff x="2171700" y="2943225"/>
            <a:chExt cx="457200" cy="457200"/>
          </a:xfrm>
          <a:effectLst/>
        </p:grpSpPr>
        <p:sp>
          <p:nvSpPr>
            <p:cNvPr id="83" name="Oval 82"/>
            <p:cNvSpPr/>
            <p:nvPr/>
          </p:nvSpPr>
          <p:spPr>
            <a:xfrm>
              <a:off x="2171700" y="29432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84" name="Oval 83"/>
            <p:cNvSpPr/>
            <p:nvPr/>
          </p:nvSpPr>
          <p:spPr>
            <a:xfrm>
              <a:off x="2217420" y="2988945"/>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solidFill>
                    <a:schemeClr val="tx1"/>
                  </a:solidFill>
                  <a:sym typeface="Wingdings 2"/>
                </a:rPr>
                <a:t></a:t>
              </a:r>
              <a:endParaRPr lang="en-US" sz="1200" dirty="0">
                <a:solidFill>
                  <a:schemeClr val="tx1"/>
                </a:solidFill>
              </a:endParaRPr>
            </a:p>
          </p:txBody>
        </p:sp>
      </p:grpSp>
      <p:cxnSp>
        <p:nvCxnSpPr>
          <p:cNvPr id="85" name="Straight Arrow Connector 84"/>
          <p:cNvCxnSpPr>
            <a:stCxn id="80" idx="4"/>
            <a:endCxn id="83" idx="0"/>
          </p:cNvCxnSpPr>
          <p:nvPr/>
        </p:nvCxnSpPr>
        <p:spPr>
          <a:xfrm rot="5400000">
            <a:off x="7398106" y="3777830"/>
            <a:ext cx="154726" cy="1263"/>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86" name="Straight Arrow Connector 85"/>
          <p:cNvCxnSpPr>
            <a:stCxn id="83" idx="4"/>
            <a:endCxn id="88" idx="0"/>
          </p:cNvCxnSpPr>
          <p:nvPr/>
        </p:nvCxnSpPr>
        <p:spPr>
          <a:xfrm rot="5400000">
            <a:off x="7400971" y="4273526"/>
            <a:ext cx="148995" cy="1263"/>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grpSp>
        <p:nvGrpSpPr>
          <p:cNvPr id="87" name="Group 86"/>
          <p:cNvGrpSpPr/>
          <p:nvPr/>
        </p:nvGrpSpPr>
        <p:grpSpPr>
          <a:xfrm>
            <a:off x="7293668" y="4348058"/>
            <a:ext cx="363602" cy="343835"/>
            <a:chOff x="2171700" y="3705225"/>
            <a:chExt cx="457200" cy="457200"/>
          </a:xfrm>
          <a:effectLst/>
        </p:grpSpPr>
        <p:sp>
          <p:nvSpPr>
            <p:cNvPr id="88" name="Oval 87"/>
            <p:cNvSpPr/>
            <p:nvPr/>
          </p:nvSpPr>
          <p:spPr>
            <a:xfrm>
              <a:off x="2171700" y="37052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89" name="Oval 88"/>
            <p:cNvSpPr/>
            <p:nvPr/>
          </p:nvSpPr>
          <p:spPr>
            <a:xfrm>
              <a:off x="2217420" y="3750945"/>
              <a:ext cx="365760" cy="365760"/>
            </a:xfrm>
            <a:prstGeom prst="ellipse">
              <a:avLst/>
            </a:prstGeom>
            <a:solidFill>
              <a:schemeClr val="accent1">
                <a:lumMod val="40000"/>
                <a:lumOff val="6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t>B</a:t>
              </a:r>
              <a:r>
                <a:rPr lang="en-US" sz="1200" baseline="-25000" dirty="0" smtClean="0"/>
                <a:t>3</a:t>
              </a:r>
              <a:endParaRPr lang="en-US" sz="1200" dirty="0"/>
            </a:p>
          </p:txBody>
        </p:sp>
      </p:grpSp>
      <p:grpSp>
        <p:nvGrpSpPr>
          <p:cNvPr id="90" name="Group 89"/>
          <p:cNvGrpSpPr/>
          <p:nvPr/>
        </p:nvGrpSpPr>
        <p:grpSpPr>
          <a:xfrm>
            <a:off x="7293668" y="4852350"/>
            <a:ext cx="363602" cy="343835"/>
            <a:chOff x="2171700" y="4505325"/>
            <a:chExt cx="457200" cy="457200"/>
          </a:xfrm>
          <a:effectLst/>
        </p:grpSpPr>
        <p:sp>
          <p:nvSpPr>
            <p:cNvPr id="91" name="Oval 90"/>
            <p:cNvSpPr/>
            <p:nvPr/>
          </p:nvSpPr>
          <p:spPr>
            <a:xfrm>
              <a:off x="2171700" y="45053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92" name="Oval 91"/>
            <p:cNvSpPr/>
            <p:nvPr/>
          </p:nvSpPr>
          <p:spPr>
            <a:xfrm>
              <a:off x="2217420" y="4551045"/>
              <a:ext cx="365760" cy="365760"/>
            </a:xfrm>
            <a:prstGeom prst="ellipse">
              <a:avLst/>
            </a:prstGeom>
            <a:solidFill>
              <a:schemeClr val="accent3">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solidFill>
                    <a:schemeClr val="tx1"/>
                  </a:solidFill>
                  <a:sym typeface="Wingdings 2"/>
                </a:rPr>
                <a:t></a:t>
              </a:r>
              <a:endParaRPr lang="en-US" sz="1200" dirty="0">
                <a:solidFill>
                  <a:schemeClr val="tx1"/>
                </a:solidFill>
              </a:endParaRPr>
            </a:p>
          </p:txBody>
        </p:sp>
      </p:grpSp>
      <p:cxnSp>
        <p:nvCxnSpPr>
          <p:cNvPr id="93" name="Straight Arrow Connector 92"/>
          <p:cNvCxnSpPr>
            <a:stCxn id="88" idx="4"/>
            <a:endCxn id="91" idx="0"/>
          </p:cNvCxnSpPr>
          <p:nvPr/>
        </p:nvCxnSpPr>
        <p:spPr>
          <a:xfrm rot="5400000">
            <a:off x="7395241" y="4772088"/>
            <a:ext cx="160457" cy="1263"/>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sp>
        <p:nvSpPr>
          <p:cNvPr id="94" name="TextBox 93"/>
          <p:cNvSpPr txBox="1"/>
          <p:nvPr/>
        </p:nvSpPr>
        <p:spPr>
          <a:xfrm>
            <a:off x="7239165" y="2101787"/>
            <a:ext cx="555402" cy="138877"/>
          </a:xfrm>
          <a:prstGeom prst="rect">
            <a:avLst/>
          </a:prstGeom>
          <a:noFill/>
          <a:effectLst/>
        </p:spPr>
        <p:txBody>
          <a:bodyPr wrap="square" lIns="0" tIns="0" rIns="0" bIns="0" rtlCol="0">
            <a:spAutoFit/>
          </a:bodyPr>
          <a:lstStyle/>
          <a:p>
            <a:pPr algn="ctr"/>
            <a:r>
              <a:rPr lang="en-US" sz="1200" dirty="0" smtClean="0"/>
              <a:t>A thread</a:t>
            </a:r>
            <a:endParaRPr lang="en-US" sz="1200" dirty="0"/>
          </a:p>
        </p:txBody>
      </p:sp>
      <p:cxnSp>
        <p:nvCxnSpPr>
          <p:cNvPr id="95" name="Straight Arrow Connector 94"/>
          <p:cNvCxnSpPr>
            <a:stCxn id="76" idx="4"/>
            <a:endCxn id="80" idx="0"/>
          </p:cNvCxnSpPr>
          <p:nvPr/>
        </p:nvCxnSpPr>
        <p:spPr>
          <a:xfrm rot="5400000">
            <a:off x="7413388" y="3294551"/>
            <a:ext cx="124163" cy="1263"/>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sp>
        <p:nvSpPr>
          <p:cNvPr id="96" name="Right Arrow 95"/>
          <p:cNvSpPr/>
          <p:nvPr/>
        </p:nvSpPr>
        <p:spPr>
          <a:xfrm>
            <a:off x="9016917" y="4854339"/>
            <a:ext cx="454169" cy="30945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97" name="Rectangle 96"/>
          <p:cNvSpPr/>
          <p:nvPr/>
        </p:nvSpPr>
        <p:spPr>
          <a:xfrm>
            <a:off x="8441692" y="3881734"/>
            <a:ext cx="193056" cy="282946"/>
          </a:xfrm>
          <a:prstGeom prst="rect">
            <a:avLst/>
          </a:prstGeom>
          <a:solidFill>
            <a:schemeClr val="accent3">
              <a:lumMod val="40000"/>
              <a:lumOff val="60000"/>
            </a:schemeClr>
          </a:solidFill>
          <a:ln>
            <a:prstDash val="lg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98" name="Rectangle 97"/>
          <p:cNvSpPr/>
          <p:nvPr/>
        </p:nvSpPr>
        <p:spPr>
          <a:xfrm>
            <a:off x="8248637" y="3881734"/>
            <a:ext cx="193056" cy="282946"/>
          </a:xfrm>
          <a:prstGeom prst="rect">
            <a:avLst/>
          </a:prstGeom>
          <a:solidFill>
            <a:schemeClr val="accent3">
              <a:lumMod val="40000"/>
              <a:lumOff val="60000"/>
            </a:schemeClr>
          </a:solidFill>
          <a:ln>
            <a:prstDash val="lg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99" name="Rectangle 98"/>
          <p:cNvSpPr/>
          <p:nvPr/>
        </p:nvSpPr>
        <p:spPr>
          <a:xfrm>
            <a:off x="8827802" y="3881734"/>
            <a:ext cx="193056" cy="282946"/>
          </a:xfrm>
          <a:prstGeom prst="rect">
            <a:avLst/>
          </a:prstGeom>
          <a:solidFill>
            <a:schemeClr val="accent3">
              <a:lumMod val="75000"/>
            </a:schemeClr>
          </a:solidFill>
          <a:ln>
            <a:prstDash val="lg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00" name="Rectangle 99"/>
          <p:cNvSpPr/>
          <p:nvPr/>
        </p:nvSpPr>
        <p:spPr>
          <a:xfrm>
            <a:off x="8634747" y="3881734"/>
            <a:ext cx="193056" cy="282946"/>
          </a:xfrm>
          <a:prstGeom prst="rect">
            <a:avLst/>
          </a:prstGeom>
          <a:solidFill>
            <a:schemeClr val="accent3">
              <a:lumMod val="40000"/>
              <a:lumOff val="60000"/>
            </a:schemeClr>
          </a:solidFill>
          <a:ln>
            <a:prstDash val="lg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01" name="Rectangle 100"/>
          <p:cNvSpPr/>
          <p:nvPr/>
        </p:nvSpPr>
        <p:spPr>
          <a:xfrm>
            <a:off x="8441692" y="3306462"/>
            <a:ext cx="193056" cy="143818"/>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02" name="Rectangle 101"/>
          <p:cNvSpPr/>
          <p:nvPr/>
        </p:nvSpPr>
        <p:spPr>
          <a:xfrm>
            <a:off x="8248637" y="3306462"/>
            <a:ext cx="193056" cy="143818"/>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03" name="Rectangle 102"/>
          <p:cNvSpPr/>
          <p:nvPr/>
        </p:nvSpPr>
        <p:spPr>
          <a:xfrm>
            <a:off x="8441692" y="3450280"/>
            <a:ext cx="193056" cy="143818"/>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04" name="Rectangle 103"/>
          <p:cNvSpPr/>
          <p:nvPr/>
        </p:nvSpPr>
        <p:spPr>
          <a:xfrm>
            <a:off x="8248637" y="3450280"/>
            <a:ext cx="193056" cy="143818"/>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05" name="Rectangle 104"/>
          <p:cNvSpPr/>
          <p:nvPr/>
        </p:nvSpPr>
        <p:spPr>
          <a:xfrm>
            <a:off x="8441692" y="3594098"/>
            <a:ext cx="193056" cy="143818"/>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06" name="Rectangle 105"/>
          <p:cNvSpPr/>
          <p:nvPr/>
        </p:nvSpPr>
        <p:spPr>
          <a:xfrm>
            <a:off x="8248637" y="3594098"/>
            <a:ext cx="193056" cy="143818"/>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07" name="Rectangle 106"/>
          <p:cNvSpPr/>
          <p:nvPr/>
        </p:nvSpPr>
        <p:spPr>
          <a:xfrm>
            <a:off x="8441692" y="3737916"/>
            <a:ext cx="193056" cy="143818"/>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08" name="Rectangle 107"/>
          <p:cNvSpPr/>
          <p:nvPr/>
        </p:nvSpPr>
        <p:spPr>
          <a:xfrm>
            <a:off x="8248637" y="3737916"/>
            <a:ext cx="193056" cy="143818"/>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09" name="Rectangle 108"/>
          <p:cNvSpPr/>
          <p:nvPr/>
        </p:nvSpPr>
        <p:spPr>
          <a:xfrm>
            <a:off x="8441692" y="4164680"/>
            <a:ext cx="193056" cy="143818"/>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10" name="Rectangle 109"/>
          <p:cNvSpPr/>
          <p:nvPr/>
        </p:nvSpPr>
        <p:spPr>
          <a:xfrm>
            <a:off x="8248637" y="4164680"/>
            <a:ext cx="193056" cy="143818"/>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11" name="Rectangle 110"/>
          <p:cNvSpPr/>
          <p:nvPr/>
        </p:nvSpPr>
        <p:spPr>
          <a:xfrm>
            <a:off x="8827802" y="3306462"/>
            <a:ext cx="193056" cy="143818"/>
          </a:xfrm>
          <a:prstGeom prst="rect">
            <a:avLst/>
          </a:prstGeom>
          <a:solidFill>
            <a:schemeClr val="accent3">
              <a:lumMod val="7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12" name="Rectangle 111"/>
          <p:cNvSpPr/>
          <p:nvPr/>
        </p:nvSpPr>
        <p:spPr>
          <a:xfrm>
            <a:off x="8634747" y="3306462"/>
            <a:ext cx="193056" cy="143818"/>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13" name="Rectangle 112"/>
          <p:cNvSpPr/>
          <p:nvPr/>
        </p:nvSpPr>
        <p:spPr>
          <a:xfrm>
            <a:off x="8827802" y="3450280"/>
            <a:ext cx="193056" cy="143818"/>
          </a:xfrm>
          <a:prstGeom prst="rect">
            <a:avLst/>
          </a:prstGeom>
          <a:solidFill>
            <a:schemeClr val="accent3">
              <a:lumMod val="7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14" name="Rectangle 113"/>
          <p:cNvSpPr/>
          <p:nvPr/>
        </p:nvSpPr>
        <p:spPr>
          <a:xfrm>
            <a:off x="8634747" y="3450280"/>
            <a:ext cx="193056" cy="143818"/>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15" name="Rectangle 114"/>
          <p:cNvSpPr/>
          <p:nvPr/>
        </p:nvSpPr>
        <p:spPr>
          <a:xfrm>
            <a:off x="8827802" y="3594098"/>
            <a:ext cx="193056" cy="143818"/>
          </a:xfrm>
          <a:prstGeom prst="rect">
            <a:avLst/>
          </a:prstGeom>
          <a:solidFill>
            <a:schemeClr val="accent3">
              <a:lumMod val="7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16" name="Rectangle 115"/>
          <p:cNvSpPr/>
          <p:nvPr/>
        </p:nvSpPr>
        <p:spPr>
          <a:xfrm>
            <a:off x="8634747" y="3594098"/>
            <a:ext cx="193056" cy="143818"/>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17" name="Rectangle 116"/>
          <p:cNvSpPr/>
          <p:nvPr/>
        </p:nvSpPr>
        <p:spPr>
          <a:xfrm>
            <a:off x="8827802" y="3737916"/>
            <a:ext cx="193056" cy="143818"/>
          </a:xfrm>
          <a:prstGeom prst="rect">
            <a:avLst/>
          </a:prstGeom>
          <a:solidFill>
            <a:schemeClr val="accent3">
              <a:lumMod val="7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18" name="Rectangle 117"/>
          <p:cNvSpPr/>
          <p:nvPr/>
        </p:nvSpPr>
        <p:spPr>
          <a:xfrm>
            <a:off x="8634747" y="3737916"/>
            <a:ext cx="193056" cy="143818"/>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19" name="Rectangle 118"/>
          <p:cNvSpPr/>
          <p:nvPr/>
        </p:nvSpPr>
        <p:spPr>
          <a:xfrm>
            <a:off x="8827802" y="4164680"/>
            <a:ext cx="193056" cy="143818"/>
          </a:xfrm>
          <a:prstGeom prst="rect">
            <a:avLst/>
          </a:prstGeom>
          <a:solidFill>
            <a:schemeClr val="accent3">
              <a:lumMod val="7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20" name="Rectangle 119"/>
          <p:cNvSpPr/>
          <p:nvPr/>
        </p:nvSpPr>
        <p:spPr>
          <a:xfrm>
            <a:off x="8634747" y="4164680"/>
            <a:ext cx="193056" cy="143818"/>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cxnSp>
        <p:nvCxnSpPr>
          <p:cNvPr id="121" name="Straight Connector 120"/>
          <p:cNvCxnSpPr/>
          <p:nvPr/>
        </p:nvCxnSpPr>
        <p:spPr>
          <a:xfrm flipH="1">
            <a:off x="7914077" y="2216105"/>
            <a:ext cx="18975" cy="3161387"/>
          </a:xfrm>
          <a:prstGeom prst="line">
            <a:avLst/>
          </a:prstGeom>
          <a:ln w="19050">
            <a:prstDash val="dash"/>
          </a:ln>
          <a:effectLst/>
        </p:spPr>
        <p:style>
          <a:lnRef idx="3">
            <a:schemeClr val="dk1"/>
          </a:lnRef>
          <a:fillRef idx="0">
            <a:schemeClr val="dk1"/>
          </a:fillRef>
          <a:effectRef idx="2">
            <a:schemeClr val="dk1"/>
          </a:effectRef>
          <a:fontRef idx="minor">
            <a:schemeClr val="tx1"/>
          </a:fontRef>
        </p:style>
      </p:cxnSp>
      <p:sp>
        <p:nvSpPr>
          <p:cNvPr id="122" name="Right Arrow 121"/>
          <p:cNvSpPr/>
          <p:nvPr/>
        </p:nvSpPr>
        <p:spPr>
          <a:xfrm>
            <a:off x="7772298" y="2483971"/>
            <a:ext cx="299420" cy="14030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200"/>
          </a:p>
        </p:txBody>
      </p:sp>
      <p:sp>
        <p:nvSpPr>
          <p:cNvPr id="123" name="Right Arrow 122"/>
          <p:cNvSpPr/>
          <p:nvPr/>
        </p:nvSpPr>
        <p:spPr>
          <a:xfrm flipH="1">
            <a:off x="7772298" y="2971071"/>
            <a:ext cx="299420" cy="14030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200"/>
          </a:p>
        </p:txBody>
      </p:sp>
      <p:sp>
        <p:nvSpPr>
          <p:cNvPr id="124" name="Right Arrow 123"/>
          <p:cNvSpPr/>
          <p:nvPr/>
        </p:nvSpPr>
        <p:spPr>
          <a:xfrm>
            <a:off x="7772298" y="3447435"/>
            <a:ext cx="299420" cy="14030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200"/>
          </a:p>
        </p:txBody>
      </p:sp>
      <p:sp>
        <p:nvSpPr>
          <p:cNvPr id="125" name="Right Arrow 124"/>
          <p:cNvSpPr/>
          <p:nvPr/>
        </p:nvSpPr>
        <p:spPr>
          <a:xfrm flipH="1">
            <a:off x="7772298" y="3934535"/>
            <a:ext cx="299420" cy="14030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200"/>
          </a:p>
        </p:txBody>
      </p:sp>
      <p:sp>
        <p:nvSpPr>
          <p:cNvPr id="126" name="Right Arrow 125"/>
          <p:cNvSpPr/>
          <p:nvPr/>
        </p:nvSpPr>
        <p:spPr>
          <a:xfrm>
            <a:off x="7772298" y="4430605"/>
            <a:ext cx="299420" cy="14030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200"/>
          </a:p>
        </p:txBody>
      </p:sp>
      <p:sp>
        <p:nvSpPr>
          <p:cNvPr id="127" name="Right Arrow 126"/>
          <p:cNvSpPr/>
          <p:nvPr/>
        </p:nvSpPr>
        <p:spPr>
          <a:xfrm flipH="1">
            <a:off x="7772298" y="4926676"/>
            <a:ext cx="299420" cy="14030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200"/>
          </a:p>
        </p:txBody>
      </p:sp>
      <p:sp>
        <p:nvSpPr>
          <p:cNvPr id="128" name="TextBox 127"/>
          <p:cNvSpPr txBox="1"/>
          <p:nvPr/>
        </p:nvSpPr>
        <p:spPr>
          <a:xfrm>
            <a:off x="8229398" y="3137530"/>
            <a:ext cx="843210" cy="138877"/>
          </a:xfrm>
          <a:prstGeom prst="rect">
            <a:avLst/>
          </a:prstGeom>
          <a:noFill/>
          <a:effectLst/>
        </p:spPr>
        <p:txBody>
          <a:bodyPr wrap="square" lIns="0" tIns="0" rIns="0" bIns="0" rtlCol="0">
            <a:spAutoFit/>
          </a:bodyPr>
          <a:lstStyle/>
          <a:p>
            <a:pPr algn="ctr"/>
            <a:r>
              <a:rPr lang="en-US" sz="1200" dirty="0" smtClean="0"/>
              <a:t>Ticket Board</a:t>
            </a:r>
            <a:endParaRPr lang="en-US" sz="1200" dirty="0"/>
          </a:p>
        </p:txBody>
      </p:sp>
      <p:sp>
        <p:nvSpPr>
          <p:cNvPr id="129" name="TextBox 128"/>
          <p:cNvSpPr txBox="1"/>
          <p:nvPr/>
        </p:nvSpPr>
        <p:spPr>
          <a:xfrm rot="16200000">
            <a:off x="6360659" y="2590070"/>
            <a:ext cx="1193709" cy="220292"/>
          </a:xfrm>
          <a:prstGeom prst="rect">
            <a:avLst/>
          </a:prstGeom>
          <a:noFill/>
          <a:effectLst/>
        </p:spPr>
        <p:txBody>
          <a:bodyPr wrap="square" rtlCol="0">
            <a:spAutoFit/>
          </a:bodyPr>
          <a:lstStyle/>
          <a:p>
            <a:pPr algn="ctr"/>
            <a:r>
              <a:rPr lang="en-US" sz="1200" dirty="0" smtClean="0"/>
              <a:t>Time</a:t>
            </a:r>
            <a:endParaRPr lang="en-US" sz="1200" dirty="0"/>
          </a:p>
        </p:txBody>
      </p:sp>
      <p:cxnSp>
        <p:nvCxnSpPr>
          <p:cNvPr id="130" name="Straight Arrow Connector 129"/>
          <p:cNvCxnSpPr/>
          <p:nvPr/>
        </p:nvCxnSpPr>
        <p:spPr>
          <a:xfrm rot="5400000">
            <a:off x="6583547" y="2706472"/>
            <a:ext cx="927758" cy="12752"/>
          </a:xfrm>
          <a:prstGeom prst="straightConnector1">
            <a:avLst/>
          </a:prstGeom>
          <a:ln>
            <a:solidFill>
              <a:schemeClr val="tx1"/>
            </a:solidFill>
            <a:headEnd type="none" w="med" len="med"/>
            <a:tailEnd type="triangle" w="med" len="med"/>
          </a:ln>
          <a:effectLst/>
        </p:spPr>
        <p:style>
          <a:lnRef idx="1">
            <a:schemeClr val="dk1"/>
          </a:lnRef>
          <a:fillRef idx="0">
            <a:schemeClr val="dk1"/>
          </a:fillRef>
          <a:effectRef idx="0">
            <a:schemeClr val="dk1"/>
          </a:effectRef>
          <a:fontRef idx="minor">
            <a:schemeClr val="tx1"/>
          </a:fontRef>
        </p:style>
      </p:cxnSp>
      <p:sp>
        <p:nvSpPr>
          <p:cNvPr id="132" name="TextBox 131"/>
          <p:cNvSpPr txBox="1"/>
          <p:nvPr/>
        </p:nvSpPr>
        <p:spPr>
          <a:xfrm>
            <a:off x="8008622" y="5662991"/>
            <a:ext cx="1831416" cy="382772"/>
          </a:xfrm>
          <a:prstGeom prst="rect">
            <a:avLst/>
          </a:prstGeom>
          <a:noFill/>
        </p:spPr>
        <p:txBody>
          <a:bodyPr wrap="square" rtlCol="0">
            <a:spAutoFit/>
          </a:bodyPr>
          <a:lstStyle/>
          <a:p>
            <a:pPr algn="ctr"/>
            <a:r>
              <a:rPr lang="en-US" dirty="0" smtClean="0"/>
              <a:t>Stash</a:t>
            </a:r>
            <a:endParaRPr lang="en-US" dirty="0"/>
          </a:p>
        </p:txBody>
      </p:sp>
      <p:sp>
        <p:nvSpPr>
          <p:cNvPr id="133" name="TextBox 132"/>
          <p:cNvSpPr txBox="1"/>
          <p:nvPr/>
        </p:nvSpPr>
        <p:spPr>
          <a:xfrm>
            <a:off x="2381451" y="5662991"/>
            <a:ext cx="1831416" cy="382772"/>
          </a:xfrm>
          <a:prstGeom prst="rect">
            <a:avLst/>
          </a:prstGeom>
          <a:noFill/>
        </p:spPr>
        <p:txBody>
          <a:bodyPr wrap="square" rtlCol="0">
            <a:spAutoFit/>
          </a:bodyPr>
          <a:lstStyle/>
          <a:p>
            <a:pPr algn="ctr"/>
            <a:r>
              <a:rPr lang="en-US" dirty="0" smtClean="0"/>
              <a:t>Cuckoo GPU</a:t>
            </a:r>
            <a:endParaRPr lang="en-US" dirty="0"/>
          </a:p>
        </p:txBody>
      </p:sp>
    </p:spTree>
    <p:extLst>
      <p:ext uri="{BB962C8B-B14F-4D97-AF65-F5344CB8AC3E}">
        <p14:creationId xmlns:p14="http://schemas.microsoft.com/office/powerpoint/2010/main" val="311222594"/>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par>
                                <p:cTn id="11" presetID="10" presetClass="entr" presetSubtype="0"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fade">
                                      <p:cBhvr>
                                        <p:cTn id="13" dur="500"/>
                                        <p:tgtEl>
                                          <p:spTgt spid="20"/>
                                        </p:tgtEl>
                                      </p:cBhvr>
                                    </p:animEffect>
                                  </p:childTnLst>
                                </p:cTn>
                              </p:par>
                              <p:par>
                                <p:cTn id="14" presetID="10" presetClass="entr" presetSubtype="0" fill="hold" nodeType="with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fade">
                                      <p:cBhvr>
                                        <p:cTn id="16" dur="500"/>
                                        <p:tgtEl>
                                          <p:spTgt spid="21"/>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500"/>
                                        <p:tgtEl>
                                          <p:spTgt spid="19"/>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5"/>
                                        </p:tgtEl>
                                        <p:attrNameLst>
                                          <p:attrName>style.visibility</p:attrName>
                                        </p:attrNameLst>
                                      </p:cBhvr>
                                      <p:to>
                                        <p:strVal val="visible"/>
                                      </p:to>
                                    </p:set>
                                    <p:animEffect transition="in" filter="fade">
                                      <p:cBhvr>
                                        <p:cTn id="22" dur="500"/>
                                        <p:tgtEl>
                                          <p:spTgt spid="45"/>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2"/>
                                        </p:tgtEl>
                                        <p:attrNameLst>
                                          <p:attrName>style.visibility</p:attrName>
                                        </p:attrNameLst>
                                      </p:cBhvr>
                                      <p:to>
                                        <p:strVal val="visible"/>
                                      </p:to>
                                    </p:set>
                                    <p:animEffect transition="in" filter="fade">
                                      <p:cBhvr>
                                        <p:cTn id="25" dur="500"/>
                                        <p:tgtEl>
                                          <p:spTgt spid="52"/>
                                        </p:tgtEl>
                                      </p:cBhvr>
                                    </p:animEffect>
                                  </p:childTnLst>
                                </p:cTn>
                              </p:par>
                              <p:par>
                                <p:cTn id="26" presetID="10" presetClass="entr" presetSubtype="0" fill="hold" nodeType="withEffect">
                                  <p:stCondLst>
                                    <p:cond delay="0"/>
                                  </p:stCondLst>
                                  <p:childTnLst>
                                    <p:set>
                                      <p:cBhvr>
                                        <p:cTn id="27" dur="1" fill="hold">
                                          <p:stCondLst>
                                            <p:cond delay="0"/>
                                          </p:stCondLst>
                                        </p:cTn>
                                        <p:tgtEl>
                                          <p:spTgt spid="53"/>
                                        </p:tgtEl>
                                        <p:attrNameLst>
                                          <p:attrName>style.visibility</p:attrName>
                                        </p:attrNameLst>
                                      </p:cBhvr>
                                      <p:to>
                                        <p:strVal val="visible"/>
                                      </p:to>
                                    </p:set>
                                    <p:animEffect transition="in" filter="fade">
                                      <p:cBhvr>
                                        <p:cTn id="28" dur="500"/>
                                        <p:tgtEl>
                                          <p:spTgt spid="53"/>
                                        </p:tgtEl>
                                      </p:cBhvr>
                                    </p:animEffect>
                                  </p:childTnLst>
                                </p:cTn>
                              </p:par>
                              <p:par>
                                <p:cTn id="29" presetID="10" presetClass="entr" presetSubtype="0" fill="hold" nodeType="with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fade">
                                      <p:cBhvr>
                                        <p:cTn id="31" dur="500"/>
                                        <p:tgtEl>
                                          <p:spTgt spid="23"/>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33"/>
                                        </p:tgtEl>
                                        <p:attrNameLst>
                                          <p:attrName>style.visibility</p:attrName>
                                        </p:attrNameLst>
                                      </p:cBhvr>
                                      <p:to>
                                        <p:strVal val="visible"/>
                                      </p:to>
                                    </p:set>
                                    <p:animEffect transition="in" filter="fade">
                                      <p:cBhvr>
                                        <p:cTn id="34" dur="500"/>
                                        <p:tgtEl>
                                          <p:spTgt spid="133"/>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500"/>
                                        <p:tgtEl>
                                          <p:spTgt spid="22"/>
                                        </p:tgtEl>
                                      </p:cBhvr>
                                    </p:animEffect>
                                  </p:childTnLst>
                                </p:cTn>
                              </p:par>
                            </p:childTnLst>
                          </p:cTn>
                        </p:par>
                        <p:par>
                          <p:cTn id="40" fill="hold">
                            <p:stCondLst>
                              <p:cond delay="500"/>
                            </p:stCondLst>
                            <p:childTnLst>
                              <p:par>
                                <p:cTn id="41" presetID="10" presetClass="entr" presetSubtype="0" fill="hold" grpId="0" nodeType="afterEffect">
                                  <p:stCondLst>
                                    <p:cond delay="0"/>
                                  </p:stCondLst>
                                  <p:childTnLst>
                                    <p:set>
                                      <p:cBhvr>
                                        <p:cTn id="42" dur="1" fill="hold">
                                          <p:stCondLst>
                                            <p:cond delay="0"/>
                                          </p:stCondLst>
                                        </p:cTn>
                                        <p:tgtEl>
                                          <p:spTgt spid="47"/>
                                        </p:tgtEl>
                                        <p:attrNameLst>
                                          <p:attrName>style.visibility</p:attrName>
                                        </p:attrNameLst>
                                      </p:cBhvr>
                                      <p:to>
                                        <p:strVal val="visible"/>
                                      </p:to>
                                    </p:set>
                                    <p:animEffect transition="in" filter="fade">
                                      <p:cBhvr>
                                        <p:cTn id="43" dur="500"/>
                                        <p:tgtEl>
                                          <p:spTgt spid="47"/>
                                        </p:tgtEl>
                                      </p:cBhvr>
                                    </p:animEffect>
                                  </p:childTnLst>
                                </p:cTn>
                              </p:par>
                            </p:childTnLst>
                          </p:cTn>
                        </p:par>
                        <p:par>
                          <p:cTn id="44" fill="hold">
                            <p:stCondLst>
                              <p:cond delay="1000"/>
                            </p:stCondLst>
                            <p:childTnLst>
                              <p:par>
                                <p:cTn id="45" presetID="10" presetClass="entr" presetSubtype="0" fill="hold" nodeType="after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fade">
                                      <p:cBhvr>
                                        <p:cTn id="47" dur="500"/>
                                        <p:tgtEl>
                                          <p:spTgt spid="29"/>
                                        </p:tgtEl>
                                      </p:cBhvr>
                                    </p:animEffect>
                                  </p:childTnLst>
                                </p:cTn>
                              </p:par>
                            </p:childTnLst>
                          </p:cTn>
                        </p:par>
                        <p:par>
                          <p:cTn id="48" fill="hold">
                            <p:stCondLst>
                              <p:cond delay="1500"/>
                            </p:stCondLst>
                            <p:childTnLst>
                              <p:par>
                                <p:cTn id="49" presetID="10" presetClass="entr" presetSubtype="0" fill="hold" nodeType="afterEffect">
                                  <p:stCondLst>
                                    <p:cond delay="0"/>
                                  </p:stCondLst>
                                  <p:childTnLst>
                                    <p:set>
                                      <p:cBhvr>
                                        <p:cTn id="50" dur="1" fill="hold">
                                          <p:stCondLst>
                                            <p:cond delay="0"/>
                                          </p:stCondLst>
                                        </p:cTn>
                                        <p:tgtEl>
                                          <p:spTgt spid="26"/>
                                        </p:tgtEl>
                                        <p:attrNameLst>
                                          <p:attrName>style.visibility</p:attrName>
                                        </p:attrNameLst>
                                      </p:cBhvr>
                                      <p:to>
                                        <p:strVal val="visible"/>
                                      </p:to>
                                    </p:set>
                                    <p:animEffect transition="in" filter="fade">
                                      <p:cBhvr>
                                        <p:cTn id="51" dur="500"/>
                                        <p:tgtEl>
                                          <p:spTgt spid="26"/>
                                        </p:tgtEl>
                                      </p:cBhvr>
                                    </p:animEffect>
                                  </p:childTnLst>
                                </p:cTn>
                              </p:par>
                            </p:childTnLst>
                          </p:cTn>
                        </p:par>
                        <p:par>
                          <p:cTn id="52" fill="hold">
                            <p:stCondLst>
                              <p:cond delay="2000"/>
                            </p:stCondLst>
                            <p:childTnLst>
                              <p:par>
                                <p:cTn id="53" presetID="10" presetClass="entr" presetSubtype="0" fill="hold" nodeType="afterEffect">
                                  <p:stCondLst>
                                    <p:cond delay="0"/>
                                  </p:stCondLst>
                                  <p:childTnLst>
                                    <p:set>
                                      <p:cBhvr>
                                        <p:cTn id="54" dur="1" fill="hold">
                                          <p:stCondLst>
                                            <p:cond delay="0"/>
                                          </p:stCondLst>
                                        </p:cTn>
                                        <p:tgtEl>
                                          <p:spTgt spid="46"/>
                                        </p:tgtEl>
                                        <p:attrNameLst>
                                          <p:attrName>style.visibility</p:attrName>
                                        </p:attrNameLst>
                                      </p:cBhvr>
                                      <p:to>
                                        <p:strVal val="visible"/>
                                      </p:to>
                                    </p:set>
                                    <p:animEffect transition="in" filter="fade">
                                      <p:cBhvr>
                                        <p:cTn id="55" dur="500"/>
                                        <p:tgtEl>
                                          <p:spTgt spid="46"/>
                                        </p:tgtEl>
                                      </p:cBhvr>
                                    </p:animEffect>
                                  </p:childTnLst>
                                </p:cTn>
                              </p:par>
                            </p:childTnLst>
                          </p:cTn>
                        </p:par>
                        <p:par>
                          <p:cTn id="56" fill="hold">
                            <p:stCondLst>
                              <p:cond delay="2500"/>
                            </p:stCondLst>
                            <p:childTnLst>
                              <p:par>
                                <p:cTn id="57" presetID="10" presetClass="entr" presetSubtype="0" fill="hold" nodeType="afterEffect">
                                  <p:stCondLst>
                                    <p:cond delay="0"/>
                                  </p:stCondLst>
                                  <p:childTnLst>
                                    <p:set>
                                      <p:cBhvr>
                                        <p:cTn id="58" dur="1" fill="hold">
                                          <p:stCondLst>
                                            <p:cond delay="0"/>
                                          </p:stCondLst>
                                        </p:cTn>
                                        <p:tgtEl>
                                          <p:spTgt spid="30"/>
                                        </p:tgtEl>
                                        <p:attrNameLst>
                                          <p:attrName>style.visibility</p:attrName>
                                        </p:attrNameLst>
                                      </p:cBhvr>
                                      <p:to>
                                        <p:strVal val="visible"/>
                                      </p:to>
                                    </p:set>
                                    <p:animEffect transition="in" filter="fade">
                                      <p:cBhvr>
                                        <p:cTn id="59" dur="500"/>
                                        <p:tgtEl>
                                          <p:spTgt spid="30"/>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48"/>
                                        </p:tgtEl>
                                        <p:attrNameLst>
                                          <p:attrName>style.visibility</p:attrName>
                                        </p:attrNameLst>
                                      </p:cBhvr>
                                      <p:to>
                                        <p:strVal val="visible"/>
                                      </p:to>
                                    </p:set>
                                    <p:animEffect transition="in" filter="fade">
                                      <p:cBhvr>
                                        <p:cTn id="64" dur="500"/>
                                        <p:tgtEl>
                                          <p:spTgt spid="48"/>
                                        </p:tgtEl>
                                      </p:cBhvr>
                                    </p:animEffect>
                                  </p:childTnLst>
                                </p:cTn>
                              </p:par>
                            </p:childTnLst>
                          </p:cTn>
                        </p:par>
                        <p:par>
                          <p:cTn id="65" fill="hold">
                            <p:stCondLst>
                              <p:cond delay="500"/>
                            </p:stCondLst>
                            <p:childTnLst>
                              <p:par>
                                <p:cTn id="66" presetID="10" presetClass="entr" presetSubtype="0" fill="hold" grpId="0" nodeType="afterEffect">
                                  <p:stCondLst>
                                    <p:cond delay="0"/>
                                  </p:stCondLst>
                                  <p:childTnLst>
                                    <p:set>
                                      <p:cBhvr>
                                        <p:cTn id="67" dur="1" fill="hold">
                                          <p:stCondLst>
                                            <p:cond delay="0"/>
                                          </p:stCondLst>
                                        </p:cTn>
                                        <p:tgtEl>
                                          <p:spTgt spid="49"/>
                                        </p:tgtEl>
                                        <p:attrNameLst>
                                          <p:attrName>style.visibility</p:attrName>
                                        </p:attrNameLst>
                                      </p:cBhvr>
                                      <p:to>
                                        <p:strVal val="visible"/>
                                      </p:to>
                                    </p:set>
                                    <p:animEffect transition="in" filter="fade">
                                      <p:cBhvr>
                                        <p:cTn id="68" dur="500"/>
                                        <p:tgtEl>
                                          <p:spTgt spid="49"/>
                                        </p:tgtEl>
                                      </p:cBhvr>
                                    </p:animEffect>
                                  </p:childTnLst>
                                </p:cTn>
                              </p:par>
                            </p:childTnLst>
                          </p:cTn>
                        </p:par>
                        <p:par>
                          <p:cTn id="69" fill="hold">
                            <p:stCondLst>
                              <p:cond delay="1000"/>
                            </p:stCondLst>
                            <p:childTnLst>
                              <p:par>
                                <p:cTn id="70" presetID="10" presetClass="entr" presetSubtype="0" fill="hold" nodeType="afterEffect">
                                  <p:stCondLst>
                                    <p:cond delay="0"/>
                                  </p:stCondLst>
                                  <p:childTnLst>
                                    <p:set>
                                      <p:cBhvr>
                                        <p:cTn id="71" dur="1" fill="hold">
                                          <p:stCondLst>
                                            <p:cond delay="0"/>
                                          </p:stCondLst>
                                        </p:cTn>
                                        <p:tgtEl>
                                          <p:spTgt spid="36"/>
                                        </p:tgtEl>
                                        <p:attrNameLst>
                                          <p:attrName>style.visibility</p:attrName>
                                        </p:attrNameLst>
                                      </p:cBhvr>
                                      <p:to>
                                        <p:strVal val="visible"/>
                                      </p:to>
                                    </p:set>
                                    <p:animEffect transition="in" filter="fade">
                                      <p:cBhvr>
                                        <p:cTn id="72" dur="500"/>
                                        <p:tgtEl>
                                          <p:spTgt spid="36"/>
                                        </p:tgtEl>
                                      </p:cBhvr>
                                    </p:animEffect>
                                  </p:childTnLst>
                                </p:cTn>
                              </p:par>
                            </p:childTnLst>
                          </p:cTn>
                        </p:par>
                        <p:par>
                          <p:cTn id="73" fill="hold">
                            <p:stCondLst>
                              <p:cond delay="1500"/>
                            </p:stCondLst>
                            <p:childTnLst>
                              <p:par>
                                <p:cTn id="74" presetID="10" presetClass="entr" presetSubtype="0" fill="hold" nodeType="afterEffect">
                                  <p:stCondLst>
                                    <p:cond delay="0"/>
                                  </p:stCondLst>
                                  <p:childTnLst>
                                    <p:set>
                                      <p:cBhvr>
                                        <p:cTn id="75" dur="1" fill="hold">
                                          <p:stCondLst>
                                            <p:cond delay="0"/>
                                          </p:stCondLst>
                                        </p:cTn>
                                        <p:tgtEl>
                                          <p:spTgt spid="33"/>
                                        </p:tgtEl>
                                        <p:attrNameLst>
                                          <p:attrName>style.visibility</p:attrName>
                                        </p:attrNameLst>
                                      </p:cBhvr>
                                      <p:to>
                                        <p:strVal val="visible"/>
                                      </p:to>
                                    </p:set>
                                    <p:animEffect transition="in" filter="fade">
                                      <p:cBhvr>
                                        <p:cTn id="76" dur="500"/>
                                        <p:tgtEl>
                                          <p:spTgt spid="33"/>
                                        </p:tgtEl>
                                      </p:cBhvr>
                                    </p:animEffect>
                                  </p:childTnLst>
                                </p:cTn>
                              </p:par>
                            </p:childTnLst>
                          </p:cTn>
                        </p:par>
                        <p:par>
                          <p:cTn id="77" fill="hold">
                            <p:stCondLst>
                              <p:cond delay="2000"/>
                            </p:stCondLst>
                            <p:childTnLst>
                              <p:par>
                                <p:cTn id="78" presetID="10" presetClass="entr" presetSubtype="0" fill="hold" nodeType="afterEffect">
                                  <p:stCondLst>
                                    <p:cond delay="0"/>
                                  </p:stCondLst>
                                  <p:childTnLst>
                                    <p:set>
                                      <p:cBhvr>
                                        <p:cTn id="79" dur="1" fill="hold">
                                          <p:stCondLst>
                                            <p:cond delay="0"/>
                                          </p:stCondLst>
                                        </p:cTn>
                                        <p:tgtEl>
                                          <p:spTgt spid="37"/>
                                        </p:tgtEl>
                                        <p:attrNameLst>
                                          <p:attrName>style.visibility</p:attrName>
                                        </p:attrNameLst>
                                      </p:cBhvr>
                                      <p:to>
                                        <p:strVal val="visible"/>
                                      </p:to>
                                    </p:set>
                                    <p:animEffect transition="in" filter="fade">
                                      <p:cBhvr>
                                        <p:cTn id="80" dur="500"/>
                                        <p:tgtEl>
                                          <p:spTgt spid="37"/>
                                        </p:tgtEl>
                                      </p:cBhvr>
                                    </p:animEffect>
                                  </p:childTnLst>
                                </p:cTn>
                              </p:par>
                            </p:childTnLst>
                          </p:cTn>
                        </p:par>
                        <p:par>
                          <p:cTn id="81" fill="hold">
                            <p:stCondLst>
                              <p:cond delay="2500"/>
                            </p:stCondLst>
                            <p:childTnLst>
                              <p:par>
                                <p:cTn id="82" presetID="10" presetClass="entr" presetSubtype="0" fill="hold" nodeType="afterEffect">
                                  <p:stCondLst>
                                    <p:cond delay="0"/>
                                  </p:stCondLst>
                                  <p:childTnLst>
                                    <p:set>
                                      <p:cBhvr>
                                        <p:cTn id="83" dur="1" fill="hold">
                                          <p:stCondLst>
                                            <p:cond delay="0"/>
                                          </p:stCondLst>
                                        </p:cTn>
                                        <p:tgtEl>
                                          <p:spTgt spid="38"/>
                                        </p:tgtEl>
                                        <p:attrNameLst>
                                          <p:attrName>style.visibility</p:attrName>
                                        </p:attrNameLst>
                                      </p:cBhvr>
                                      <p:to>
                                        <p:strVal val="visible"/>
                                      </p:to>
                                    </p:set>
                                    <p:animEffect transition="in" filter="fade">
                                      <p:cBhvr>
                                        <p:cTn id="84" dur="500"/>
                                        <p:tgtEl>
                                          <p:spTgt spid="38"/>
                                        </p:tgtEl>
                                      </p:cBhvr>
                                    </p:animEffect>
                                  </p:childTnLst>
                                </p:cTn>
                              </p:par>
                            </p:childTnLst>
                          </p:cTn>
                        </p:par>
                        <p:par>
                          <p:cTn id="85" fill="hold">
                            <p:stCondLst>
                              <p:cond delay="3000"/>
                            </p:stCondLst>
                            <p:childTnLst>
                              <p:par>
                                <p:cTn id="86" presetID="10" presetClass="entr" presetSubtype="0" fill="hold" grpId="0" nodeType="afterEffect">
                                  <p:stCondLst>
                                    <p:cond delay="0"/>
                                  </p:stCondLst>
                                  <p:childTnLst>
                                    <p:set>
                                      <p:cBhvr>
                                        <p:cTn id="87" dur="1" fill="hold">
                                          <p:stCondLst>
                                            <p:cond delay="0"/>
                                          </p:stCondLst>
                                        </p:cTn>
                                        <p:tgtEl>
                                          <p:spTgt spid="50"/>
                                        </p:tgtEl>
                                        <p:attrNameLst>
                                          <p:attrName>style.visibility</p:attrName>
                                        </p:attrNameLst>
                                      </p:cBhvr>
                                      <p:to>
                                        <p:strVal val="visible"/>
                                      </p:to>
                                    </p:set>
                                    <p:animEffect transition="in" filter="fade">
                                      <p:cBhvr>
                                        <p:cTn id="88" dur="500"/>
                                        <p:tgtEl>
                                          <p:spTgt spid="50"/>
                                        </p:tgtEl>
                                      </p:cBhvr>
                                    </p:animEffect>
                                  </p:childTnLst>
                                </p:cTn>
                              </p:par>
                            </p:childTnLst>
                          </p:cTn>
                        </p:par>
                        <p:par>
                          <p:cTn id="89" fill="hold">
                            <p:stCondLst>
                              <p:cond delay="3500"/>
                            </p:stCondLst>
                            <p:childTnLst>
                              <p:par>
                                <p:cTn id="90" presetID="10" presetClass="entr" presetSubtype="0" fill="hold" grpId="0" nodeType="afterEffect">
                                  <p:stCondLst>
                                    <p:cond delay="0"/>
                                  </p:stCondLst>
                                  <p:childTnLst>
                                    <p:set>
                                      <p:cBhvr>
                                        <p:cTn id="91" dur="1" fill="hold">
                                          <p:stCondLst>
                                            <p:cond delay="0"/>
                                          </p:stCondLst>
                                        </p:cTn>
                                        <p:tgtEl>
                                          <p:spTgt spid="51"/>
                                        </p:tgtEl>
                                        <p:attrNameLst>
                                          <p:attrName>style.visibility</p:attrName>
                                        </p:attrNameLst>
                                      </p:cBhvr>
                                      <p:to>
                                        <p:strVal val="visible"/>
                                      </p:to>
                                    </p:set>
                                    <p:animEffect transition="in" filter="fade">
                                      <p:cBhvr>
                                        <p:cTn id="92" dur="500"/>
                                        <p:tgtEl>
                                          <p:spTgt spid="51"/>
                                        </p:tgtEl>
                                      </p:cBhvr>
                                    </p:animEffect>
                                  </p:childTnLst>
                                </p:cTn>
                              </p:par>
                            </p:childTnLst>
                          </p:cTn>
                        </p:par>
                        <p:par>
                          <p:cTn id="93" fill="hold">
                            <p:stCondLst>
                              <p:cond delay="4000"/>
                            </p:stCondLst>
                            <p:childTnLst>
                              <p:par>
                                <p:cTn id="94" presetID="10" presetClass="entr" presetSubtype="0" fill="hold" nodeType="afterEffect">
                                  <p:stCondLst>
                                    <p:cond delay="0"/>
                                  </p:stCondLst>
                                  <p:childTnLst>
                                    <p:set>
                                      <p:cBhvr>
                                        <p:cTn id="95" dur="1" fill="hold">
                                          <p:stCondLst>
                                            <p:cond delay="0"/>
                                          </p:stCondLst>
                                        </p:cTn>
                                        <p:tgtEl>
                                          <p:spTgt spid="44"/>
                                        </p:tgtEl>
                                        <p:attrNameLst>
                                          <p:attrName>style.visibility</p:attrName>
                                        </p:attrNameLst>
                                      </p:cBhvr>
                                      <p:to>
                                        <p:strVal val="visible"/>
                                      </p:to>
                                    </p:set>
                                    <p:animEffect transition="in" filter="fade">
                                      <p:cBhvr>
                                        <p:cTn id="96" dur="500"/>
                                        <p:tgtEl>
                                          <p:spTgt spid="44"/>
                                        </p:tgtEl>
                                      </p:cBhvr>
                                    </p:animEffect>
                                  </p:childTnLst>
                                </p:cTn>
                              </p:par>
                            </p:childTnLst>
                          </p:cTn>
                        </p:par>
                        <p:par>
                          <p:cTn id="97" fill="hold">
                            <p:stCondLst>
                              <p:cond delay="4500"/>
                            </p:stCondLst>
                            <p:childTnLst>
                              <p:par>
                                <p:cTn id="98" presetID="10" presetClass="entr" presetSubtype="0" fill="hold" nodeType="afterEffect">
                                  <p:stCondLst>
                                    <p:cond delay="0"/>
                                  </p:stCondLst>
                                  <p:childTnLst>
                                    <p:set>
                                      <p:cBhvr>
                                        <p:cTn id="99" dur="1" fill="hold">
                                          <p:stCondLst>
                                            <p:cond delay="0"/>
                                          </p:stCondLst>
                                        </p:cTn>
                                        <p:tgtEl>
                                          <p:spTgt spid="41"/>
                                        </p:tgtEl>
                                        <p:attrNameLst>
                                          <p:attrName>style.visibility</p:attrName>
                                        </p:attrNameLst>
                                      </p:cBhvr>
                                      <p:to>
                                        <p:strVal val="visible"/>
                                      </p:to>
                                    </p:set>
                                    <p:animEffect transition="in" filter="fade">
                                      <p:cBhvr>
                                        <p:cTn id="100" dur="500"/>
                                        <p:tgtEl>
                                          <p:spTgt spid="41"/>
                                        </p:tgtEl>
                                      </p:cBhvr>
                                    </p:animEffect>
                                  </p:childTnLst>
                                </p:cTn>
                              </p:par>
                            </p:childTnLst>
                          </p:cTn>
                        </p:par>
                      </p:childTnLst>
                    </p:cTn>
                  </p:par>
                  <p:par>
                    <p:cTn id="101" fill="hold">
                      <p:stCondLst>
                        <p:cond delay="indefinite"/>
                      </p:stCondLst>
                      <p:childTnLst>
                        <p:par>
                          <p:cTn id="102" fill="hold">
                            <p:stCondLst>
                              <p:cond delay="0"/>
                            </p:stCondLst>
                            <p:childTnLst>
                              <p:par>
                                <p:cTn id="103" presetID="10" presetClass="entr" presetSubtype="0" fill="hold" nodeType="clickEffect">
                                  <p:stCondLst>
                                    <p:cond delay="0"/>
                                  </p:stCondLst>
                                  <p:childTnLst>
                                    <p:set>
                                      <p:cBhvr>
                                        <p:cTn id="104" dur="1" fill="hold">
                                          <p:stCondLst>
                                            <p:cond delay="0"/>
                                          </p:stCondLst>
                                        </p:cTn>
                                        <p:tgtEl>
                                          <p:spTgt spid="70"/>
                                        </p:tgtEl>
                                        <p:attrNameLst>
                                          <p:attrName>style.visibility</p:attrName>
                                        </p:attrNameLst>
                                      </p:cBhvr>
                                      <p:to>
                                        <p:strVal val="visible"/>
                                      </p:to>
                                    </p:set>
                                    <p:animEffect transition="in" filter="fade">
                                      <p:cBhvr>
                                        <p:cTn id="105" dur="500"/>
                                        <p:tgtEl>
                                          <p:spTgt spid="70"/>
                                        </p:tgtEl>
                                      </p:cBhvr>
                                    </p:animEffect>
                                  </p:childTnLst>
                                </p:cTn>
                              </p:par>
                              <p:par>
                                <p:cTn id="106" presetID="10" presetClass="entr" presetSubtype="0" fill="hold" nodeType="withEffect">
                                  <p:stCondLst>
                                    <p:cond delay="0"/>
                                  </p:stCondLst>
                                  <p:childTnLst>
                                    <p:set>
                                      <p:cBhvr>
                                        <p:cTn id="107" dur="1" fill="hold">
                                          <p:stCondLst>
                                            <p:cond delay="0"/>
                                          </p:stCondLst>
                                        </p:cTn>
                                        <p:tgtEl>
                                          <p:spTgt spid="71"/>
                                        </p:tgtEl>
                                        <p:attrNameLst>
                                          <p:attrName>style.visibility</p:attrName>
                                        </p:attrNameLst>
                                      </p:cBhvr>
                                      <p:to>
                                        <p:strVal val="visible"/>
                                      </p:to>
                                    </p:set>
                                    <p:animEffect transition="in" filter="fade">
                                      <p:cBhvr>
                                        <p:cTn id="108" dur="500"/>
                                        <p:tgtEl>
                                          <p:spTgt spid="71"/>
                                        </p:tgtEl>
                                      </p:cBhvr>
                                    </p:animEffect>
                                  </p:childTnLst>
                                </p:cTn>
                              </p:par>
                              <p:par>
                                <p:cTn id="109" presetID="10" presetClass="entr" presetSubtype="0" fill="hold" grpId="0" nodeType="withEffect">
                                  <p:stCondLst>
                                    <p:cond delay="0"/>
                                  </p:stCondLst>
                                  <p:childTnLst>
                                    <p:set>
                                      <p:cBhvr>
                                        <p:cTn id="110" dur="1" fill="hold">
                                          <p:stCondLst>
                                            <p:cond delay="0"/>
                                          </p:stCondLst>
                                        </p:cTn>
                                        <p:tgtEl>
                                          <p:spTgt spid="69"/>
                                        </p:tgtEl>
                                        <p:attrNameLst>
                                          <p:attrName>style.visibility</p:attrName>
                                        </p:attrNameLst>
                                      </p:cBhvr>
                                      <p:to>
                                        <p:strVal val="visible"/>
                                      </p:to>
                                    </p:set>
                                    <p:animEffect transition="in" filter="fade">
                                      <p:cBhvr>
                                        <p:cTn id="111" dur="500"/>
                                        <p:tgtEl>
                                          <p:spTgt spid="69"/>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68"/>
                                        </p:tgtEl>
                                        <p:attrNameLst>
                                          <p:attrName>style.visibility</p:attrName>
                                        </p:attrNameLst>
                                      </p:cBhvr>
                                      <p:to>
                                        <p:strVal val="visible"/>
                                      </p:to>
                                    </p:set>
                                    <p:animEffect transition="in" filter="fade">
                                      <p:cBhvr>
                                        <p:cTn id="114" dur="500"/>
                                        <p:tgtEl>
                                          <p:spTgt spid="68"/>
                                        </p:tgtEl>
                                      </p:cBhvr>
                                    </p:animEffect>
                                  </p:childTnLst>
                                </p:cTn>
                              </p:par>
                              <p:par>
                                <p:cTn id="115" presetID="10" presetClass="entr" presetSubtype="0" fill="hold" nodeType="withEffect">
                                  <p:stCondLst>
                                    <p:cond delay="0"/>
                                  </p:stCondLst>
                                  <p:childTnLst>
                                    <p:set>
                                      <p:cBhvr>
                                        <p:cTn id="116" dur="1" fill="hold">
                                          <p:stCondLst>
                                            <p:cond delay="0"/>
                                          </p:stCondLst>
                                        </p:cTn>
                                        <p:tgtEl>
                                          <p:spTgt spid="55"/>
                                        </p:tgtEl>
                                        <p:attrNameLst>
                                          <p:attrName>style.visibility</p:attrName>
                                        </p:attrNameLst>
                                      </p:cBhvr>
                                      <p:to>
                                        <p:strVal val="visible"/>
                                      </p:to>
                                    </p:set>
                                    <p:animEffect transition="in" filter="fade">
                                      <p:cBhvr>
                                        <p:cTn id="117" dur="500"/>
                                        <p:tgtEl>
                                          <p:spTgt spid="55"/>
                                        </p:tgtEl>
                                      </p:cBhvr>
                                    </p:animEffect>
                                  </p:childTnLst>
                                </p:cTn>
                              </p:par>
                              <p:par>
                                <p:cTn id="118" presetID="10" presetClass="entr" presetSubtype="0" fill="hold" grpId="0" nodeType="withEffect">
                                  <p:stCondLst>
                                    <p:cond delay="0"/>
                                  </p:stCondLst>
                                  <p:childTnLst>
                                    <p:set>
                                      <p:cBhvr>
                                        <p:cTn id="119" dur="1" fill="hold">
                                          <p:stCondLst>
                                            <p:cond delay="0"/>
                                          </p:stCondLst>
                                        </p:cTn>
                                        <p:tgtEl>
                                          <p:spTgt spid="132"/>
                                        </p:tgtEl>
                                        <p:attrNameLst>
                                          <p:attrName>style.visibility</p:attrName>
                                        </p:attrNameLst>
                                      </p:cBhvr>
                                      <p:to>
                                        <p:strVal val="visible"/>
                                      </p:to>
                                    </p:set>
                                    <p:animEffect transition="in" filter="fade">
                                      <p:cBhvr>
                                        <p:cTn id="120" dur="500"/>
                                        <p:tgtEl>
                                          <p:spTgt spid="132"/>
                                        </p:tgtEl>
                                      </p:cBhvr>
                                    </p:animEffect>
                                  </p:childTnLst>
                                </p:cTn>
                              </p:par>
                              <p:par>
                                <p:cTn id="121" presetID="10" presetClass="entr" presetSubtype="0" fill="hold" nodeType="withEffect">
                                  <p:stCondLst>
                                    <p:cond delay="0"/>
                                  </p:stCondLst>
                                  <p:childTnLst>
                                    <p:set>
                                      <p:cBhvr>
                                        <p:cTn id="122" dur="1" fill="hold">
                                          <p:stCondLst>
                                            <p:cond delay="0"/>
                                          </p:stCondLst>
                                        </p:cTn>
                                        <p:tgtEl>
                                          <p:spTgt spid="121"/>
                                        </p:tgtEl>
                                        <p:attrNameLst>
                                          <p:attrName>style.visibility</p:attrName>
                                        </p:attrNameLst>
                                      </p:cBhvr>
                                      <p:to>
                                        <p:strVal val="visible"/>
                                      </p:to>
                                    </p:set>
                                    <p:animEffect transition="in" filter="fade">
                                      <p:cBhvr>
                                        <p:cTn id="123" dur="500"/>
                                        <p:tgtEl>
                                          <p:spTgt spid="121"/>
                                        </p:tgtEl>
                                      </p:cBhvr>
                                    </p:animEffect>
                                  </p:childTnLst>
                                </p:cTn>
                              </p:par>
                              <p:par>
                                <p:cTn id="124" presetID="10" presetClass="entr" presetSubtype="0" fill="hold" grpId="0" nodeType="withEffect">
                                  <p:stCondLst>
                                    <p:cond delay="0"/>
                                  </p:stCondLst>
                                  <p:childTnLst>
                                    <p:set>
                                      <p:cBhvr>
                                        <p:cTn id="125" dur="1" fill="hold">
                                          <p:stCondLst>
                                            <p:cond delay="0"/>
                                          </p:stCondLst>
                                        </p:cTn>
                                        <p:tgtEl>
                                          <p:spTgt spid="128"/>
                                        </p:tgtEl>
                                        <p:attrNameLst>
                                          <p:attrName>style.visibility</p:attrName>
                                        </p:attrNameLst>
                                      </p:cBhvr>
                                      <p:to>
                                        <p:strVal val="visible"/>
                                      </p:to>
                                    </p:set>
                                    <p:animEffect transition="in" filter="fade">
                                      <p:cBhvr>
                                        <p:cTn id="126" dur="500"/>
                                        <p:tgtEl>
                                          <p:spTgt spid="128"/>
                                        </p:tgtEl>
                                      </p:cBhvr>
                                    </p:animEffect>
                                  </p:childTnLst>
                                </p:cTn>
                              </p:par>
                              <p:par>
                                <p:cTn id="127" presetID="10" presetClass="entr" presetSubtype="0" fill="hold" grpId="0" nodeType="withEffect">
                                  <p:stCondLst>
                                    <p:cond delay="0"/>
                                  </p:stCondLst>
                                  <p:childTnLst>
                                    <p:set>
                                      <p:cBhvr>
                                        <p:cTn id="128" dur="1" fill="hold">
                                          <p:stCondLst>
                                            <p:cond delay="0"/>
                                          </p:stCondLst>
                                        </p:cTn>
                                        <p:tgtEl>
                                          <p:spTgt spid="97"/>
                                        </p:tgtEl>
                                        <p:attrNameLst>
                                          <p:attrName>style.visibility</p:attrName>
                                        </p:attrNameLst>
                                      </p:cBhvr>
                                      <p:to>
                                        <p:strVal val="visible"/>
                                      </p:to>
                                    </p:set>
                                    <p:animEffect transition="in" filter="fade">
                                      <p:cBhvr>
                                        <p:cTn id="129" dur="500"/>
                                        <p:tgtEl>
                                          <p:spTgt spid="97"/>
                                        </p:tgtEl>
                                      </p:cBhvr>
                                    </p:animEffect>
                                  </p:childTnLst>
                                </p:cTn>
                              </p:par>
                              <p:par>
                                <p:cTn id="130" presetID="10" presetClass="entr" presetSubtype="0" fill="hold" grpId="0" nodeType="withEffect">
                                  <p:stCondLst>
                                    <p:cond delay="0"/>
                                  </p:stCondLst>
                                  <p:childTnLst>
                                    <p:set>
                                      <p:cBhvr>
                                        <p:cTn id="131" dur="1" fill="hold">
                                          <p:stCondLst>
                                            <p:cond delay="0"/>
                                          </p:stCondLst>
                                        </p:cTn>
                                        <p:tgtEl>
                                          <p:spTgt spid="98"/>
                                        </p:tgtEl>
                                        <p:attrNameLst>
                                          <p:attrName>style.visibility</p:attrName>
                                        </p:attrNameLst>
                                      </p:cBhvr>
                                      <p:to>
                                        <p:strVal val="visible"/>
                                      </p:to>
                                    </p:set>
                                    <p:animEffect transition="in" filter="fade">
                                      <p:cBhvr>
                                        <p:cTn id="132" dur="500"/>
                                        <p:tgtEl>
                                          <p:spTgt spid="98"/>
                                        </p:tgtEl>
                                      </p:cBhvr>
                                    </p:animEffect>
                                  </p:childTnLst>
                                </p:cTn>
                              </p:par>
                              <p:par>
                                <p:cTn id="133" presetID="10" presetClass="entr" presetSubtype="0" fill="hold" grpId="0" nodeType="withEffect">
                                  <p:stCondLst>
                                    <p:cond delay="0"/>
                                  </p:stCondLst>
                                  <p:childTnLst>
                                    <p:set>
                                      <p:cBhvr>
                                        <p:cTn id="134" dur="1" fill="hold">
                                          <p:stCondLst>
                                            <p:cond delay="0"/>
                                          </p:stCondLst>
                                        </p:cTn>
                                        <p:tgtEl>
                                          <p:spTgt spid="99"/>
                                        </p:tgtEl>
                                        <p:attrNameLst>
                                          <p:attrName>style.visibility</p:attrName>
                                        </p:attrNameLst>
                                      </p:cBhvr>
                                      <p:to>
                                        <p:strVal val="visible"/>
                                      </p:to>
                                    </p:set>
                                    <p:animEffect transition="in" filter="fade">
                                      <p:cBhvr>
                                        <p:cTn id="135" dur="500"/>
                                        <p:tgtEl>
                                          <p:spTgt spid="99"/>
                                        </p:tgtEl>
                                      </p:cBhvr>
                                    </p:animEffect>
                                  </p:childTnLst>
                                </p:cTn>
                              </p:par>
                              <p:par>
                                <p:cTn id="136" presetID="10" presetClass="entr" presetSubtype="0" fill="hold" grpId="0" nodeType="withEffect">
                                  <p:stCondLst>
                                    <p:cond delay="0"/>
                                  </p:stCondLst>
                                  <p:childTnLst>
                                    <p:set>
                                      <p:cBhvr>
                                        <p:cTn id="137" dur="1" fill="hold">
                                          <p:stCondLst>
                                            <p:cond delay="0"/>
                                          </p:stCondLst>
                                        </p:cTn>
                                        <p:tgtEl>
                                          <p:spTgt spid="100"/>
                                        </p:tgtEl>
                                        <p:attrNameLst>
                                          <p:attrName>style.visibility</p:attrName>
                                        </p:attrNameLst>
                                      </p:cBhvr>
                                      <p:to>
                                        <p:strVal val="visible"/>
                                      </p:to>
                                    </p:set>
                                    <p:animEffect transition="in" filter="fade">
                                      <p:cBhvr>
                                        <p:cTn id="138" dur="500"/>
                                        <p:tgtEl>
                                          <p:spTgt spid="100"/>
                                        </p:tgtEl>
                                      </p:cBhvr>
                                    </p:animEffect>
                                  </p:childTnLst>
                                </p:cTn>
                              </p:par>
                              <p:par>
                                <p:cTn id="139" presetID="10" presetClass="entr" presetSubtype="0" fill="hold" grpId="0" nodeType="withEffect">
                                  <p:stCondLst>
                                    <p:cond delay="0"/>
                                  </p:stCondLst>
                                  <p:childTnLst>
                                    <p:set>
                                      <p:cBhvr>
                                        <p:cTn id="140" dur="1" fill="hold">
                                          <p:stCondLst>
                                            <p:cond delay="0"/>
                                          </p:stCondLst>
                                        </p:cTn>
                                        <p:tgtEl>
                                          <p:spTgt spid="101"/>
                                        </p:tgtEl>
                                        <p:attrNameLst>
                                          <p:attrName>style.visibility</p:attrName>
                                        </p:attrNameLst>
                                      </p:cBhvr>
                                      <p:to>
                                        <p:strVal val="visible"/>
                                      </p:to>
                                    </p:set>
                                    <p:animEffect transition="in" filter="fade">
                                      <p:cBhvr>
                                        <p:cTn id="141" dur="500"/>
                                        <p:tgtEl>
                                          <p:spTgt spid="101"/>
                                        </p:tgtEl>
                                      </p:cBhvr>
                                    </p:animEffect>
                                  </p:childTnLst>
                                </p:cTn>
                              </p:par>
                              <p:par>
                                <p:cTn id="142" presetID="10" presetClass="entr" presetSubtype="0" fill="hold" grpId="0" nodeType="withEffect">
                                  <p:stCondLst>
                                    <p:cond delay="0"/>
                                  </p:stCondLst>
                                  <p:childTnLst>
                                    <p:set>
                                      <p:cBhvr>
                                        <p:cTn id="143" dur="1" fill="hold">
                                          <p:stCondLst>
                                            <p:cond delay="0"/>
                                          </p:stCondLst>
                                        </p:cTn>
                                        <p:tgtEl>
                                          <p:spTgt spid="102"/>
                                        </p:tgtEl>
                                        <p:attrNameLst>
                                          <p:attrName>style.visibility</p:attrName>
                                        </p:attrNameLst>
                                      </p:cBhvr>
                                      <p:to>
                                        <p:strVal val="visible"/>
                                      </p:to>
                                    </p:set>
                                    <p:animEffect transition="in" filter="fade">
                                      <p:cBhvr>
                                        <p:cTn id="144" dur="500"/>
                                        <p:tgtEl>
                                          <p:spTgt spid="102"/>
                                        </p:tgtEl>
                                      </p:cBhvr>
                                    </p:animEffect>
                                  </p:childTnLst>
                                </p:cTn>
                              </p:par>
                              <p:par>
                                <p:cTn id="145" presetID="10" presetClass="entr" presetSubtype="0" fill="hold" grpId="0" nodeType="withEffect">
                                  <p:stCondLst>
                                    <p:cond delay="0"/>
                                  </p:stCondLst>
                                  <p:childTnLst>
                                    <p:set>
                                      <p:cBhvr>
                                        <p:cTn id="146" dur="1" fill="hold">
                                          <p:stCondLst>
                                            <p:cond delay="0"/>
                                          </p:stCondLst>
                                        </p:cTn>
                                        <p:tgtEl>
                                          <p:spTgt spid="103"/>
                                        </p:tgtEl>
                                        <p:attrNameLst>
                                          <p:attrName>style.visibility</p:attrName>
                                        </p:attrNameLst>
                                      </p:cBhvr>
                                      <p:to>
                                        <p:strVal val="visible"/>
                                      </p:to>
                                    </p:set>
                                    <p:animEffect transition="in" filter="fade">
                                      <p:cBhvr>
                                        <p:cTn id="147" dur="500"/>
                                        <p:tgtEl>
                                          <p:spTgt spid="103"/>
                                        </p:tgtEl>
                                      </p:cBhvr>
                                    </p:animEffect>
                                  </p:childTnLst>
                                </p:cTn>
                              </p:par>
                              <p:par>
                                <p:cTn id="148" presetID="10" presetClass="entr" presetSubtype="0" fill="hold" grpId="0" nodeType="withEffect">
                                  <p:stCondLst>
                                    <p:cond delay="0"/>
                                  </p:stCondLst>
                                  <p:childTnLst>
                                    <p:set>
                                      <p:cBhvr>
                                        <p:cTn id="149" dur="1" fill="hold">
                                          <p:stCondLst>
                                            <p:cond delay="0"/>
                                          </p:stCondLst>
                                        </p:cTn>
                                        <p:tgtEl>
                                          <p:spTgt spid="104"/>
                                        </p:tgtEl>
                                        <p:attrNameLst>
                                          <p:attrName>style.visibility</p:attrName>
                                        </p:attrNameLst>
                                      </p:cBhvr>
                                      <p:to>
                                        <p:strVal val="visible"/>
                                      </p:to>
                                    </p:set>
                                    <p:animEffect transition="in" filter="fade">
                                      <p:cBhvr>
                                        <p:cTn id="150" dur="500"/>
                                        <p:tgtEl>
                                          <p:spTgt spid="104"/>
                                        </p:tgtEl>
                                      </p:cBhvr>
                                    </p:animEffect>
                                  </p:childTnLst>
                                </p:cTn>
                              </p:par>
                              <p:par>
                                <p:cTn id="151" presetID="10" presetClass="entr" presetSubtype="0" fill="hold" grpId="0" nodeType="withEffect">
                                  <p:stCondLst>
                                    <p:cond delay="0"/>
                                  </p:stCondLst>
                                  <p:childTnLst>
                                    <p:set>
                                      <p:cBhvr>
                                        <p:cTn id="152" dur="1" fill="hold">
                                          <p:stCondLst>
                                            <p:cond delay="0"/>
                                          </p:stCondLst>
                                        </p:cTn>
                                        <p:tgtEl>
                                          <p:spTgt spid="105"/>
                                        </p:tgtEl>
                                        <p:attrNameLst>
                                          <p:attrName>style.visibility</p:attrName>
                                        </p:attrNameLst>
                                      </p:cBhvr>
                                      <p:to>
                                        <p:strVal val="visible"/>
                                      </p:to>
                                    </p:set>
                                    <p:animEffect transition="in" filter="fade">
                                      <p:cBhvr>
                                        <p:cTn id="153" dur="500"/>
                                        <p:tgtEl>
                                          <p:spTgt spid="105"/>
                                        </p:tgtEl>
                                      </p:cBhvr>
                                    </p:animEffect>
                                  </p:childTnLst>
                                </p:cTn>
                              </p:par>
                              <p:par>
                                <p:cTn id="154" presetID="10" presetClass="entr" presetSubtype="0" fill="hold" grpId="0" nodeType="withEffect">
                                  <p:stCondLst>
                                    <p:cond delay="0"/>
                                  </p:stCondLst>
                                  <p:childTnLst>
                                    <p:set>
                                      <p:cBhvr>
                                        <p:cTn id="155" dur="1" fill="hold">
                                          <p:stCondLst>
                                            <p:cond delay="0"/>
                                          </p:stCondLst>
                                        </p:cTn>
                                        <p:tgtEl>
                                          <p:spTgt spid="106"/>
                                        </p:tgtEl>
                                        <p:attrNameLst>
                                          <p:attrName>style.visibility</p:attrName>
                                        </p:attrNameLst>
                                      </p:cBhvr>
                                      <p:to>
                                        <p:strVal val="visible"/>
                                      </p:to>
                                    </p:set>
                                    <p:animEffect transition="in" filter="fade">
                                      <p:cBhvr>
                                        <p:cTn id="156" dur="500"/>
                                        <p:tgtEl>
                                          <p:spTgt spid="106"/>
                                        </p:tgtEl>
                                      </p:cBhvr>
                                    </p:animEffect>
                                  </p:childTnLst>
                                </p:cTn>
                              </p:par>
                              <p:par>
                                <p:cTn id="157" presetID="10" presetClass="entr" presetSubtype="0" fill="hold" grpId="0" nodeType="withEffect">
                                  <p:stCondLst>
                                    <p:cond delay="0"/>
                                  </p:stCondLst>
                                  <p:childTnLst>
                                    <p:set>
                                      <p:cBhvr>
                                        <p:cTn id="158" dur="1" fill="hold">
                                          <p:stCondLst>
                                            <p:cond delay="0"/>
                                          </p:stCondLst>
                                        </p:cTn>
                                        <p:tgtEl>
                                          <p:spTgt spid="107"/>
                                        </p:tgtEl>
                                        <p:attrNameLst>
                                          <p:attrName>style.visibility</p:attrName>
                                        </p:attrNameLst>
                                      </p:cBhvr>
                                      <p:to>
                                        <p:strVal val="visible"/>
                                      </p:to>
                                    </p:set>
                                    <p:animEffect transition="in" filter="fade">
                                      <p:cBhvr>
                                        <p:cTn id="159" dur="500"/>
                                        <p:tgtEl>
                                          <p:spTgt spid="107"/>
                                        </p:tgtEl>
                                      </p:cBhvr>
                                    </p:animEffect>
                                  </p:childTnLst>
                                </p:cTn>
                              </p:par>
                              <p:par>
                                <p:cTn id="160" presetID="10" presetClass="entr" presetSubtype="0" fill="hold" grpId="0" nodeType="withEffect">
                                  <p:stCondLst>
                                    <p:cond delay="0"/>
                                  </p:stCondLst>
                                  <p:childTnLst>
                                    <p:set>
                                      <p:cBhvr>
                                        <p:cTn id="161" dur="1" fill="hold">
                                          <p:stCondLst>
                                            <p:cond delay="0"/>
                                          </p:stCondLst>
                                        </p:cTn>
                                        <p:tgtEl>
                                          <p:spTgt spid="108"/>
                                        </p:tgtEl>
                                        <p:attrNameLst>
                                          <p:attrName>style.visibility</p:attrName>
                                        </p:attrNameLst>
                                      </p:cBhvr>
                                      <p:to>
                                        <p:strVal val="visible"/>
                                      </p:to>
                                    </p:set>
                                    <p:animEffect transition="in" filter="fade">
                                      <p:cBhvr>
                                        <p:cTn id="162" dur="500"/>
                                        <p:tgtEl>
                                          <p:spTgt spid="108"/>
                                        </p:tgtEl>
                                      </p:cBhvr>
                                    </p:animEffect>
                                  </p:childTnLst>
                                </p:cTn>
                              </p:par>
                              <p:par>
                                <p:cTn id="163" presetID="10" presetClass="entr" presetSubtype="0" fill="hold" grpId="0" nodeType="withEffect">
                                  <p:stCondLst>
                                    <p:cond delay="0"/>
                                  </p:stCondLst>
                                  <p:childTnLst>
                                    <p:set>
                                      <p:cBhvr>
                                        <p:cTn id="164" dur="1" fill="hold">
                                          <p:stCondLst>
                                            <p:cond delay="0"/>
                                          </p:stCondLst>
                                        </p:cTn>
                                        <p:tgtEl>
                                          <p:spTgt spid="109"/>
                                        </p:tgtEl>
                                        <p:attrNameLst>
                                          <p:attrName>style.visibility</p:attrName>
                                        </p:attrNameLst>
                                      </p:cBhvr>
                                      <p:to>
                                        <p:strVal val="visible"/>
                                      </p:to>
                                    </p:set>
                                    <p:animEffect transition="in" filter="fade">
                                      <p:cBhvr>
                                        <p:cTn id="165" dur="500"/>
                                        <p:tgtEl>
                                          <p:spTgt spid="109"/>
                                        </p:tgtEl>
                                      </p:cBhvr>
                                    </p:animEffect>
                                  </p:childTnLst>
                                </p:cTn>
                              </p:par>
                              <p:par>
                                <p:cTn id="166" presetID="10" presetClass="entr" presetSubtype="0" fill="hold" grpId="0" nodeType="withEffect">
                                  <p:stCondLst>
                                    <p:cond delay="0"/>
                                  </p:stCondLst>
                                  <p:childTnLst>
                                    <p:set>
                                      <p:cBhvr>
                                        <p:cTn id="167" dur="1" fill="hold">
                                          <p:stCondLst>
                                            <p:cond delay="0"/>
                                          </p:stCondLst>
                                        </p:cTn>
                                        <p:tgtEl>
                                          <p:spTgt spid="110"/>
                                        </p:tgtEl>
                                        <p:attrNameLst>
                                          <p:attrName>style.visibility</p:attrName>
                                        </p:attrNameLst>
                                      </p:cBhvr>
                                      <p:to>
                                        <p:strVal val="visible"/>
                                      </p:to>
                                    </p:set>
                                    <p:animEffect transition="in" filter="fade">
                                      <p:cBhvr>
                                        <p:cTn id="168" dur="500"/>
                                        <p:tgtEl>
                                          <p:spTgt spid="110"/>
                                        </p:tgtEl>
                                      </p:cBhvr>
                                    </p:animEffect>
                                  </p:childTnLst>
                                </p:cTn>
                              </p:par>
                              <p:par>
                                <p:cTn id="169" presetID="10" presetClass="entr" presetSubtype="0" fill="hold" grpId="0" nodeType="withEffect">
                                  <p:stCondLst>
                                    <p:cond delay="0"/>
                                  </p:stCondLst>
                                  <p:childTnLst>
                                    <p:set>
                                      <p:cBhvr>
                                        <p:cTn id="170" dur="1" fill="hold">
                                          <p:stCondLst>
                                            <p:cond delay="0"/>
                                          </p:stCondLst>
                                        </p:cTn>
                                        <p:tgtEl>
                                          <p:spTgt spid="111"/>
                                        </p:tgtEl>
                                        <p:attrNameLst>
                                          <p:attrName>style.visibility</p:attrName>
                                        </p:attrNameLst>
                                      </p:cBhvr>
                                      <p:to>
                                        <p:strVal val="visible"/>
                                      </p:to>
                                    </p:set>
                                    <p:animEffect transition="in" filter="fade">
                                      <p:cBhvr>
                                        <p:cTn id="171" dur="500"/>
                                        <p:tgtEl>
                                          <p:spTgt spid="111"/>
                                        </p:tgtEl>
                                      </p:cBhvr>
                                    </p:animEffect>
                                  </p:childTnLst>
                                </p:cTn>
                              </p:par>
                              <p:par>
                                <p:cTn id="172" presetID="10" presetClass="entr" presetSubtype="0" fill="hold" grpId="0" nodeType="withEffect">
                                  <p:stCondLst>
                                    <p:cond delay="0"/>
                                  </p:stCondLst>
                                  <p:childTnLst>
                                    <p:set>
                                      <p:cBhvr>
                                        <p:cTn id="173" dur="1" fill="hold">
                                          <p:stCondLst>
                                            <p:cond delay="0"/>
                                          </p:stCondLst>
                                        </p:cTn>
                                        <p:tgtEl>
                                          <p:spTgt spid="112"/>
                                        </p:tgtEl>
                                        <p:attrNameLst>
                                          <p:attrName>style.visibility</p:attrName>
                                        </p:attrNameLst>
                                      </p:cBhvr>
                                      <p:to>
                                        <p:strVal val="visible"/>
                                      </p:to>
                                    </p:set>
                                    <p:animEffect transition="in" filter="fade">
                                      <p:cBhvr>
                                        <p:cTn id="174" dur="500"/>
                                        <p:tgtEl>
                                          <p:spTgt spid="112"/>
                                        </p:tgtEl>
                                      </p:cBhvr>
                                    </p:animEffect>
                                  </p:childTnLst>
                                </p:cTn>
                              </p:par>
                              <p:par>
                                <p:cTn id="175" presetID="10" presetClass="entr" presetSubtype="0" fill="hold" grpId="0" nodeType="withEffect">
                                  <p:stCondLst>
                                    <p:cond delay="0"/>
                                  </p:stCondLst>
                                  <p:childTnLst>
                                    <p:set>
                                      <p:cBhvr>
                                        <p:cTn id="176" dur="1" fill="hold">
                                          <p:stCondLst>
                                            <p:cond delay="0"/>
                                          </p:stCondLst>
                                        </p:cTn>
                                        <p:tgtEl>
                                          <p:spTgt spid="113"/>
                                        </p:tgtEl>
                                        <p:attrNameLst>
                                          <p:attrName>style.visibility</p:attrName>
                                        </p:attrNameLst>
                                      </p:cBhvr>
                                      <p:to>
                                        <p:strVal val="visible"/>
                                      </p:to>
                                    </p:set>
                                    <p:animEffect transition="in" filter="fade">
                                      <p:cBhvr>
                                        <p:cTn id="177" dur="500"/>
                                        <p:tgtEl>
                                          <p:spTgt spid="113"/>
                                        </p:tgtEl>
                                      </p:cBhvr>
                                    </p:animEffect>
                                  </p:childTnLst>
                                </p:cTn>
                              </p:par>
                              <p:par>
                                <p:cTn id="178" presetID="10" presetClass="entr" presetSubtype="0" fill="hold" grpId="0" nodeType="withEffect">
                                  <p:stCondLst>
                                    <p:cond delay="0"/>
                                  </p:stCondLst>
                                  <p:childTnLst>
                                    <p:set>
                                      <p:cBhvr>
                                        <p:cTn id="179" dur="1" fill="hold">
                                          <p:stCondLst>
                                            <p:cond delay="0"/>
                                          </p:stCondLst>
                                        </p:cTn>
                                        <p:tgtEl>
                                          <p:spTgt spid="114"/>
                                        </p:tgtEl>
                                        <p:attrNameLst>
                                          <p:attrName>style.visibility</p:attrName>
                                        </p:attrNameLst>
                                      </p:cBhvr>
                                      <p:to>
                                        <p:strVal val="visible"/>
                                      </p:to>
                                    </p:set>
                                    <p:animEffect transition="in" filter="fade">
                                      <p:cBhvr>
                                        <p:cTn id="180" dur="500"/>
                                        <p:tgtEl>
                                          <p:spTgt spid="114"/>
                                        </p:tgtEl>
                                      </p:cBhvr>
                                    </p:animEffect>
                                  </p:childTnLst>
                                </p:cTn>
                              </p:par>
                              <p:par>
                                <p:cTn id="181" presetID="10" presetClass="entr" presetSubtype="0" fill="hold" grpId="0" nodeType="withEffect">
                                  <p:stCondLst>
                                    <p:cond delay="0"/>
                                  </p:stCondLst>
                                  <p:childTnLst>
                                    <p:set>
                                      <p:cBhvr>
                                        <p:cTn id="182" dur="1" fill="hold">
                                          <p:stCondLst>
                                            <p:cond delay="0"/>
                                          </p:stCondLst>
                                        </p:cTn>
                                        <p:tgtEl>
                                          <p:spTgt spid="115"/>
                                        </p:tgtEl>
                                        <p:attrNameLst>
                                          <p:attrName>style.visibility</p:attrName>
                                        </p:attrNameLst>
                                      </p:cBhvr>
                                      <p:to>
                                        <p:strVal val="visible"/>
                                      </p:to>
                                    </p:set>
                                    <p:animEffect transition="in" filter="fade">
                                      <p:cBhvr>
                                        <p:cTn id="183" dur="500"/>
                                        <p:tgtEl>
                                          <p:spTgt spid="115"/>
                                        </p:tgtEl>
                                      </p:cBhvr>
                                    </p:animEffect>
                                  </p:childTnLst>
                                </p:cTn>
                              </p:par>
                              <p:par>
                                <p:cTn id="184" presetID="10" presetClass="entr" presetSubtype="0" fill="hold" grpId="0" nodeType="withEffect">
                                  <p:stCondLst>
                                    <p:cond delay="0"/>
                                  </p:stCondLst>
                                  <p:childTnLst>
                                    <p:set>
                                      <p:cBhvr>
                                        <p:cTn id="185" dur="1" fill="hold">
                                          <p:stCondLst>
                                            <p:cond delay="0"/>
                                          </p:stCondLst>
                                        </p:cTn>
                                        <p:tgtEl>
                                          <p:spTgt spid="116"/>
                                        </p:tgtEl>
                                        <p:attrNameLst>
                                          <p:attrName>style.visibility</p:attrName>
                                        </p:attrNameLst>
                                      </p:cBhvr>
                                      <p:to>
                                        <p:strVal val="visible"/>
                                      </p:to>
                                    </p:set>
                                    <p:animEffect transition="in" filter="fade">
                                      <p:cBhvr>
                                        <p:cTn id="186" dur="500"/>
                                        <p:tgtEl>
                                          <p:spTgt spid="116"/>
                                        </p:tgtEl>
                                      </p:cBhvr>
                                    </p:animEffect>
                                  </p:childTnLst>
                                </p:cTn>
                              </p:par>
                              <p:par>
                                <p:cTn id="187" presetID="10" presetClass="entr" presetSubtype="0" fill="hold" grpId="0" nodeType="withEffect">
                                  <p:stCondLst>
                                    <p:cond delay="0"/>
                                  </p:stCondLst>
                                  <p:childTnLst>
                                    <p:set>
                                      <p:cBhvr>
                                        <p:cTn id="188" dur="1" fill="hold">
                                          <p:stCondLst>
                                            <p:cond delay="0"/>
                                          </p:stCondLst>
                                        </p:cTn>
                                        <p:tgtEl>
                                          <p:spTgt spid="117"/>
                                        </p:tgtEl>
                                        <p:attrNameLst>
                                          <p:attrName>style.visibility</p:attrName>
                                        </p:attrNameLst>
                                      </p:cBhvr>
                                      <p:to>
                                        <p:strVal val="visible"/>
                                      </p:to>
                                    </p:set>
                                    <p:animEffect transition="in" filter="fade">
                                      <p:cBhvr>
                                        <p:cTn id="189" dur="500"/>
                                        <p:tgtEl>
                                          <p:spTgt spid="117"/>
                                        </p:tgtEl>
                                      </p:cBhvr>
                                    </p:animEffect>
                                  </p:childTnLst>
                                </p:cTn>
                              </p:par>
                              <p:par>
                                <p:cTn id="190" presetID="10" presetClass="entr" presetSubtype="0" fill="hold" grpId="0" nodeType="withEffect">
                                  <p:stCondLst>
                                    <p:cond delay="0"/>
                                  </p:stCondLst>
                                  <p:childTnLst>
                                    <p:set>
                                      <p:cBhvr>
                                        <p:cTn id="191" dur="1" fill="hold">
                                          <p:stCondLst>
                                            <p:cond delay="0"/>
                                          </p:stCondLst>
                                        </p:cTn>
                                        <p:tgtEl>
                                          <p:spTgt spid="118"/>
                                        </p:tgtEl>
                                        <p:attrNameLst>
                                          <p:attrName>style.visibility</p:attrName>
                                        </p:attrNameLst>
                                      </p:cBhvr>
                                      <p:to>
                                        <p:strVal val="visible"/>
                                      </p:to>
                                    </p:set>
                                    <p:animEffect transition="in" filter="fade">
                                      <p:cBhvr>
                                        <p:cTn id="192" dur="500"/>
                                        <p:tgtEl>
                                          <p:spTgt spid="118"/>
                                        </p:tgtEl>
                                      </p:cBhvr>
                                    </p:animEffect>
                                  </p:childTnLst>
                                </p:cTn>
                              </p:par>
                              <p:par>
                                <p:cTn id="193" presetID="10" presetClass="entr" presetSubtype="0" fill="hold" grpId="0" nodeType="withEffect">
                                  <p:stCondLst>
                                    <p:cond delay="0"/>
                                  </p:stCondLst>
                                  <p:childTnLst>
                                    <p:set>
                                      <p:cBhvr>
                                        <p:cTn id="194" dur="1" fill="hold">
                                          <p:stCondLst>
                                            <p:cond delay="0"/>
                                          </p:stCondLst>
                                        </p:cTn>
                                        <p:tgtEl>
                                          <p:spTgt spid="119"/>
                                        </p:tgtEl>
                                        <p:attrNameLst>
                                          <p:attrName>style.visibility</p:attrName>
                                        </p:attrNameLst>
                                      </p:cBhvr>
                                      <p:to>
                                        <p:strVal val="visible"/>
                                      </p:to>
                                    </p:set>
                                    <p:animEffect transition="in" filter="fade">
                                      <p:cBhvr>
                                        <p:cTn id="195" dur="500"/>
                                        <p:tgtEl>
                                          <p:spTgt spid="119"/>
                                        </p:tgtEl>
                                      </p:cBhvr>
                                    </p:animEffect>
                                  </p:childTnLst>
                                </p:cTn>
                              </p:par>
                              <p:par>
                                <p:cTn id="196" presetID="10" presetClass="entr" presetSubtype="0" fill="hold" grpId="0" nodeType="withEffect">
                                  <p:stCondLst>
                                    <p:cond delay="0"/>
                                  </p:stCondLst>
                                  <p:childTnLst>
                                    <p:set>
                                      <p:cBhvr>
                                        <p:cTn id="197" dur="1" fill="hold">
                                          <p:stCondLst>
                                            <p:cond delay="0"/>
                                          </p:stCondLst>
                                        </p:cTn>
                                        <p:tgtEl>
                                          <p:spTgt spid="120"/>
                                        </p:tgtEl>
                                        <p:attrNameLst>
                                          <p:attrName>style.visibility</p:attrName>
                                        </p:attrNameLst>
                                      </p:cBhvr>
                                      <p:to>
                                        <p:strVal val="visible"/>
                                      </p:to>
                                    </p:set>
                                    <p:animEffect transition="in" filter="fade">
                                      <p:cBhvr>
                                        <p:cTn id="198" dur="500"/>
                                        <p:tgtEl>
                                          <p:spTgt spid="120"/>
                                        </p:tgtEl>
                                      </p:cBhvr>
                                    </p:animEffect>
                                  </p:childTnLst>
                                </p:cTn>
                              </p:par>
                              <p:par>
                                <p:cTn id="199" presetID="10" presetClass="entr" presetSubtype="0" fill="hold" grpId="0" nodeType="withEffect">
                                  <p:stCondLst>
                                    <p:cond delay="0"/>
                                  </p:stCondLst>
                                  <p:childTnLst>
                                    <p:set>
                                      <p:cBhvr>
                                        <p:cTn id="200" dur="1" fill="hold">
                                          <p:stCondLst>
                                            <p:cond delay="0"/>
                                          </p:stCondLst>
                                        </p:cTn>
                                        <p:tgtEl>
                                          <p:spTgt spid="94"/>
                                        </p:tgtEl>
                                        <p:attrNameLst>
                                          <p:attrName>style.visibility</p:attrName>
                                        </p:attrNameLst>
                                      </p:cBhvr>
                                      <p:to>
                                        <p:strVal val="visible"/>
                                      </p:to>
                                    </p:set>
                                    <p:animEffect transition="in" filter="fade">
                                      <p:cBhvr>
                                        <p:cTn id="201" dur="500"/>
                                        <p:tgtEl>
                                          <p:spTgt spid="94"/>
                                        </p:tgtEl>
                                      </p:cBhvr>
                                    </p:animEffect>
                                  </p:childTnLst>
                                </p:cTn>
                              </p:par>
                              <p:par>
                                <p:cTn id="202" presetID="10" presetClass="entr" presetSubtype="0" fill="hold" grpId="0" nodeType="withEffect">
                                  <p:stCondLst>
                                    <p:cond delay="0"/>
                                  </p:stCondLst>
                                  <p:childTnLst>
                                    <p:set>
                                      <p:cBhvr>
                                        <p:cTn id="203" dur="1" fill="hold">
                                          <p:stCondLst>
                                            <p:cond delay="0"/>
                                          </p:stCondLst>
                                        </p:cTn>
                                        <p:tgtEl>
                                          <p:spTgt spid="129"/>
                                        </p:tgtEl>
                                        <p:attrNameLst>
                                          <p:attrName>style.visibility</p:attrName>
                                        </p:attrNameLst>
                                      </p:cBhvr>
                                      <p:to>
                                        <p:strVal val="visible"/>
                                      </p:to>
                                    </p:set>
                                    <p:animEffect transition="in" filter="fade">
                                      <p:cBhvr>
                                        <p:cTn id="204" dur="500"/>
                                        <p:tgtEl>
                                          <p:spTgt spid="129"/>
                                        </p:tgtEl>
                                      </p:cBhvr>
                                    </p:animEffect>
                                  </p:childTnLst>
                                </p:cTn>
                              </p:par>
                              <p:par>
                                <p:cTn id="205" presetID="10" presetClass="entr" presetSubtype="0" fill="hold" nodeType="withEffect">
                                  <p:stCondLst>
                                    <p:cond delay="0"/>
                                  </p:stCondLst>
                                  <p:childTnLst>
                                    <p:set>
                                      <p:cBhvr>
                                        <p:cTn id="206" dur="1" fill="hold">
                                          <p:stCondLst>
                                            <p:cond delay="0"/>
                                          </p:stCondLst>
                                        </p:cTn>
                                        <p:tgtEl>
                                          <p:spTgt spid="130"/>
                                        </p:tgtEl>
                                        <p:attrNameLst>
                                          <p:attrName>style.visibility</p:attrName>
                                        </p:attrNameLst>
                                      </p:cBhvr>
                                      <p:to>
                                        <p:strVal val="visible"/>
                                      </p:to>
                                    </p:set>
                                    <p:animEffect transition="in" filter="fade">
                                      <p:cBhvr>
                                        <p:cTn id="207" dur="500"/>
                                        <p:tgtEl>
                                          <p:spTgt spid="130"/>
                                        </p:tgtEl>
                                      </p:cBhvr>
                                    </p:animEffect>
                                  </p:childTnLst>
                                </p:cTn>
                              </p:par>
                              <p:par>
                                <p:cTn id="208" presetID="10" presetClass="entr" presetSubtype="0" fill="hold" nodeType="withEffect">
                                  <p:stCondLst>
                                    <p:cond delay="0"/>
                                  </p:stCondLst>
                                  <p:childTnLst>
                                    <p:set>
                                      <p:cBhvr>
                                        <p:cTn id="209" dur="1" fill="hold">
                                          <p:stCondLst>
                                            <p:cond delay="0"/>
                                          </p:stCondLst>
                                        </p:cTn>
                                        <p:tgtEl>
                                          <p:spTgt spid="72"/>
                                        </p:tgtEl>
                                        <p:attrNameLst>
                                          <p:attrName>style.visibility</p:attrName>
                                        </p:attrNameLst>
                                      </p:cBhvr>
                                      <p:to>
                                        <p:strVal val="visible"/>
                                      </p:to>
                                    </p:set>
                                    <p:animEffect transition="in" filter="fade">
                                      <p:cBhvr>
                                        <p:cTn id="210" dur="500"/>
                                        <p:tgtEl>
                                          <p:spTgt spid="72"/>
                                        </p:tgtEl>
                                      </p:cBhvr>
                                    </p:animEffect>
                                  </p:childTnLst>
                                </p:cTn>
                              </p:par>
                            </p:childTnLst>
                          </p:cTn>
                        </p:par>
                      </p:childTnLst>
                    </p:cTn>
                  </p:par>
                  <p:par>
                    <p:cTn id="211" fill="hold">
                      <p:stCondLst>
                        <p:cond delay="indefinite"/>
                      </p:stCondLst>
                      <p:childTnLst>
                        <p:par>
                          <p:cTn id="212" fill="hold">
                            <p:stCondLst>
                              <p:cond delay="0"/>
                            </p:stCondLst>
                            <p:childTnLst>
                              <p:par>
                                <p:cTn id="213" presetID="10" presetClass="entr" presetSubtype="0" fill="hold" grpId="0" nodeType="clickEffect">
                                  <p:stCondLst>
                                    <p:cond delay="0"/>
                                  </p:stCondLst>
                                  <p:childTnLst>
                                    <p:set>
                                      <p:cBhvr>
                                        <p:cTn id="214" dur="1" fill="hold">
                                          <p:stCondLst>
                                            <p:cond delay="0"/>
                                          </p:stCondLst>
                                        </p:cTn>
                                        <p:tgtEl>
                                          <p:spTgt spid="122"/>
                                        </p:tgtEl>
                                        <p:attrNameLst>
                                          <p:attrName>style.visibility</p:attrName>
                                        </p:attrNameLst>
                                      </p:cBhvr>
                                      <p:to>
                                        <p:strVal val="visible"/>
                                      </p:to>
                                    </p:set>
                                    <p:animEffect transition="in" filter="fade">
                                      <p:cBhvr>
                                        <p:cTn id="215" dur="500"/>
                                        <p:tgtEl>
                                          <p:spTgt spid="122"/>
                                        </p:tgtEl>
                                      </p:cBhvr>
                                    </p:animEffect>
                                  </p:childTnLst>
                                </p:cTn>
                              </p:par>
                            </p:childTnLst>
                          </p:cTn>
                        </p:par>
                        <p:par>
                          <p:cTn id="216" fill="hold">
                            <p:stCondLst>
                              <p:cond delay="500"/>
                            </p:stCondLst>
                            <p:childTnLst>
                              <p:par>
                                <p:cTn id="217" presetID="10" presetClass="entr" presetSubtype="0" fill="hold" grpId="0" nodeType="afterEffect">
                                  <p:stCondLst>
                                    <p:cond delay="0"/>
                                  </p:stCondLst>
                                  <p:childTnLst>
                                    <p:set>
                                      <p:cBhvr>
                                        <p:cTn id="218" dur="1" fill="hold">
                                          <p:stCondLst>
                                            <p:cond delay="0"/>
                                          </p:stCondLst>
                                        </p:cTn>
                                        <p:tgtEl>
                                          <p:spTgt spid="123"/>
                                        </p:tgtEl>
                                        <p:attrNameLst>
                                          <p:attrName>style.visibility</p:attrName>
                                        </p:attrNameLst>
                                      </p:cBhvr>
                                      <p:to>
                                        <p:strVal val="visible"/>
                                      </p:to>
                                    </p:set>
                                    <p:animEffect transition="in" filter="fade">
                                      <p:cBhvr>
                                        <p:cTn id="219" dur="500"/>
                                        <p:tgtEl>
                                          <p:spTgt spid="123"/>
                                        </p:tgtEl>
                                      </p:cBhvr>
                                    </p:animEffect>
                                  </p:childTnLst>
                                </p:cTn>
                              </p:par>
                            </p:childTnLst>
                          </p:cTn>
                        </p:par>
                        <p:par>
                          <p:cTn id="220" fill="hold">
                            <p:stCondLst>
                              <p:cond delay="1000"/>
                            </p:stCondLst>
                            <p:childTnLst>
                              <p:par>
                                <p:cTn id="221" presetID="10" presetClass="entr" presetSubtype="0" fill="hold" nodeType="afterEffect">
                                  <p:stCondLst>
                                    <p:cond delay="0"/>
                                  </p:stCondLst>
                                  <p:childTnLst>
                                    <p:set>
                                      <p:cBhvr>
                                        <p:cTn id="222" dur="1" fill="hold">
                                          <p:stCondLst>
                                            <p:cond delay="0"/>
                                          </p:stCondLst>
                                        </p:cTn>
                                        <p:tgtEl>
                                          <p:spTgt spid="78"/>
                                        </p:tgtEl>
                                        <p:attrNameLst>
                                          <p:attrName>style.visibility</p:attrName>
                                        </p:attrNameLst>
                                      </p:cBhvr>
                                      <p:to>
                                        <p:strVal val="visible"/>
                                      </p:to>
                                    </p:set>
                                    <p:animEffect transition="in" filter="fade">
                                      <p:cBhvr>
                                        <p:cTn id="223" dur="500"/>
                                        <p:tgtEl>
                                          <p:spTgt spid="78"/>
                                        </p:tgtEl>
                                      </p:cBhvr>
                                    </p:animEffect>
                                  </p:childTnLst>
                                </p:cTn>
                              </p:par>
                            </p:childTnLst>
                          </p:cTn>
                        </p:par>
                        <p:par>
                          <p:cTn id="224" fill="hold">
                            <p:stCondLst>
                              <p:cond delay="1500"/>
                            </p:stCondLst>
                            <p:childTnLst>
                              <p:par>
                                <p:cTn id="225" presetID="10" presetClass="entr" presetSubtype="0" fill="hold" nodeType="afterEffect">
                                  <p:stCondLst>
                                    <p:cond delay="0"/>
                                  </p:stCondLst>
                                  <p:childTnLst>
                                    <p:set>
                                      <p:cBhvr>
                                        <p:cTn id="226" dur="1" fill="hold">
                                          <p:stCondLst>
                                            <p:cond delay="0"/>
                                          </p:stCondLst>
                                        </p:cTn>
                                        <p:tgtEl>
                                          <p:spTgt spid="75"/>
                                        </p:tgtEl>
                                        <p:attrNameLst>
                                          <p:attrName>style.visibility</p:attrName>
                                        </p:attrNameLst>
                                      </p:cBhvr>
                                      <p:to>
                                        <p:strVal val="visible"/>
                                      </p:to>
                                    </p:set>
                                    <p:animEffect transition="in" filter="fade">
                                      <p:cBhvr>
                                        <p:cTn id="227" dur="500"/>
                                        <p:tgtEl>
                                          <p:spTgt spid="75"/>
                                        </p:tgtEl>
                                      </p:cBhvr>
                                    </p:animEffect>
                                  </p:childTnLst>
                                </p:cTn>
                              </p:par>
                            </p:childTnLst>
                          </p:cTn>
                        </p:par>
                        <p:par>
                          <p:cTn id="228" fill="hold">
                            <p:stCondLst>
                              <p:cond delay="2000"/>
                            </p:stCondLst>
                            <p:childTnLst>
                              <p:par>
                                <p:cTn id="229" presetID="10" presetClass="entr" presetSubtype="0" fill="hold" nodeType="afterEffect">
                                  <p:stCondLst>
                                    <p:cond delay="0"/>
                                  </p:stCondLst>
                                  <p:childTnLst>
                                    <p:set>
                                      <p:cBhvr>
                                        <p:cTn id="230" dur="1" fill="hold">
                                          <p:stCondLst>
                                            <p:cond delay="0"/>
                                          </p:stCondLst>
                                        </p:cTn>
                                        <p:tgtEl>
                                          <p:spTgt spid="95"/>
                                        </p:tgtEl>
                                        <p:attrNameLst>
                                          <p:attrName>style.visibility</p:attrName>
                                        </p:attrNameLst>
                                      </p:cBhvr>
                                      <p:to>
                                        <p:strVal val="visible"/>
                                      </p:to>
                                    </p:set>
                                    <p:animEffect transition="in" filter="fade">
                                      <p:cBhvr>
                                        <p:cTn id="231" dur="500"/>
                                        <p:tgtEl>
                                          <p:spTgt spid="95"/>
                                        </p:tgtEl>
                                      </p:cBhvr>
                                    </p:animEffect>
                                  </p:childTnLst>
                                </p:cTn>
                              </p:par>
                            </p:childTnLst>
                          </p:cTn>
                        </p:par>
                        <p:par>
                          <p:cTn id="232" fill="hold">
                            <p:stCondLst>
                              <p:cond delay="2500"/>
                            </p:stCondLst>
                            <p:childTnLst>
                              <p:par>
                                <p:cTn id="233" presetID="10" presetClass="entr" presetSubtype="0" fill="hold" nodeType="afterEffect">
                                  <p:stCondLst>
                                    <p:cond delay="0"/>
                                  </p:stCondLst>
                                  <p:childTnLst>
                                    <p:set>
                                      <p:cBhvr>
                                        <p:cTn id="234" dur="1" fill="hold">
                                          <p:stCondLst>
                                            <p:cond delay="0"/>
                                          </p:stCondLst>
                                        </p:cTn>
                                        <p:tgtEl>
                                          <p:spTgt spid="79"/>
                                        </p:tgtEl>
                                        <p:attrNameLst>
                                          <p:attrName>style.visibility</p:attrName>
                                        </p:attrNameLst>
                                      </p:cBhvr>
                                      <p:to>
                                        <p:strVal val="visible"/>
                                      </p:to>
                                    </p:set>
                                    <p:animEffect transition="in" filter="fade">
                                      <p:cBhvr>
                                        <p:cTn id="235" dur="500"/>
                                        <p:tgtEl>
                                          <p:spTgt spid="79"/>
                                        </p:tgtEl>
                                      </p:cBhvr>
                                    </p:animEffect>
                                  </p:childTnLst>
                                </p:cTn>
                              </p:par>
                            </p:childTnLst>
                          </p:cTn>
                        </p:par>
                      </p:childTnLst>
                    </p:cTn>
                  </p:par>
                  <p:par>
                    <p:cTn id="236" fill="hold">
                      <p:stCondLst>
                        <p:cond delay="indefinite"/>
                      </p:stCondLst>
                      <p:childTnLst>
                        <p:par>
                          <p:cTn id="237" fill="hold">
                            <p:stCondLst>
                              <p:cond delay="0"/>
                            </p:stCondLst>
                            <p:childTnLst>
                              <p:par>
                                <p:cTn id="238" presetID="10" presetClass="entr" presetSubtype="0" fill="hold" grpId="0" nodeType="clickEffect">
                                  <p:stCondLst>
                                    <p:cond delay="0"/>
                                  </p:stCondLst>
                                  <p:childTnLst>
                                    <p:set>
                                      <p:cBhvr>
                                        <p:cTn id="239" dur="1" fill="hold">
                                          <p:stCondLst>
                                            <p:cond delay="0"/>
                                          </p:stCondLst>
                                        </p:cTn>
                                        <p:tgtEl>
                                          <p:spTgt spid="124"/>
                                        </p:tgtEl>
                                        <p:attrNameLst>
                                          <p:attrName>style.visibility</p:attrName>
                                        </p:attrNameLst>
                                      </p:cBhvr>
                                      <p:to>
                                        <p:strVal val="visible"/>
                                      </p:to>
                                    </p:set>
                                    <p:animEffect transition="in" filter="fade">
                                      <p:cBhvr>
                                        <p:cTn id="240" dur="500"/>
                                        <p:tgtEl>
                                          <p:spTgt spid="124"/>
                                        </p:tgtEl>
                                      </p:cBhvr>
                                    </p:animEffect>
                                  </p:childTnLst>
                                </p:cTn>
                              </p:par>
                            </p:childTnLst>
                          </p:cTn>
                        </p:par>
                        <p:par>
                          <p:cTn id="241" fill="hold">
                            <p:stCondLst>
                              <p:cond delay="500"/>
                            </p:stCondLst>
                            <p:childTnLst>
                              <p:par>
                                <p:cTn id="242" presetID="10" presetClass="entr" presetSubtype="0" fill="hold" grpId="0" nodeType="afterEffect">
                                  <p:stCondLst>
                                    <p:cond delay="0"/>
                                  </p:stCondLst>
                                  <p:childTnLst>
                                    <p:set>
                                      <p:cBhvr>
                                        <p:cTn id="243" dur="1" fill="hold">
                                          <p:stCondLst>
                                            <p:cond delay="0"/>
                                          </p:stCondLst>
                                        </p:cTn>
                                        <p:tgtEl>
                                          <p:spTgt spid="125"/>
                                        </p:tgtEl>
                                        <p:attrNameLst>
                                          <p:attrName>style.visibility</p:attrName>
                                        </p:attrNameLst>
                                      </p:cBhvr>
                                      <p:to>
                                        <p:strVal val="visible"/>
                                      </p:to>
                                    </p:set>
                                    <p:animEffect transition="in" filter="fade">
                                      <p:cBhvr>
                                        <p:cTn id="244" dur="500"/>
                                        <p:tgtEl>
                                          <p:spTgt spid="125"/>
                                        </p:tgtEl>
                                      </p:cBhvr>
                                    </p:animEffect>
                                  </p:childTnLst>
                                </p:cTn>
                              </p:par>
                            </p:childTnLst>
                          </p:cTn>
                        </p:par>
                        <p:par>
                          <p:cTn id="245" fill="hold">
                            <p:stCondLst>
                              <p:cond delay="1000"/>
                            </p:stCondLst>
                            <p:childTnLst>
                              <p:par>
                                <p:cTn id="246" presetID="10" presetClass="entr" presetSubtype="0" fill="hold" nodeType="afterEffect">
                                  <p:stCondLst>
                                    <p:cond delay="0"/>
                                  </p:stCondLst>
                                  <p:childTnLst>
                                    <p:set>
                                      <p:cBhvr>
                                        <p:cTn id="247" dur="1" fill="hold">
                                          <p:stCondLst>
                                            <p:cond delay="0"/>
                                          </p:stCondLst>
                                        </p:cTn>
                                        <p:tgtEl>
                                          <p:spTgt spid="85"/>
                                        </p:tgtEl>
                                        <p:attrNameLst>
                                          <p:attrName>style.visibility</p:attrName>
                                        </p:attrNameLst>
                                      </p:cBhvr>
                                      <p:to>
                                        <p:strVal val="visible"/>
                                      </p:to>
                                    </p:set>
                                    <p:animEffect transition="in" filter="fade">
                                      <p:cBhvr>
                                        <p:cTn id="248" dur="500"/>
                                        <p:tgtEl>
                                          <p:spTgt spid="85"/>
                                        </p:tgtEl>
                                      </p:cBhvr>
                                    </p:animEffect>
                                  </p:childTnLst>
                                </p:cTn>
                              </p:par>
                            </p:childTnLst>
                          </p:cTn>
                        </p:par>
                        <p:par>
                          <p:cTn id="249" fill="hold">
                            <p:stCondLst>
                              <p:cond delay="1500"/>
                            </p:stCondLst>
                            <p:childTnLst>
                              <p:par>
                                <p:cTn id="250" presetID="10" presetClass="entr" presetSubtype="0" fill="hold" nodeType="afterEffect">
                                  <p:stCondLst>
                                    <p:cond delay="0"/>
                                  </p:stCondLst>
                                  <p:childTnLst>
                                    <p:set>
                                      <p:cBhvr>
                                        <p:cTn id="251" dur="1" fill="hold">
                                          <p:stCondLst>
                                            <p:cond delay="0"/>
                                          </p:stCondLst>
                                        </p:cTn>
                                        <p:tgtEl>
                                          <p:spTgt spid="82"/>
                                        </p:tgtEl>
                                        <p:attrNameLst>
                                          <p:attrName>style.visibility</p:attrName>
                                        </p:attrNameLst>
                                      </p:cBhvr>
                                      <p:to>
                                        <p:strVal val="visible"/>
                                      </p:to>
                                    </p:set>
                                    <p:animEffect transition="in" filter="fade">
                                      <p:cBhvr>
                                        <p:cTn id="252" dur="500"/>
                                        <p:tgtEl>
                                          <p:spTgt spid="82"/>
                                        </p:tgtEl>
                                      </p:cBhvr>
                                    </p:animEffect>
                                  </p:childTnLst>
                                </p:cTn>
                              </p:par>
                            </p:childTnLst>
                          </p:cTn>
                        </p:par>
                        <p:par>
                          <p:cTn id="253" fill="hold">
                            <p:stCondLst>
                              <p:cond delay="2000"/>
                            </p:stCondLst>
                            <p:childTnLst>
                              <p:par>
                                <p:cTn id="254" presetID="10" presetClass="entr" presetSubtype="0" fill="hold" nodeType="afterEffect">
                                  <p:stCondLst>
                                    <p:cond delay="0"/>
                                  </p:stCondLst>
                                  <p:childTnLst>
                                    <p:set>
                                      <p:cBhvr>
                                        <p:cTn id="255" dur="1" fill="hold">
                                          <p:stCondLst>
                                            <p:cond delay="0"/>
                                          </p:stCondLst>
                                        </p:cTn>
                                        <p:tgtEl>
                                          <p:spTgt spid="86"/>
                                        </p:tgtEl>
                                        <p:attrNameLst>
                                          <p:attrName>style.visibility</p:attrName>
                                        </p:attrNameLst>
                                      </p:cBhvr>
                                      <p:to>
                                        <p:strVal val="visible"/>
                                      </p:to>
                                    </p:set>
                                    <p:animEffect transition="in" filter="fade">
                                      <p:cBhvr>
                                        <p:cTn id="256" dur="500"/>
                                        <p:tgtEl>
                                          <p:spTgt spid="86"/>
                                        </p:tgtEl>
                                      </p:cBhvr>
                                    </p:animEffect>
                                  </p:childTnLst>
                                </p:cTn>
                              </p:par>
                            </p:childTnLst>
                          </p:cTn>
                        </p:par>
                        <p:par>
                          <p:cTn id="257" fill="hold">
                            <p:stCondLst>
                              <p:cond delay="2500"/>
                            </p:stCondLst>
                            <p:childTnLst>
                              <p:par>
                                <p:cTn id="258" presetID="10" presetClass="entr" presetSubtype="0" fill="hold" nodeType="afterEffect">
                                  <p:stCondLst>
                                    <p:cond delay="0"/>
                                  </p:stCondLst>
                                  <p:childTnLst>
                                    <p:set>
                                      <p:cBhvr>
                                        <p:cTn id="259" dur="1" fill="hold">
                                          <p:stCondLst>
                                            <p:cond delay="0"/>
                                          </p:stCondLst>
                                        </p:cTn>
                                        <p:tgtEl>
                                          <p:spTgt spid="87"/>
                                        </p:tgtEl>
                                        <p:attrNameLst>
                                          <p:attrName>style.visibility</p:attrName>
                                        </p:attrNameLst>
                                      </p:cBhvr>
                                      <p:to>
                                        <p:strVal val="visible"/>
                                      </p:to>
                                    </p:set>
                                    <p:animEffect transition="in" filter="fade">
                                      <p:cBhvr>
                                        <p:cTn id="260" dur="500"/>
                                        <p:tgtEl>
                                          <p:spTgt spid="87"/>
                                        </p:tgtEl>
                                      </p:cBhvr>
                                    </p:animEffect>
                                  </p:childTnLst>
                                </p:cTn>
                              </p:par>
                            </p:childTnLst>
                          </p:cTn>
                        </p:par>
                        <p:par>
                          <p:cTn id="261" fill="hold">
                            <p:stCondLst>
                              <p:cond delay="3000"/>
                            </p:stCondLst>
                            <p:childTnLst>
                              <p:par>
                                <p:cTn id="262" presetID="10" presetClass="entr" presetSubtype="0" fill="hold" grpId="0" nodeType="afterEffect">
                                  <p:stCondLst>
                                    <p:cond delay="0"/>
                                  </p:stCondLst>
                                  <p:childTnLst>
                                    <p:set>
                                      <p:cBhvr>
                                        <p:cTn id="263" dur="1" fill="hold">
                                          <p:stCondLst>
                                            <p:cond delay="0"/>
                                          </p:stCondLst>
                                        </p:cTn>
                                        <p:tgtEl>
                                          <p:spTgt spid="126"/>
                                        </p:tgtEl>
                                        <p:attrNameLst>
                                          <p:attrName>style.visibility</p:attrName>
                                        </p:attrNameLst>
                                      </p:cBhvr>
                                      <p:to>
                                        <p:strVal val="visible"/>
                                      </p:to>
                                    </p:set>
                                    <p:animEffect transition="in" filter="fade">
                                      <p:cBhvr>
                                        <p:cTn id="264" dur="500"/>
                                        <p:tgtEl>
                                          <p:spTgt spid="126"/>
                                        </p:tgtEl>
                                      </p:cBhvr>
                                    </p:animEffect>
                                  </p:childTnLst>
                                </p:cTn>
                              </p:par>
                            </p:childTnLst>
                          </p:cTn>
                        </p:par>
                        <p:par>
                          <p:cTn id="265" fill="hold">
                            <p:stCondLst>
                              <p:cond delay="3500"/>
                            </p:stCondLst>
                            <p:childTnLst>
                              <p:par>
                                <p:cTn id="266" presetID="10" presetClass="entr" presetSubtype="0" fill="hold" grpId="0" nodeType="afterEffect">
                                  <p:stCondLst>
                                    <p:cond delay="0"/>
                                  </p:stCondLst>
                                  <p:childTnLst>
                                    <p:set>
                                      <p:cBhvr>
                                        <p:cTn id="267" dur="1" fill="hold">
                                          <p:stCondLst>
                                            <p:cond delay="0"/>
                                          </p:stCondLst>
                                        </p:cTn>
                                        <p:tgtEl>
                                          <p:spTgt spid="127"/>
                                        </p:tgtEl>
                                        <p:attrNameLst>
                                          <p:attrName>style.visibility</p:attrName>
                                        </p:attrNameLst>
                                      </p:cBhvr>
                                      <p:to>
                                        <p:strVal val="visible"/>
                                      </p:to>
                                    </p:set>
                                    <p:animEffect transition="in" filter="fade">
                                      <p:cBhvr>
                                        <p:cTn id="268" dur="500"/>
                                        <p:tgtEl>
                                          <p:spTgt spid="127"/>
                                        </p:tgtEl>
                                      </p:cBhvr>
                                    </p:animEffect>
                                  </p:childTnLst>
                                </p:cTn>
                              </p:par>
                            </p:childTnLst>
                          </p:cTn>
                        </p:par>
                        <p:par>
                          <p:cTn id="269" fill="hold">
                            <p:stCondLst>
                              <p:cond delay="4000"/>
                            </p:stCondLst>
                            <p:childTnLst>
                              <p:par>
                                <p:cTn id="270" presetID="10" presetClass="entr" presetSubtype="0" fill="hold" grpId="0" nodeType="afterEffect">
                                  <p:stCondLst>
                                    <p:cond delay="0"/>
                                  </p:stCondLst>
                                  <p:childTnLst>
                                    <p:set>
                                      <p:cBhvr>
                                        <p:cTn id="271" dur="1" fill="hold">
                                          <p:stCondLst>
                                            <p:cond delay="0"/>
                                          </p:stCondLst>
                                        </p:cTn>
                                        <p:tgtEl>
                                          <p:spTgt spid="96"/>
                                        </p:tgtEl>
                                        <p:attrNameLst>
                                          <p:attrName>style.visibility</p:attrName>
                                        </p:attrNameLst>
                                      </p:cBhvr>
                                      <p:to>
                                        <p:strVal val="visible"/>
                                      </p:to>
                                    </p:set>
                                    <p:animEffect transition="in" filter="fade">
                                      <p:cBhvr>
                                        <p:cTn id="272" dur="500"/>
                                        <p:tgtEl>
                                          <p:spTgt spid="96"/>
                                        </p:tgtEl>
                                      </p:cBhvr>
                                    </p:animEffect>
                                  </p:childTnLst>
                                </p:cTn>
                              </p:par>
                            </p:childTnLst>
                          </p:cTn>
                        </p:par>
                        <p:par>
                          <p:cTn id="273" fill="hold">
                            <p:stCondLst>
                              <p:cond delay="4500"/>
                            </p:stCondLst>
                            <p:childTnLst>
                              <p:par>
                                <p:cTn id="274" presetID="10" presetClass="entr" presetSubtype="0" fill="hold" nodeType="afterEffect">
                                  <p:stCondLst>
                                    <p:cond delay="0"/>
                                  </p:stCondLst>
                                  <p:childTnLst>
                                    <p:set>
                                      <p:cBhvr>
                                        <p:cTn id="275" dur="1" fill="hold">
                                          <p:stCondLst>
                                            <p:cond delay="0"/>
                                          </p:stCondLst>
                                        </p:cTn>
                                        <p:tgtEl>
                                          <p:spTgt spid="93"/>
                                        </p:tgtEl>
                                        <p:attrNameLst>
                                          <p:attrName>style.visibility</p:attrName>
                                        </p:attrNameLst>
                                      </p:cBhvr>
                                      <p:to>
                                        <p:strVal val="visible"/>
                                      </p:to>
                                    </p:set>
                                    <p:animEffect transition="in" filter="fade">
                                      <p:cBhvr>
                                        <p:cTn id="276" dur="500"/>
                                        <p:tgtEl>
                                          <p:spTgt spid="93"/>
                                        </p:tgtEl>
                                      </p:cBhvr>
                                    </p:animEffect>
                                  </p:childTnLst>
                                </p:cTn>
                              </p:par>
                            </p:childTnLst>
                          </p:cTn>
                        </p:par>
                        <p:par>
                          <p:cTn id="277" fill="hold">
                            <p:stCondLst>
                              <p:cond delay="5000"/>
                            </p:stCondLst>
                            <p:childTnLst>
                              <p:par>
                                <p:cTn id="278" presetID="10" presetClass="entr" presetSubtype="0" fill="hold" nodeType="afterEffect">
                                  <p:stCondLst>
                                    <p:cond delay="0"/>
                                  </p:stCondLst>
                                  <p:childTnLst>
                                    <p:set>
                                      <p:cBhvr>
                                        <p:cTn id="279" dur="1" fill="hold">
                                          <p:stCondLst>
                                            <p:cond delay="0"/>
                                          </p:stCondLst>
                                        </p:cTn>
                                        <p:tgtEl>
                                          <p:spTgt spid="90"/>
                                        </p:tgtEl>
                                        <p:attrNameLst>
                                          <p:attrName>style.visibility</p:attrName>
                                        </p:attrNameLst>
                                      </p:cBhvr>
                                      <p:to>
                                        <p:strVal val="visible"/>
                                      </p:to>
                                    </p:set>
                                    <p:animEffect transition="in" filter="fade">
                                      <p:cBhvr>
                                        <p:cTn id="280"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2" grpId="0" animBg="1"/>
      <p:bldP spid="45" grpId="0"/>
      <p:bldP spid="47" grpId="0" animBg="1"/>
      <p:bldP spid="48" grpId="0" animBg="1"/>
      <p:bldP spid="49" grpId="0" animBg="1"/>
      <p:bldP spid="50" grpId="0" animBg="1"/>
      <p:bldP spid="51" grpId="0" animBg="1"/>
      <p:bldP spid="52" grpId="0"/>
      <p:bldP spid="68" grpId="0"/>
      <p:bldP spid="69" grpId="0"/>
      <p:bldP spid="94" grpId="0"/>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08" grpId="0" animBg="1"/>
      <p:bldP spid="109" grpId="0" animBg="1"/>
      <p:bldP spid="110" grpId="0" animBg="1"/>
      <p:bldP spid="111" grpId="0" animBg="1"/>
      <p:bldP spid="112" grpId="0" animBg="1"/>
      <p:bldP spid="113" grpId="0" animBg="1"/>
      <p:bldP spid="114" grpId="0" animBg="1"/>
      <p:bldP spid="115" grpId="0" animBg="1"/>
      <p:bldP spid="116" grpId="0" animBg="1"/>
      <p:bldP spid="117" grpId="0" animBg="1"/>
      <p:bldP spid="118" grpId="0" animBg="1"/>
      <p:bldP spid="119" grpId="0" animBg="1"/>
      <p:bldP spid="120" grpId="0" animBg="1"/>
      <p:bldP spid="122" grpId="0" animBg="1"/>
      <p:bldP spid="123" grpId="0" animBg="1"/>
      <p:bldP spid="124" grpId="0" animBg="1"/>
      <p:bldP spid="125" grpId="0" animBg="1"/>
      <p:bldP spid="126" grpId="0" animBg="1"/>
      <p:bldP spid="127" grpId="0" animBg="1"/>
      <p:bldP spid="128" grpId="0"/>
      <p:bldP spid="129" grpId="0"/>
      <p:bldP spid="132" grpId="0"/>
      <p:bldP spid="13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Stadium hashing: </a:t>
            </a:r>
            <a:br>
              <a:rPr lang="en-US" dirty="0" smtClean="0"/>
            </a:br>
            <a:r>
              <a:rPr lang="en-US" dirty="0" smtClean="0"/>
              <a:t>out-of-core retrieval efficiency</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11131" y="6455686"/>
            <a:ext cx="489097" cy="317254"/>
          </a:xfrm>
          <a:prstGeom prst="rect">
            <a:avLst/>
          </a:prstGeom>
        </p:spPr>
      </p:pic>
      <p:grpSp>
        <p:nvGrpSpPr>
          <p:cNvPr id="51" name="Group 50"/>
          <p:cNvGrpSpPr/>
          <p:nvPr/>
        </p:nvGrpSpPr>
        <p:grpSpPr>
          <a:xfrm>
            <a:off x="1728216" y="2011680"/>
            <a:ext cx="2871216" cy="3374136"/>
            <a:chOff x="2546812" y="1169242"/>
            <a:chExt cx="3518154" cy="4486609"/>
          </a:xfrm>
        </p:grpSpPr>
        <p:grpSp>
          <p:nvGrpSpPr>
            <p:cNvPr id="5" name="Group 4"/>
            <p:cNvGrpSpPr/>
            <p:nvPr/>
          </p:nvGrpSpPr>
          <p:grpSpPr>
            <a:xfrm>
              <a:off x="4534987" y="2449491"/>
              <a:ext cx="1529979" cy="2211597"/>
              <a:chOff x="5296172" y="2448470"/>
              <a:chExt cx="2046514" cy="2791100"/>
            </a:xfrm>
          </p:grpSpPr>
          <p:sp>
            <p:nvSpPr>
              <p:cNvPr id="6" name="Rectangle 5"/>
              <p:cNvSpPr/>
              <p:nvPr/>
            </p:nvSpPr>
            <p:spPr>
              <a:xfrm>
                <a:off x="6319429" y="4050849"/>
                <a:ext cx="1023257" cy="788126"/>
              </a:xfrm>
              <a:prstGeom prst="rect">
                <a:avLst/>
              </a:prstGeom>
              <a:solidFill>
                <a:schemeClr val="accent1">
                  <a:lumMod val="40000"/>
                  <a:lumOff val="60000"/>
                </a:schemeClr>
              </a:solidFill>
              <a:ln>
                <a:prstDash val="lg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7" name="Rectangle 6"/>
              <p:cNvSpPr/>
              <p:nvPr/>
            </p:nvSpPr>
            <p:spPr>
              <a:xfrm>
                <a:off x="5296172" y="4050849"/>
                <a:ext cx="1023257" cy="788126"/>
              </a:xfrm>
              <a:prstGeom prst="rect">
                <a:avLst/>
              </a:prstGeom>
              <a:solidFill>
                <a:schemeClr val="accent5">
                  <a:lumMod val="40000"/>
                  <a:lumOff val="60000"/>
                </a:schemeClr>
              </a:solidFill>
              <a:ln>
                <a:prstDash val="lg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8" name="Rectangle 7"/>
              <p:cNvSpPr/>
              <p:nvPr/>
            </p:nvSpPr>
            <p:spPr>
              <a:xfrm>
                <a:off x="6319429" y="2448470"/>
                <a:ext cx="1023257" cy="400595"/>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9" name="Rectangle 8"/>
              <p:cNvSpPr/>
              <p:nvPr/>
            </p:nvSpPr>
            <p:spPr>
              <a:xfrm>
                <a:off x="5296172" y="2448470"/>
                <a:ext cx="1023257" cy="400595"/>
              </a:xfrm>
              <a:prstGeom prst="rect">
                <a:avLst/>
              </a:prstGeom>
              <a:solidFill>
                <a:schemeClr val="accent5">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0" name="Rectangle 9"/>
              <p:cNvSpPr/>
              <p:nvPr/>
            </p:nvSpPr>
            <p:spPr>
              <a:xfrm>
                <a:off x="6319429" y="2849065"/>
                <a:ext cx="1023257" cy="400595"/>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1" name="Rectangle 10"/>
              <p:cNvSpPr/>
              <p:nvPr/>
            </p:nvSpPr>
            <p:spPr>
              <a:xfrm>
                <a:off x="5296172" y="2849065"/>
                <a:ext cx="1023257" cy="400595"/>
              </a:xfrm>
              <a:prstGeom prst="rect">
                <a:avLst/>
              </a:prstGeom>
              <a:solidFill>
                <a:schemeClr val="accent5">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2" name="Rectangle 11"/>
              <p:cNvSpPr/>
              <p:nvPr/>
            </p:nvSpPr>
            <p:spPr>
              <a:xfrm>
                <a:off x="6319429" y="3249660"/>
                <a:ext cx="1023257" cy="400595"/>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3" name="Rectangle 12"/>
              <p:cNvSpPr/>
              <p:nvPr/>
            </p:nvSpPr>
            <p:spPr>
              <a:xfrm>
                <a:off x="5296172" y="3249660"/>
                <a:ext cx="1023257" cy="400595"/>
              </a:xfrm>
              <a:prstGeom prst="rect">
                <a:avLst/>
              </a:prstGeom>
              <a:solidFill>
                <a:schemeClr val="accent5">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4" name="Rectangle 13"/>
              <p:cNvSpPr/>
              <p:nvPr/>
            </p:nvSpPr>
            <p:spPr>
              <a:xfrm>
                <a:off x="6319429" y="3650255"/>
                <a:ext cx="1023257" cy="400595"/>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5" name="Rectangle 14"/>
              <p:cNvSpPr/>
              <p:nvPr/>
            </p:nvSpPr>
            <p:spPr>
              <a:xfrm>
                <a:off x="5296172" y="3650255"/>
                <a:ext cx="1023257" cy="400595"/>
              </a:xfrm>
              <a:prstGeom prst="rect">
                <a:avLst/>
              </a:prstGeom>
              <a:solidFill>
                <a:schemeClr val="accent5">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6" name="Rectangle 15"/>
              <p:cNvSpPr/>
              <p:nvPr/>
            </p:nvSpPr>
            <p:spPr>
              <a:xfrm>
                <a:off x="6319429" y="4838975"/>
                <a:ext cx="1023257" cy="400595"/>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7" name="Rectangle 16"/>
              <p:cNvSpPr/>
              <p:nvPr/>
            </p:nvSpPr>
            <p:spPr>
              <a:xfrm>
                <a:off x="5296172" y="4838975"/>
                <a:ext cx="1023257" cy="400595"/>
              </a:xfrm>
              <a:prstGeom prst="rect">
                <a:avLst/>
              </a:prstGeom>
              <a:solidFill>
                <a:schemeClr val="accent5">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grpSp>
        <p:sp>
          <p:nvSpPr>
            <p:cNvPr id="18" name="TextBox 17"/>
            <p:cNvSpPr txBox="1"/>
            <p:nvPr/>
          </p:nvSpPr>
          <p:spPr>
            <a:xfrm>
              <a:off x="5011925" y="2172969"/>
              <a:ext cx="576103" cy="184666"/>
            </a:xfrm>
            <a:prstGeom prst="rect">
              <a:avLst/>
            </a:prstGeom>
            <a:noFill/>
            <a:effectLst/>
          </p:spPr>
          <p:txBody>
            <a:bodyPr wrap="square" lIns="0" tIns="0" rIns="0" bIns="0" rtlCol="0">
              <a:spAutoFit/>
            </a:bodyPr>
            <a:lstStyle/>
            <a:p>
              <a:pPr algn="ctr"/>
              <a:r>
                <a:rPr lang="en-US" sz="1200" dirty="0" smtClean="0"/>
                <a:t>Table</a:t>
              </a:r>
              <a:endParaRPr lang="en-US" sz="1200" dirty="0"/>
            </a:p>
          </p:txBody>
        </p:sp>
        <p:sp>
          <p:nvSpPr>
            <p:cNvPr id="19" name="TextBox 18"/>
            <p:cNvSpPr txBox="1"/>
            <p:nvPr/>
          </p:nvSpPr>
          <p:spPr>
            <a:xfrm>
              <a:off x="3802819" y="1169242"/>
              <a:ext cx="576103" cy="184666"/>
            </a:xfrm>
            <a:prstGeom prst="rect">
              <a:avLst/>
            </a:prstGeom>
            <a:noFill/>
            <a:effectLst/>
          </p:spPr>
          <p:txBody>
            <a:bodyPr wrap="square" lIns="0" tIns="0" rIns="0" bIns="0" rtlCol="0">
              <a:spAutoFit/>
            </a:bodyPr>
            <a:lstStyle/>
            <a:p>
              <a:pPr algn="ctr"/>
              <a:r>
                <a:rPr lang="en-US" sz="1200" dirty="0" err="1" smtClean="0"/>
                <a:t>PCIe</a:t>
              </a:r>
              <a:endParaRPr lang="en-US" sz="1200" dirty="0"/>
            </a:p>
          </p:txBody>
        </p:sp>
        <p:cxnSp>
          <p:nvCxnSpPr>
            <p:cNvPr id="20" name="Straight Connector 19"/>
            <p:cNvCxnSpPr/>
            <p:nvPr/>
          </p:nvCxnSpPr>
          <p:spPr>
            <a:xfrm flipH="1">
              <a:off x="4027438" y="1415464"/>
              <a:ext cx="17362" cy="4240387"/>
            </a:xfrm>
            <a:prstGeom prst="line">
              <a:avLst/>
            </a:prstGeom>
            <a:ln>
              <a:prstDash val="dash"/>
            </a:ln>
            <a:effectLst/>
          </p:spPr>
          <p:style>
            <a:lnRef idx="3">
              <a:schemeClr val="dk1"/>
            </a:lnRef>
            <a:fillRef idx="0">
              <a:schemeClr val="dk1"/>
            </a:fillRef>
            <a:effectRef idx="2">
              <a:schemeClr val="dk1"/>
            </a:effectRef>
            <a:fontRef idx="minor">
              <a:schemeClr val="tx1"/>
            </a:fontRef>
          </p:style>
        </p:cxnSp>
        <p:cxnSp>
          <p:nvCxnSpPr>
            <p:cNvPr id="21" name="Straight Connector 20"/>
            <p:cNvCxnSpPr/>
            <p:nvPr/>
          </p:nvCxnSpPr>
          <p:spPr>
            <a:xfrm flipH="1">
              <a:off x="4069964" y="1415463"/>
              <a:ext cx="17362" cy="4240387"/>
            </a:xfrm>
            <a:prstGeom prst="line">
              <a:avLst/>
            </a:prstGeom>
            <a:ln>
              <a:prstDash val="dash"/>
            </a:ln>
            <a:effectLst/>
          </p:spPr>
          <p:style>
            <a:lnRef idx="3">
              <a:schemeClr val="dk1"/>
            </a:lnRef>
            <a:fillRef idx="0">
              <a:schemeClr val="dk1"/>
            </a:fillRef>
            <a:effectRef idx="2">
              <a:schemeClr val="dk1"/>
            </a:effectRef>
            <a:fontRef idx="minor">
              <a:schemeClr val="tx1"/>
            </a:fontRef>
          </p:style>
        </p:cxnSp>
        <p:grpSp>
          <p:nvGrpSpPr>
            <p:cNvPr id="22" name="Group 21"/>
            <p:cNvGrpSpPr/>
            <p:nvPr/>
          </p:nvGrpSpPr>
          <p:grpSpPr>
            <a:xfrm>
              <a:off x="3103136" y="1715769"/>
              <a:ext cx="457200" cy="457200"/>
              <a:chOff x="1874520" y="579120"/>
              <a:chExt cx="457200" cy="457200"/>
            </a:xfrm>
            <a:effectLst/>
          </p:grpSpPr>
          <p:sp>
            <p:nvSpPr>
              <p:cNvPr id="23" name="Oval 22"/>
              <p:cNvSpPr/>
              <p:nvPr/>
            </p:nvSpPr>
            <p:spPr>
              <a:xfrm>
                <a:off x="1874520" y="57912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24" name="Oval 23"/>
              <p:cNvSpPr/>
              <p:nvPr/>
            </p:nvSpPr>
            <p:spPr>
              <a:xfrm>
                <a:off x="1920240" y="624840"/>
                <a:ext cx="365760" cy="365760"/>
              </a:xfrm>
              <a:prstGeom prst="ellipse">
                <a:avLst/>
              </a:prstGeom>
              <a:solidFill>
                <a:schemeClr val="accent4">
                  <a:lumMod val="40000"/>
                  <a:lumOff val="6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a:t>A</a:t>
                </a:r>
                <a:r>
                  <a:rPr lang="en-US" sz="1200" baseline="-25000" dirty="0"/>
                  <a:t>1</a:t>
                </a:r>
                <a:endParaRPr lang="en-US" sz="1200" dirty="0"/>
              </a:p>
            </p:txBody>
          </p:sp>
        </p:grpSp>
        <p:grpSp>
          <p:nvGrpSpPr>
            <p:cNvPr id="25" name="Group 24"/>
            <p:cNvGrpSpPr/>
            <p:nvPr/>
          </p:nvGrpSpPr>
          <p:grpSpPr>
            <a:xfrm>
              <a:off x="3103136" y="2363469"/>
              <a:ext cx="457200" cy="457200"/>
              <a:chOff x="1874520" y="1226820"/>
              <a:chExt cx="457200" cy="457200"/>
            </a:xfrm>
            <a:effectLst/>
          </p:grpSpPr>
          <p:sp>
            <p:nvSpPr>
              <p:cNvPr id="26" name="Oval 25"/>
              <p:cNvSpPr/>
              <p:nvPr/>
            </p:nvSpPr>
            <p:spPr>
              <a:xfrm>
                <a:off x="1874520" y="122682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27" name="Oval 26"/>
              <p:cNvSpPr/>
              <p:nvPr/>
            </p:nvSpPr>
            <p:spPr>
              <a:xfrm>
                <a:off x="1920240" y="1272540"/>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solidFill>
                      <a:schemeClr val="tx1"/>
                    </a:solidFill>
                    <a:sym typeface="Wingdings 2"/>
                  </a:rPr>
                  <a:t></a:t>
                </a:r>
                <a:endParaRPr lang="en-US" sz="1200" dirty="0">
                  <a:solidFill>
                    <a:schemeClr val="tx1"/>
                  </a:solidFill>
                </a:endParaRPr>
              </a:p>
            </p:txBody>
          </p:sp>
        </p:grpSp>
        <p:cxnSp>
          <p:nvCxnSpPr>
            <p:cNvPr id="28" name="Straight Arrow Connector 27"/>
            <p:cNvCxnSpPr/>
            <p:nvPr/>
          </p:nvCxnSpPr>
          <p:spPr>
            <a:xfrm rot="5400000">
              <a:off x="3236486" y="2268219"/>
              <a:ext cx="190500" cy="158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grpSp>
          <p:nvGrpSpPr>
            <p:cNvPr id="29" name="Group 28"/>
            <p:cNvGrpSpPr/>
            <p:nvPr/>
          </p:nvGrpSpPr>
          <p:grpSpPr>
            <a:xfrm>
              <a:off x="3103136" y="2985769"/>
              <a:ext cx="457200" cy="457200"/>
              <a:chOff x="2171700" y="2143125"/>
              <a:chExt cx="457200" cy="457200"/>
            </a:xfrm>
            <a:effectLst/>
          </p:grpSpPr>
          <p:sp>
            <p:nvSpPr>
              <p:cNvPr id="30" name="Oval 29"/>
              <p:cNvSpPr/>
              <p:nvPr/>
            </p:nvSpPr>
            <p:spPr>
              <a:xfrm>
                <a:off x="2171700" y="21431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31" name="Oval 30"/>
              <p:cNvSpPr/>
              <p:nvPr/>
            </p:nvSpPr>
            <p:spPr>
              <a:xfrm>
                <a:off x="2217420" y="2188845"/>
                <a:ext cx="365760" cy="365760"/>
              </a:xfrm>
              <a:prstGeom prst="ellipse">
                <a:avLst/>
              </a:prstGeom>
              <a:solidFill>
                <a:schemeClr val="accent4">
                  <a:lumMod val="40000"/>
                  <a:lumOff val="6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t>A</a:t>
                </a:r>
                <a:r>
                  <a:rPr lang="en-US" sz="1200" baseline="-25000" dirty="0" smtClean="0"/>
                  <a:t>2</a:t>
                </a:r>
                <a:endParaRPr lang="en-US" sz="1200" dirty="0"/>
              </a:p>
            </p:txBody>
          </p:sp>
        </p:grpSp>
        <p:grpSp>
          <p:nvGrpSpPr>
            <p:cNvPr id="32" name="Group 31"/>
            <p:cNvGrpSpPr/>
            <p:nvPr/>
          </p:nvGrpSpPr>
          <p:grpSpPr>
            <a:xfrm>
              <a:off x="3103136" y="3648709"/>
              <a:ext cx="457200" cy="457200"/>
              <a:chOff x="2171700" y="2943225"/>
              <a:chExt cx="457200" cy="457200"/>
            </a:xfrm>
            <a:effectLst/>
          </p:grpSpPr>
          <p:sp>
            <p:nvSpPr>
              <p:cNvPr id="33" name="Oval 32"/>
              <p:cNvSpPr/>
              <p:nvPr/>
            </p:nvSpPr>
            <p:spPr>
              <a:xfrm>
                <a:off x="2171700" y="29432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34" name="Oval 33"/>
              <p:cNvSpPr/>
              <p:nvPr/>
            </p:nvSpPr>
            <p:spPr>
              <a:xfrm>
                <a:off x="2217420" y="2988945"/>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solidFill>
                      <a:schemeClr val="tx1"/>
                    </a:solidFill>
                    <a:sym typeface="Wingdings 2"/>
                  </a:rPr>
                  <a:t></a:t>
                </a:r>
                <a:endParaRPr lang="en-US" sz="1200" dirty="0">
                  <a:solidFill>
                    <a:schemeClr val="tx1"/>
                  </a:solidFill>
                </a:endParaRPr>
              </a:p>
            </p:txBody>
          </p:sp>
        </p:grpSp>
        <p:cxnSp>
          <p:nvCxnSpPr>
            <p:cNvPr id="35" name="Straight Arrow Connector 34"/>
            <p:cNvCxnSpPr>
              <a:stCxn id="30" idx="4"/>
              <a:endCxn id="33" idx="0"/>
            </p:cNvCxnSpPr>
            <p:nvPr/>
          </p:nvCxnSpPr>
          <p:spPr>
            <a:xfrm rot="5400000">
              <a:off x="3228866" y="3545839"/>
              <a:ext cx="205740" cy="158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36" name="Straight Arrow Connector 35"/>
            <p:cNvCxnSpPr>
              <a:stCxn id="33" idx="4"/>
              <a:endCxn id="38" idx="0"/>
            </p:cNvCxnSpPr>
            <p:nvPr/>
          </p:nvCxnSpPr>
          <p:spPr>
            <a:xfrm rot="5400000">
              <a:off x="3232676" y="4204969"/>
              <a:ext cx="198120" cy="158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grpSp>
          <p:nvGrpSpPr>
            <p:cNvPr id="37" name="Group 36"/>
            <p:cNvGrpSpPr/>
            <p:nvPr/>
          </p:nvGrpSpPr>
          <p:grpSpPr>
            <a:xfrm>
              <a:off x="3103136" y="4304029"/>
              <a:ext cx="457200" cy="457200"/>
              <a:chOff x="2171700" y="3705225"/>
              <a:chExt cx="457200" cy="457200"/>
            </a:xfrm>
            <a:effectLst/>
          </p:grpSpPr>
          <p:sp>
            <p:nvSpPr>
              <p:cNvPr id="38" name="Oval 37"/>
              <p:cNvSpPr/>
              <p:nvPr/>
            </p:nvSpPr>
            <p:spPr>
              <a:xfrm>
                <a:off x="2171700" y="37052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39" name="Oval 38"/>
              <p:cNvSpPr/>
              <p:nvPr/>
            </p:nvSpPr>
            <p:spPr>
              <a:xfrm>
                <a:off x="2217420" y="3750945"/>
                <a:ext cx="365760" cy="365760"/>
              </a:xfrm>
              <a:prstGeom prst="ellipse">
                <a:avLst/>
              </a:prstGeom>
              <a:solidFill>
                <a:schemeClr val="accent4">
                  <a:lumMod val="40000"/>
                  <a:lumOff val="6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t>A</a:t>
                </a:r>
                <a:r>
                  <a:rPr lang="en-US" sz="1200" baseline="-25000" dirty="0" smtClean="0"/>
                  <a:t>3</a:t>
                </a:r>
                <a:endParaRPr lang="en-US" sz="1200" dirty="0"/>
              </a:p>
            </p:txBody>
          </p:sp>
        </p:grpSp>
        <p:grpSp>
          <p:nvGrpSpPr>
            <p:cNvPr id="40" name="Group 39"/>
            <p:cNvGrpSpPr/>
            <p:nvPr/>
          </p:nvGrpSpPr>
          <p:grpSpPr>
            <a:xfrm>
              <a:off x="3103136" y="4974589"/>
              <a:ext cx="457200" cy="457200"/>
              <a:chOff x="2171700" y="4505325"/>
              <a:chExt cx="457200" cy="457200"/>
            </a:xfrm>
            <a:effectLst/>
          </p:grpSpPr>
          <p:sp>
            <p:nvSpPr>
              <p:cNvPr id="41" name="Oval 40"/>
              <p:cNvSpPr/>
              <p:nvPr/>
            </p:nvSpPr>
            <p:spPr>
              <a:xfrm>
                <a:off x="2171700" y="45053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42" name="Oval 41"/>
              <p:cNvSpPr/>
              <p:nvPr/>
            </p:nvSpPr>
            <p:spPr>
              <a:xfrm>
                <a:off x="2217420" y="4551045"/>
                <a:ext cx="365760" cy="365760"/>
              </a:xfrm>
              <a:prstGeom prst="ellipse">
                <a:avLst/>
              </a:prstGeom>
              <a:solidFill>
                <a:schemeClr val="accent3">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solidFill>
                      <a:schemeClr val="tx1"/>
                    </a:solidFill>
                    <a:sym typeface="Wingdings 2"/>
                  </a:rPr>
                  <a:t></a:t>
                </a:r>
                <a:endParaRPr lang="en-US" sz="1200" dirty="0">
                  <a:solidFill>
                    <a:schemeClr val="tx1"/>
                  </a:solidFill>
                </a:endParaRPr>
              </a:p>
            </p:txBody>
          </p:sp>
        </p:grpSp>
        <p:cxnSp>
          <p:nvCxnSpPr>
            <p:cNvPr id="43" name="Straight Arrow Connector 42"/>
            <p:cNvCxnSpPr>
              <a:stCxn id="38" idx="4"/>
              <a:endCxn id="41" idx="0"/>
            </p:cNvCxnSpPr>
            <p:nvPr/>
          </p:nvCxnSpPr>
          <p:spPr>
            <a:xfrm rot="5400000">
              <a:off x="3225056" y="4867909"/>
              <a:ext cx="213360" cy="158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sp>
          <p:nvSpPr>
            <p:cNvPr id="44" name="TextBox 43"/>
            <p:cNvSpPr txBox="1"/>
            <p:nvPr/>
          </p:nvSpPr>
          <p:spPr>
            <a:xfrm>
              <a:off x="3032766" y="1415463"/>
              <a:ext cx="703076" cy="184666"/>
            </a:xfrm>
            <a:prstGeom prst="rect">
              <a:avLst/>
            </a:prstGeom>
            <a:noFill/>
            <a:effectLst/>
          </p:spPr>
          <p:txBody>
            <a:bodyPr wrap="square" lIns="0" tIns="0" rIns="0" bIns="0" rtlCol="0">
              <a:spAutoFit/>
            </a:bodyPr>
            <a:lstStyle/>
            <a:p>
              <a:pPr algn="ctr"/>
              <a:r>
                <a:rPr lang="en-US" sz="1200" dirty="0" smtClean="0"/>
                <a:t>A thread</a:t>
              </a:r>
              <a:endParaRPr lang="en-US" sz="1200" dirty="0"/>
            </a:p>
          </p:txBody>
        </p:sp>
        <p:cxnSp>
          <p:nvCxnSpPr>
            <p:cNvPr id="45" name="Straight Arrow Connector 44"/>
            <p:cNvCxnSpPr>
              <a:stCxn id="26" idx="4"/>
              <a:endCxn id="30" idx="0"/>
            </p:cNvCxnSpPr>
            <p:nvPr/>
          </p:nvCxnSpPr>
          <p:spPr>
            <a:xfrm rot="5400000">
              <a:off x="3249186" y="2903219"/>
              <a:ext cx="165100" cy="158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sp>
          <p:nvSpPr>
            <p:cNvPr id="46" name="Right Arrow 45"/>
            <p:cNvSpPr/>
            <p:nvPr/>
          </p:nvSpPr>
          <p:spPr>
            <a:xfrm flipH="1">
              <a:off x="3762121" y="2386329"/>
              <a:ext cx="571081" cy="41148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47" name="Right Arrow 46"/>
            <p:cNvSpPr/>
            <p:nvPr/>
          </p:nvSpPr>
          <p:spPr>
            <a:xfrm flipH="1">
              <a:off x="3762121" y="3668324"/>
              <a:ext cx="571081" cy="41148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48" name="Right Arrow 47"/>
            <p:cNvSpPr/>
            <p:nvPr/>
          </p:nvSpPr>
          <p:spPr>
            <a:xfrm flipH="1">
              <a:off x="3762121" y="4996763"/>
              <a:ext cx="571081" cy="41148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49" name="TextBox 48"/>
            <p:cNvSpPr txBox="1"/>
            <p:nvPr/>
          </p:nvSpPr>
          <p:spPr>
            <a:xfrm rot="16200000">
              <a:off x="1891671" y="2070604"/>
              <a:ext cx="1587282" cy="276999"/>
            </a:xfrm>
            <a:prstGeom prst="rect">
              <a:avLst/>
            </a:prstGeom>
            <a:noFill/>
            <a:effectLst/>
          </p:spPr>
          <p:txBody>
            <a:bodyPr wrap="square" rtlCol="0">
              <a:spAutoFit/>
            </a:bodyPr>
            <a:lstStyle/>
            <a:p>
              <a:pPr algn="ctr"/>
              <a:r>
                <a:rPr lang="en-US" sz="1200" dirty="0" smtClean="0"/>
                <a:t>Time</a:t>
              </a:r>
              <a:endParaRPr lang="en-US" sz="1200" dirty="0"/>
            </a:p>
          </p:txBody>
        </p:sp>
        <p:cxnSp>
          <p:nvCxnSpPr>
            <p:cNvPr id="50" name="Straight Arrow Connector 49"/>
            <p:cNvCxnSpPr/>
            <p:nvPr/>
          </p:nvCxnSpPr>
          <p:spPr>
            <a:xfrm rot="5400000">
              <a:off x="2181548" y="2217883"/>
              <a:ext cx="1233646" cy="16034"/>
            </a:xfrm>
            <a:prstGeom prst="straightConnector1">
              <a:avLst/>
            </a:prstGeom>
            <a:ln>
              <a:solidFill>
                <a:schemeClr val="tx1"/>
              </a:solidFill>
              <a:headEnd type="none" w="med" len="med"/>
              <a:tailEnd type="triangle" w="med" len="med"/>
            </a:ln>
            <a:effectLst/>
          </p:spPr>
          <p:style>
            <a:lnRef idx="1">
              <a:schemeClr val="dk1"/>
            </a:lnRef>
            <a:fillRef idx="0">
              <a:schemeClr val="dk1"/>
            </a:fillRef>
            <a:effectRef idx="0">
              <a:schemeClr val="dk1"/>
            </a:effectRef>
            <a:fontRef idx="minor">
              <a:schemeClr val="tx1"/>
            </a:fontRef>
          </p:style>
        </p:cxnSp>
      </p:grpSp>
      <p:sp>
        <p:nvSpPr>
          <p:cNvPr id="52" name="TextBox 51"/>
          <p:cNvSpPr txBox="1"/>
          <p:nvPr/>
        </p:nvSpPr>
        <p:spPr>
          <a:xfrm>
            <a:off x="2381451" y="5662991"/>
            <a:ext cx="1831416" cy="382772"/>
          </a:xfrm>
          <a:prstGeom prst="rect">
            <a:avLst/>
          </a:prstGeom>
          <a:noFill/>
        </p:spPr>
        <p:txBody>
          <a:bodyPr wrap="square" rtlCol="0">
            <a:spAutoFit/>
          </a:bodyPr>
          <a:lstStyle/>
          <a:p>
            <a:pPr algn="ctr"/>
            <a:r>
              <a:rPr lang="en-US" dirty="0" smtClean="0"/>
              <a:t>Cuckoo GPU</a:t>
            </a:r>
            <a:endParaRPr lang="en-US" dirty="0"/>
          </a:p>
        </p:txBody>
      </p:sp>
      <p:grpSp>
        <p:nvGrpSpPr>
          <p:cNvPr id="126" name="Group 125"/>
          <p:cNvGrpSpPr/>
          <p:nvPr/>
        </p:nvGrpSpPr>
        <p:grpSpPr>
          <a:xfrm>
            <a:off x="6848856" y="2002536"/>
            <a:ext cx="3840480" cy="3374136"/>
            <a:chOff x="5731093" y="1503250"/>
            <a:chExt cx="4829095" cy="4486609"/>
          </a:xfrm>
        </p:grpSpPr>
        <p:grpSp>
          <p:nvGrpSpPr>
            <p:cNvPr id="53" name="Group 52"/>
            <p:cNvGrpSpPr/>
            <p:nvPr/>
          </p:nvGrpSpPr>
          <p:grpSpPr>
            <a:xfrm>
              <a:off x="9030209" y="2766528"/>
              <a:ext cx="1529979" cy="2211597"/>
              <a:chOff x="5296172" y="2448470"/>
              <a:chExt cx="2046514" cy="2791100"/>
            </a:xfrm>
          </p:grpSpPr>
          <p:sp>
            <p:nvSpPr>
              <p:cNvPr id="54" name="Rectangle 53"/>
              <p:cNvSpPr/>
              <p:nvPr/>
            </p:nvSpPr>
            <p:spPr>
              <a:xfrm>
                <a:off x="6319429" y="4050849"/>
                <a:ext cx="1023257" cy="788126"/>
              </a:xfrm>
              <a:prstGeom prst="rect">
                <a:avLst/>
              </a:prstGeom>
              <a:solidFill>
                <a:schemeClr val="accent1">
                  <a:lumMod val="40000"/>
                  <a:lumOff val="60000"/>
                </a:schemeClr>
              </a:solidFill>
              <a:ln>
                <a:prstDash val="lg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55" name="Rectangle 54"/>
              <p:cNvSpPr/>
              <p:nvPr/>
            </p:nvSpPr>
            <p:spPr>
              <a:xfrm>
                <a:off x="5296172" y="4050849"/>
                <a:ext cx="1023257" cy="788126"/>
              </a:xfrm>
              <a:prstGeom prst="rect">
                <a:avLst/>
              </a:prstGeom>
              <a:solidFill>
                <a:schemeClr val="accent5">
                  <a:lumMod val="40000"/>
                  <a:lumOff val="60000"/>
                </a:schemeClr>
              </a:solidFill>
              <a:ln>
                <a:prstDash val="lg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56" name="Rectangle 55"/>
              <p:cNvSpPr/>
              <p:nvPr/>
            </p:nvSpPr>
            <p:spPr>
              <a:xfrm>
                <a:off x="6319429" y="2448470"/>
                <a:ext cx="1023257" cy="400595"/>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57" name="Rectangle 56"/>
              <p:cNvSpPr/>
              <p:nvPr/>
            </p:nvSpPr>
            <p:spPr>
              <a:xfrm>
                <a:off x="5296172" y="2448470"/>
                <a:ext cx="1023257" cy="400595"/>
              </a:xfrm>
              <a:prstGeom prst="rect">
                <a:avLst/>
              </a:prstGeom>
              <a:solidFill>
                <a:schemeClr val="accent5">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58" name="Rectangle 57"/>
              <p:cNvSpPr/>
              <p:nvPr/>
            </p:nvSpPr>
            <p:spPr>
              <a:xfrm>
                <a:off x="6319429" y="2849065"/>
                <a:ext cx="1023257" cy="400595"/>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59" name="Rectangle 58"/>
              <p:cNvSpPr/>
              <p:nvPr/>
            </p:nvSpPr>
            <p:spPr>
              <a:xfrm>
                <a:off x="5296172" y="2849065"/>
                <a:ext cx="1023257" cy="400595"/>
              </a:xfrm>
              <a:prstGeom prst="rect">
                <a:avLst/>
              </a:prstGeom>
              <a:solidFill>
                <a:schemeClr val="accent5">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60" name="Rectangle 59"/>
              <p:cNvSpPr/>
              <p:nvPr/>
            </p:nvSpPr>
            <p:spPr>
              <a:xfrm>
                <a:off x="6319429" y="3249660"/>
                <a:ext cx="1023257" cy="400595"/>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61" name="Rectangle 60"/>
              <p:cNvSpPr/>
              <p:nvPr/>
            </p:nvSpPr>
            <p:spPr>
              <a:xfrm>
                <a:off x="5296172" y="3249660"/>
                <a:ext cx="1023257" cy="400595"/>
              </a:xfrm>
              <a:prstGeom prst="rect">
                <a:avLst/>
              </a:prstGeom>
              <a:solidFill>
                <a:schemeClr val="accent5">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62" name="Rectangle 61"/>
              <p:cNvSpPr/>
              <p:nvPr/>
            </p:nvSpPr>
            <p:spPr>
              <a:xfrm>
                <a:off x="6319429" y="3650255"/>
                <a:ext cx="1023257" cy="400595"/>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63" name="Rectangle 62"/>
              <p:cNvSpPr/>
              <p:nvPr/>
            </p:nvSpPr>
            <p:spPr>
              <a:xfrm>
                <a:off x="5296172" y="3650255"/>
                <a:ext cx="1023257" cy="400595"/>
              </a:xfrm>
              <a:prstGeom prst="rect">
                <a:avLst/>
              </a:prstGeom>
              <a:solidFill>
                <a:schemeClr val="accent5">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64" name="Rectangle 63"/>
              <p:cNvSpPr/>
              <p:nvPr/>
            </p:nvSpPr>
            <p:spPr>
              <a:xfrm>
                <a:off x="6319429" y="4838975"/>
                <a:ext cx="1023257" cy="400595"/>
              </a:xfrm>
              <a:prstGeom prst="rect">
                <a:avLst/>
              </a:prstGeo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65" name="Rectangle 64"/>
              <p:cNvSpPr/>
              <p:nvPr/>
            </p:nvSpPr>
            <p:spPr>
              <a:xfrm>
                <a:off x="5296172" y="4838975"/>
                <a:ext cx="1023257" cy="400595"/>
              </a:xfrm>
              <a:prstGeom prst="rect">
                <a:avLst/>
              </a:prstGeom>
              <a:solidFill>
                <a:schemeClr val="accent5">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grpSp>
        <p:sp>
          <p:nvSpPr>
            <p:cNvPr id="66" name="TextBox 65"/>
            <p:cNvSpPr txBox="1"/>
            <p:nvPr/>
          </p:nvSpPr>
          <p:spPr>
            <a:xfrm>
              <a:off x="9507147" y="2490006"/>
              <a:ext cx="576103" cy="184666"/>
            </a:xfrm>
            <a:prstGeom prst="rect">
              <a:avLst/>
            </a:prstGeom>
            <a:noFill/>
            <a:effectLst/>
          </p:spPr>
          <p:txBody>
            <a:bodyPr wrap="square" lIns="0" tIns="0" rIns="0" bIns="0" rtlCol="0">
              <a:spAutoFit/>
            </a:bodyPr>
            <a:lstStyle/>
            <a:p>
              <a:pPr algn="ctr"/>
              <a:r>
                <a:rPr lang="en-US" sz="1200" dirty="0" smtClean="0"/>
                <a:t>Table</a:t>
              </a:r>
              <a:endParaRPr lang="en-US" sz="1200" dirty="0"/>
            </a:p>
          </p:txBody>
        </p:sp>
        <p:sp>
          <p:nvSpPr>
            <p:cNvPr id="67" name="TextBox 66"/>
            <p:cNvSpPr txBox="1"/>
            <p:nvPr/>
          </p:nvSpPr>
          <p:spPr>
            <a:xfrm>
              <a:off x="8502688" y="1503250"/>
              <a:ext cx="576103" cy="184666"/>
            </a:xfrm>
            <a:prstGeom prst="rect">
              <a:avLst/>
            </a:prstGeom>
            <a:noFill/>
            <a:effectLst/>
          </p:spPr>
          <p:txBody>
            <a:bodyPr wrap="square" lIns="0" tIns="0" rIns="0" bIns="0" rtlCol="0">
              <a:spAutoFit/>
            </a:bodyPr>
            <a:lstStyle/>
            <a:p>
              <a:pPr algn="ctr"/>
              <a:r>
                <a:rPr lang="en-US" sz="1200" dirty="0" err="1" smtClean="0"/>
                <a:t>PCIe</a:t>
              </a:r>
              <a:endParaRPr lang="en-US" sz="1200" dirty="0"/>
            </a:p>
          </p:txBody>
        </p:sp>
        <p:cxnSp>
          <p:nvCxnSpPr>
            <p:cNvPr id="68" name="Straight Connector 67"/>
            <p:cNvCxnSpPr/>
            <p:nvPr/>
          </p:nvCxnSpPr>
          <p:spPr>
            <a:xfrm flipH="1">
              <a:off x="8727307" y="1749472"/>
              <a:ext cx="17362" cy="4240387"/>
            </a:xfrm>
            <a:prstGeom prst="line">
              <a:avLst/>
            </a:prstGeom>
            <a:ln>
              <a:prstDash val="dash"/>
            </a:ln>
            <a:effectLst/>
          </p:spPr>
          <p:style>
            <a:lnRef idx="3">
              <a:schemeClr val="dk1"/>
            </a:lnRef>
            <a:fillRef idx="0">
              <a:schemeClr val="dk1"/>
            </a:fillRef>
            <a:effectRef idx="2">
              <a:schemeClr val="dk1"/>
            </a:effectRef>
            <a:fontRef idx="minor">
              <a:schemeClr val="tx1"/>
            </a:fontRef>
          </p:style>
        </p:cxnSp>
        <p:cxnSp>
          <p:nvCxnSpPr>
            <p:cNvPr id="69" name="Straight Connector 68"/>
            <p:cNvCxnSpPr/>
            <p:nvPr/>
          </p:nvCxnSpPr>
          <p:spPr>
            <a:xfrm flipH="1">
              <a:off x="8769833" y="1749471"/>
              <a:ext cx="17362" cy="4240387"/>
            </a:xfrm>
            <a:prstGeom prst="line">
              <a:avLst/>
            </a:prstGeom>
            <a:ln>
              <a:prstDash val="dash"/>
            </a:ln>
            <a:effectLst/>
          </p:spPr>
          <p:style>
            <a:lnRef idx="3">
              <a:schemeClr val="dk1"/>
            </a:lnRef>
            <a:fillRef idx="0">
              <a:schemeClr val="dk1"/>
            </a:fillRef>
            <a:effectRef idx="2">
              <a:schemeClr val="dk1"/>
            </a:effectRef>
            <a:fontRef idx="minor">
              <a:schemeClr val="tx1"/>
            </a:fontRef>
          </p:style>
        </p:cxnSp>
        <p:grpSp>
          <p:nvGrpSpPr>
            <p:cNvPr id="70" name="Group 69"/>
            <p:cNvGrpSpPr/>
            <p:nvPr/>
          </p:nvGrpSpPr>
          <p:grpSpPr>
            <a:xfrm>
              <a:off x="6292281" y="2032755"/>
              <a:ext cx="457200" cy="457200"/>
              <a:chOff x="1874520" y="579120"/>
              <a:chExt cx="457200" cy="457200"/>
            </a:xfrm>
            <a:effectLst/>
          </p:grpSpPr>
          <p:sp>
            <p:nvSpPr>
              <p:cNvPr id="71" name="Oval 70"/>
              <p:cNvSpPr/>
              <p:nvPr/>
            </p:nvSpPr>
            <p:spPr>
              <a:xfrm>
                <a:off x="1874520" y="57912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72" name="Oval 71"/>
              <p:cNvSpPr/>
              <p:nvPr/>
            </p:nvSpPr>
            <p:spPr>
              <a:xfrm>
                <a:off x="1920240" y="624840"/>
                <a:ext cx="365760" cy="365760"/>
              </a:xfrm>
              <a:prstGeom prst="ellipse">
                <a:avLst/>
              </a:prstGeom>
              <a:solidFill>
                <a:schemeClr val="accent4">
                  <a:lumMod val="40000"/>
                  <a:lumOff val="6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t>A</a:t>
                </a:r>
                <a:r>
                  <a:rPr lang="en-US" sz="1200" baseline="-25000" dirty="0" smtClean="0"/>
                  <a:t>1</a:t>
                </a:r>
                <a:endParaRPr lang="en-US" sz="1200" dirty="0"/>
              </a:p>
            </p:txBody>
          </p:sp>
        </p:grpSp>
        <p:grpSp>
          <p:nvGrpSpPr>
            <p:cNvPr id="73" name="Group 72"/>
            <p:cNvGrpSpPr/>
            <p:nvPr/>
          </p:nvGrpSpPr>
          <p:grpSpPr>
            <a:xfrm>
              <a:off x="6292281" y="2680455"/>
              <a:ext cx="457200" cy="457200"/>
              <a:chOff x="1874520" y="1226820"/>
              <a:chExt cx="457200" cy="457200"/>
            </a:xfrm>
            <a:effectLst/>
          </p:grpSpPr>
          <p:sp>
            <p:nvSpPr>
              <p:cNvPr id="74" name="Oval 73"/>
              <p:cNvSpPr/>
              <p:nvPr/>
            </p:nvSpPr>
            <p:spPr>
              <a:xfrm>
                <a:off x="1874520" y="122682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75" name="Oval 74"/>
              <p:cNvSpPr/>
              <p:nvPr/>
            </p:nvSpPr>
            <p:spPr>
              <a:xfrm>
                <a:off x="1920240" y="1272540"/>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solidFill>
                      <a:schemeClr val="tx1"/>
                    </a:solidFill>
                    <a:sym typeface="Wingdings 2"/>
                  </a:rPr>
                  <a:t></a:t>
                </a:r>
                <a:endParaRPr lang="en-US" sz="1200" dirty="0">
                  <a:solidFill>
                    <a:schemeClr val="tx1"/>
                  </a:solidFill>
                </a:endParaRPr>
              </a:p>
            </p:txBody>
          </p:sp>
        </p:grpSp>
        <p:cxnSp>
          <p:nvCxnSpPr>
            <p:cNvPr id="76" name="Straight Arrow Connector 75"/>
            <p:cNvCxnSpPr/>
            <p:nvPr/>
          </p:nvCxnSpPr>
          <p:spPr>
            <a:xfrm rot="5400000">
              <a:off x="6425631" y="2585205"/>
              <a:ext cx="190500" cy="158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grpSp>
          <p:nvGrpSpPr>
            <p:cNvPr id="77" name="Group 76"/>
            <p:cNvGrpSpPr/>
            <p:nvPr/>
          </p:nvGrpSpPr>
          <p:grpSpPr>
            <a:xfrm>
              <a:off x="6292281" y="3302755"/>
              <a:ext cx="457200" cy="457200"/>
              <a:chOff x="2171700" y="2143125"/>
              <a:chExt cx="457200" cy="457200"/>
            </a:xfrm>
            <a:effectLst/>
          </p:grpSpPr>
          <p:sp>
            <p:nvSpPr>
              <p:cNvPr id="78" name="Oval 77"/>
              <p:cNvSpPr/>
              <p:nvPr/>
            </p:nvSpPr>
            <p:spPr>
              <a:xfrm>
                <a:off x="2171700" y="21431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79" name="Oval 78"/>
              <p:cNvSpPr/>
              <p:nvPr/>
            </p:nvSpPr>
            <p:spPr>
              <a:xfrm>
                <a:off x="2217420" y="2188845"/>
                <a:ext cx="365760" cy="365760"/>
              </a:xfrm>
              <a:prstGeom prst="ellipse">
                <a:avLst/>
              </a:prstGeom>
              <a:solidFill>
                <a:schemeClr val="accent4">
                  <a:lumMod val="40000"/>
                  <a:lumOff val="6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t>A</a:t>
                </a:r>
                <a:r>
                  <a:rPr lang="en-US" sz="1200" baseline="-25000" dirty="0" smtClean="0"/>
                  <a:t>2</a:t>
                </a:r>
                <a:endParaRPr lang="en-US" sz="1200" dirty="0"/>
              </a:p>
            </p:txBody>
          </p:sp>
        </p:grpSp>
        <p:grpSp>
          <p:nvGrpSpPr>
            <p:cNvPr id="80" name="Group 79"/>
            <p:cNvGrpSpPr/>
            <p:nvPr/>
          </p:nvGrpSpPr>
          <p:grpSpPr>
            <a:xfrm>
              <a:off x="6292281" y="3965695"/>
              <a:ext cx="457200" cy="457200"/>
              <a:chOff x="2171700" y="2943225"/>
              <a:chExt cx="457200" cy="457200"/>
            </a:xfrm>
            <a:effectLst/>
          </p:grpSpPr>
          <p:sp>
            <p:nvSpPr>
              <p:cNvPr id="81" name="Oval 80"/>
              <p:cNvSpPr/>
              <p:nvPr/>
            </p:nvSpPr>
            <p:spPr>
              <a:xfrm>
                <a:off x="2171700" y="29432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82" name="Oval 81"/>
              <p:cNvSpPr/>
              <p:nvPr/>
            </p:nvSpPr>
            <p:spPr>
              <a:xfrm>
                <a:off x="2217420" y="2988945"/>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solidFill>
                      <a:schemeClr val="tx1"/>
                    </a:solidFill>
                    <a:sym typeface="Wingdings 2"/>
                  </a:rPr>
                  <a:t></a:t>
                </a:r>
                <a:endParaRPr lang="en-US" sz="1200" dirty="0">
                  <a:solidFill>
                    <a:schemeClr val="tx1"/>
                  </a:solidFill>
                </a:endParaRPr>
              </a:p>
            </p:txBody>
          </p:sp>
        </p:grpSp>
        <p:cxnSp>
          <p:nvCxnSpPr>
            <p:cNvPr id="83" name="Straight Arrow Connector 82"/>
            <p:cNvCxnSpPr>
              <a:stCxn id="78" idx="4"/>
              <a:endCxn id="81" idx="0"/>
            </p:cNvCxnSpPr>
            <p:nvPr/>
          </p:nvCxnSpPr>
          <p:spPr>
            <a:xfrm rot="5400000">
              <a:off x="6418011" y="3862825"/>
              <a:ext cx="205740" cy="158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84" name="Straight Arrow Connector 83"/>
            <p:cNvCxnSpPr>
              <a:stCxn id="81" idx="4"/>
              <a:endCxn id="86" idx="0"/>
            </p:cNvCxnSpPr>
            <p:nvPr/>
          </p:nvCxnSpPr>
          <p:spPr>
            <a:xfrm rot="5400000">
              <a:off x="6421821" y="4521955"/>
              <a:ext cx="198120" cy="158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grpSp>
          <p:nvGrpSpPr>
            <p:cNvPr id="85" name="Group 84"/>
            <p:cNvGrpSpPr/>
            <p:nvPr/>
          </p:nvGrpSpPr>
          <p:grpSpPr>
            <a:xfrm>
              <a:off x="6292281" y="4621015"/>
              <a:ext cx="457200" cy="457200"/>
              <a:chOff x="2171700" y="3705225"/>
              <a:chExt cx="457200" cy="457200"/>
            </a:xfrm>
            <a:effectLst/>
          </p:grpSpPr>
          <p:sp>
            <p:nvSpPr>
              <p:cNvPr id="86" name="Oval 85"/>
              <p:cNvSpPr/>
              <p:nvPr/>
            </p:nvSpPr>
            <p:spPr>
              <a:xfrm>
                <a:off x="2171700" y="37052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87" name="Oval 86"/>
              <p:cNvSpPr/>
              <p:nvPr/>
            </p:nvSpPr>
            <p:spPr>
              <a:xfrm>
                <a:off x="2217420" y="3750945"/>
                <a:ext cx="365760" cy="365760"/>
              </a:xfrm>
              <a:prstGeom prst="ellipse">
                <a:avLst/>
              </a:prstGeom>
              <a:solidFill>
                <a:schemeClr val="accent4">
                  <a:lumMod val="40000"/>
                  <a:lumOff val="6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t>A</a:t>
                </a:r>
                <a:r>
                  <a:rPr lang="en-US" sz="1200" baseline="-25000" dirty="0" smtClean="0"/>
                  <a:t>3</a:t>
                </a:r>
                <a:endParaRPr lang="en-US" sz="1200" dirty="0"/>
              </a:p>
            </p:txBody>
          </p:sp>
        </p:grpSp>
        <p:grpSp>
          <p:nvGrpSpPr>
            <p:cNvPr id="88" name="Group 87"/>
            <p:cNvGrpSpPr/>
            <p:nvPr/>
          </p:nvGrpSpPr>
          <p:grpSpPr>
            <a:xfrm>
              <a:off x="6292281" y="5291575"/>
              <a:ext cx="457200" cy="457200"/>
              <a:chOff x="2171700" y="4505325"/>
              <a:chExt cx="457200" cy="457200"/>
            </a:xfrm>
            <a:effectLst/>
          </p:grpSpPr>
          <p:sp>
            <p:nvSpPr>
              <p:cNvPr id="89" name="Oval 88"/>
              <p:cNvSpPr/>
              <p:nvPr/>
            </p:nvSpPr>
            <p:spPr>
              <a:xfrm>
                <a:off x="2171700" y="45053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90" name="Oval 89"/>
              <p:cNvSpPr/>
              <p:nvPr/>
            </p:nvSpPr>
            <p:spPr>
              <a:xfrm>
                <a:off x="2217420" y="4551045"/>
                <a:ext cx="365760" cy="365760"/>
              </a:xfrm>
              <a:prstGeom prst="ellipse">
                <a:avLst/>
              </a:prstGeom>
              <a:solidFill>
                <a:schemeClr val="accent3">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solidFill>
                      <a:schemeClr val="tx1"/>
                    </a:solidFill>
                    <a:sym typeface="Wingdings 2"/>
                  </a:rPr>
                  <a:t></a:t>
                </a:r>
                <a:endParaRPr lang="en-US" sz="1200" dirty="0">
                  <a:solidFill>
                    <a:schemeClr val="tx1"/>
                  </a:solidFill>
                </a:endParaRPr>
              </a:p>
            </p:txBody>
          </p:sp>
        </p:grpSp>
        <p:cxnSp>
          <p:nvCxnSpPr>
            <p:cNvPr id="91" name="Straight Arrow Connector 90"/>
            <p:cNvCxnSpPr>
              <a:stCxn id="86" idx="4"/>
              <a:endCxn id="89" idx="0"/>
            </p:cNvCxnSpPr>
            <p:nvPr/>
          </p:nvCxnSpPr>
          <p:spPr>
            <a:xfrm rot="5400000">
              <a:off x="6414201" y="5184895"/>
              <a:ext cx="213360" cy="158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sp>
          <p:nvSpPr>
            <p:cNvPr id="92" name="TextBox 91"/>
            <p:cNvSpPr txBox="1"/>
            <p:nvPr/>
          </p:nvSpPr>
          <p:spPr>
            <a:xfrm>
              <a:off x="6223748" y="1634134"/>
              <a:ext cx="698373" cy="184666"/>
            </a:xfrm>
            <a:prstGeom prst="rect">
              <a:avLst/>
            </a:prstGeom>
            <a:noFill/>
            <a:effectLst/>
          </p:spPr>
          <p:txBody>
            <a:bodyPr wrap="square" lIns="0" tIns="0" rIns="0" bIns="0" rtlCol="0">
              <a:spAutoFit/>
            </a:bodyPr>
            <a:lstStyle/>
            <a:p>
              <a:pPr algn="ctr"/>
              <a:r>
                <a:rPr lang="en-US" sz="1200" dirty="0" smtClean="0"/>
                <a:t>A thread</a:t>
              </a:r>
              <a:endParaRPr lang="en-US" sz="1200" dirty="0"/>
            </a:p>
          </p:txBody>
        </p:sp>
        <p:cxnSp>
          <p:nvCxnSpPr>
            <p:cNvPr id="93" name="Straight Arrow Connector 92"/>
            <p:cNvCxnSpPr>
              <a:stCxn id="74" idx="4"/>
              <a:endCxn id="78" idx="0"/>
            </p:cNvCxnSpPr>
            <p:nvPr/>
          </p:nvCxnSpPr>
          <p:spPr>
            <a:xfrm rot="5400000">
              <a:off x="6438331" y="3220205"/>
              <a:ext cx="165100" cy="158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sp>
          <p:nvSpPr>
            <p:cNvPr id="94" name="Right Arrow 93"/>
            <p:cNvSpPr/>
            <p:nvPr/>
          </p:nvSpPr>
          <p:spPr>
            <a:xfrm flipH="1">
              <a:off x="8459128" y="5294219"/>
              <a:ext cx="571081" cy="41148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95" name="Rectangle 94"/>
            <p:cNvSpPr/>
            <p:nvPr/>
          </p:nvSpPr>
          <p:spPr>
            <a:xfrm>
              <a:off x="7735828" y="4000940"/>
              <a:ext cx="242752" cy="376235"/>
            </a:xfrm>
            <a:prstGeom prst="rect">
              <a:avLst/>
            </a:prstGeom>
            <a:solidFill>
              <a:schemeClr val="accent3">
                <a:lumMod val="40000"/>
                <a:lumOff val="60000"/>
              </a:schemeClr>
            </a:solidFill>
            <a:ln>
              <a:prstDash val="lg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96" name="Rectangle 95"/>
            <p:cNvSpPr/>
            <p:nvPr/>
          </p:nvSpPr>
          <p:spPr>
            <a:xfrm>
              <a:off x="7493077" y="4000940"/>
              <a:ext cx="242752" cy="376235"/>
            </a:xfrm>
            <a:prstGeom prst="rect">
              <a:avLst/>
            </a:prstGeom>
            <a:solidFill>
              <a:schemeClr val="accent3">
                <a:lumMod val="40000"/>
                <a:lumOff val="60000"/>
              </a:schemeClr>
            </a:solidFill>
            <a:ln>
              <a:prstDash val="lg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97" name="Rectangle 96"/>
            <p:cNvSpPr/>
            <p:nvPr/>
          </p:nvSpPr>
          <p:spPr>
            <a:xfrm>
              <a:off x="8221331" y="4000940"/>
              <a:ext cx="242752" cy="376235"/>
            </a:xfrm>
            <a:prstGeom prst="rect">
              <a:avLst/>
            </a:prstGeom>
            <a:solidFill>
              <a:schemeClr val="accent3">
                <a:lumMod val="75000"/>
              </a:schemeClr>
            </a:solidFill>
            <a:ln>
              <a:prstDash val="lg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98" name="Rectangle 97"/>
            <p:cNvSpPr/>
            <p:nvPr/>
          </p:nvSpPr>
          <p:spPr>
            <a:xfrm>
              <a:off x="7978580" y="4000940"/>
              <a:ext cx="242752" cy="376235"/>
            </a:xfrm>
            <a:prstGeom prst="rect">
              <a:avLst/>
            </a:prstGeom>
            <a:solidFill>
              <a:schemeClr val="accent3">
                <a:lumMod val="40000"/>
                <a:lumOff val="60000"/>
              </a:schemeClr>
            </a:solidFill>
            <a:ln>
              <a:prstDash val="lg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99" name="Rectangle 98"/>
            <p:cNvSpPr/>
            <p:nvPr/>
          </p:nvSpPr>
          <p:spPr>
            <a:xfrm>
              <a:off x="7735828" y="3235998"/>
              <a:ext cx="242752" cy="191236"/>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00" name="Rectangle 99"/>
            <p:cNvSpPr/>
            <p:nvPr/>
          </p:nvSpPr>
          <p:spPr>
            <a:xfrm>
              <a:off x="7493077" y="3235998"/>
              <a:ext cx="242752" cy="191236"/>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01" name="Rectangle 100"/>
            <p:cNvSpPr/>
            <p:nvPr/>
          </p:nvSpPr>
          <p:spPr>
            <a:xfrm>
              <a:off x="7735828" y="3427234"/>
              <a:ext cx="242752" cy="191236"/>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02" name="Rectangle 101"/>
            <p:cNvSpPr/>
            <p:nvPr/>
          </p:nvSpPr>
          <p:spPr>
            <a:xfrm>
              <a:off x="7493077" y="3427234"/>
              <a:ext cx="242752" cy="191236"/>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03" name="Rectangle 102"/>
            <p:cNvSpPr/>
            <p:nvPr/>
          </p:nvSpPr>
          <p:spPr>
            <a:xfrm>
              <a:off x="7735828" y="3618469"/>
              <a:ext cx="242752" cy="191236"/>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04" name="Rectangle 103"/>
            <p:cNvSpPr/>
            <p:nvPr/>
          </p:nvSpPr>
          <p:spPr>
            <a:xfrm>
              <a:off x="7493077" y="3618469"/>
              <a:ext cx="242752" cy="191236"/>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05" name="Rectangle 104"/>
            <p:cNvSpPr/>
            <p:nvPr/>
          </p:nvSpPr>
          <p:spPr>
            <a:xfrm>
              <a:off x="7735828" y="3809705"/>
              <a:ext cx="242752" cy="191236"/>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06" name="Rectangle 105"/>
            <p:cNvSpPr/>
            <p:nvPr/>
          </p:nvSpPr>
          <p:spPr>
            <a:xfrm>
              <a:off x="7493077" y="3809705"/>
              <a:ext cx="242752" cy="191236"/>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07" name="Rectangle 106"/>
            <p:cNvSpPr/>
            <p:nvPr/>
          </p:nvSpPr>
          <p:spPr>
            <a:xfrm>
              <a:off x="7735828" y="4377175"/>
              <a:ext cx="242752" cy="191236"/>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08" name="Rectangle 107"/>
            <p:cNvSpPr/>
            <p:nvPr/>
          </p:nvSpPr>
          <p:spPr>
            <a:xfrm>
              <a:off x="7493077" y="4377175"/>
              <a:ext cx="242752" cy="191236"/>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09" name="Rectangle 108"/>
            <p:cNvSpPr/>
            <p:nvPr/>
          </p:nvSpPr>
          <p:spPr>
            <a:xfrm>
              <a:off x="8221331" y="3235998"/>
              <a:ext cx="242752" cy="191236"/>
            </a:xfrm>
            <a:prstGeom prst="rect">
              <a:avLst/>
            </a:prstGeom>
            <a:solidFill>
              <a:schemeClr val="accent3">
                <a:lumMod val="7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10" name="Rectangle 109"/>
            <p:cNvSpPr/>
            <p:nvPr/>
          </p:nvSpPr>
          <p:spPr>
            <a:xfrm>
              <a:off x="7978580" y="3235998"/>
              <a:ext cx="242752" cy="191236"/>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11" name="Rectangle 110"/>
            <p:cNvSpPr/>
            <p:nvPr/>
          </p:nvSpPr>
          <p:spPr>
            <a:xfrm>
              <a:off x="8221331" y="3427234"/>
              <a:ext cx="242752" cy="191236"/>
            </a:xfrm>
            <a:prstGeom prst="rect">
              <a:avLst/>
            </a:prstGeom>
            <a:solidFill>
              <a:schemeClr val="accent3">
                <a:lumMod val="7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12" name="Rectangle 111"/>
            <p:cNvSpPr/>
            <p:nvPr/>
          </p:nvSpPr>
          <p:spPr>
            <a:xfrm>
              <a:off x="7978580" y="3427234"/>
              <a:ext cx="242752" cy="191236"/>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13" name="Rectangle 112"/>
            <p:cNvSpPr/>
            <p:nvPr/>
          </p:nvSpPr>
          <p:spPr>
            <a:xfrm>
              <a:off x="8221331" y="3618469"/>
              <a:ext cx="242752" cy="191236"/>
            </a:xfrm>
            <a:prstGeom prst="rect">
              <a:avLst/>
            </a:prstGeom>
            <a:solidFill>
              <a:schemeClr val="accent3">
                <a:lumMod val="7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14" name="Rectangle 113"/>
            <p:cNvSpPr/>
            <p:nvPr/>
          </p:nvSpPr>
          <p:spPr>
            <a:xfrm>
              <a:off x="7978580" y="3618469"/>
              <a:ext cx="242752" cy="191236"/>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15" name="Rectangle 114"/>
            <p:cNvSpPr/>
            <p:nvPr/>
          </p:nvSpPr>
          <p:spPr>
            <a:xfrm>
              <a:off x="8221331" y="3809705"/>
              <a:ext cx="242752" cy="191236"/>
            </a:xfrm>
            <a:prstGeom prst="rect">
              <a:avLst/>
            </a:prstGeom>
            <a:solidFill>
              <a:schemeClr val="accent3">
                <a:lumMod val="7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16" name="Rectangle 115"/>
            <p:cNvSpPr/>
            <p:nvPr/>
          </p:nvSpPr>
          <p:spPr>
            <a:xfrm>
              <a:off x="7978580" y="3809705"/>
              <a:ext cx="242752" cy="191236"/>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17" name="Rectangle 116"/>
            <p:cNvSpPr/>
            <p:nvPr/>
          </p:nvSpPr>
          <p:spPr>
            <a:xfrm>
              <a:off x="8221331" y="4377175"/>
              <a:ext cx="242752" cy="191236"/>
            </a:xfrm>
            <a:prstGeom prst="rect">
              <a:avLst/>
            </a:prstGeom>
            <a:solidFill>
              <a:schemeClr val="accent3">
                <a:lumMod val="7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18" name="Rectangle 117"/>
            <p:cNvSpPr/>
            <p:nvPr/>
          </p:nvSpPr>
          <p:spPr>
            <a:xfrm>
              <a:off x="7978580" y="4377175"/>
              <a:ext cx="242752" cy="191236"/>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cxnSp>
          <p:nvCxnSpPr>
            <p:cNvPr id="119" name="Straight Connector 118"/>
            <p:cNvCxnSpPr/>
            <p:nvPr/>
          </p:nvCxnSpPr>
          <p:spPr>
            <a:xfrm flipH="1">
              <a:off x="7072395" y="1786143"/>
              <a:ext cx="23860" cy="4203715"/>
            </a:xfrm>
            <a:prstGeom prst="line">
              <a:avLst/>
            </a:prstGeom>
            <a:ln w="19050">
              <a:prstDash val="dash"/>
            </a:ln>
            <a:effectLst/>
          </p:spPr>
          <p:style>
            <a:lnRef idx="3">
              <a:schemeClr val="dk1"/>
            </a:lnRef>
            <a:fillRef idx="0">
              <a:schemeClr val="dk1"/>
            </a:fillRef>
            <a:effectRef idx="2">
              <a:schemeClr val="dk1"/>
            </a:effectRef>
            <a:fontRef idx="minor">
              <a:schemeClr val="tx1"/>
            </a:fontRef>
          </p:style>
        </p:cxnSp>
        <p:sp>
          <p:nvSpPr>
            <p:cNvPr id="120" name="Right Arrow 119"/>
            <p:cNvSpPr/>
            <p:nvPr/>
          </p:nvSpPr>
          <p:spPr>
            <a:xfrm flipH="1">
              <a:off x="6894120" y="2790027"/>
              <a:ext cx="376496" cy="186558"/>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200"/>
            </a:p>
          </p:txBody>
        </p:sp>
        <p:sp>
          <p:nvSpPr>
            <p:cNvPr id="121" name="Right Arrow 120"/>
            <p:cNvSpPr/>
            <p:nvPr/>
          </p:nvSpPr>
          <p:spPr>
            <a:xfrm flipH="1">
              <a:off x="6894120" y="4071150"/>
              <a:ext cx="376496" cy="186558"/>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200"/>
            </a:p>
          </p:txBody>
        </p:sp>
        <p:sp>
          <p:nvSpPr>
            <p:cNvPr id="122" name="Right Arrow 121"/>
            <p:cNvSpPr/>
            <p:nvPr/>
          </p:nvSpPr>
          <p:spPr>
            <a:xfrm flipH="1">
              <a:off x="6894120" y="5390406"/>
              <a:ext cx="376496" cy="186558"/>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200"/>
            </a:p>
          </p:txBody>
        </p:sp>
        <p:sp>
          <p:nvSpPr>
            <p:cNvPr id="123" name="TextBox 122"/>
            <p:cNvSpPr txBox="1"/>
            <p:nvPr/>
          </p:nvSpPr>
          <p:spPr>
            <a:xfrm>
              <a:off x="7468886" y="3011368"/>
              <a:ext cx="1060269" cy="184666"/>
            </a:xfrm>
            <a:prstGeom prst="rect">
              <a:avLst/>
            </a:prstGeom>
            <a:noFill/>
            <a:effectLst/>
          </p:spPr>
          <p:txBody>
            <a:bodyPr wrap="square" lIns="0" tIns="0" rIns="0" bIns="0" rtlCol="0">
              <a:spAutoFit/>
            </a:bodyPr>
            <a:lstStyle/>
            <a:p>
              <a:pPr algn="ctr"/>
              <a:r>
                <a:rPr lang="en-US" sz="1200" dirty="0" smtClean="0"/>
                <a:t>Ticket Board</a:t>
              </a:r>
              <a:endParaRPr lang="en-US" sz="1200" dirty="0"/>
            </a:p>
          </p:txBody>
        </p:sp>
        <p:sp>
          <p:nvSpPr>
            <p:cNvPr id="124" name="TextBox 123"/>
            <p:cNvSpPr txBox="1"/>
            <p:nvPr/>
          </p:nvSpPr>
          <p:spPr>
            <a:xfrm rot="16200000">
              <a:off x="5075952" y="2291369"/>
              <a:ext cx="1587282" cy="276999"/>
            </a:xfrm>
            <a:prstGeom prst="rect">
              <a:avLst/>
            </a:prstGeom>
            <a:noFill/>
            <a:effectLst/>
          </p:spPr>
          <p:txBody>
            <a:bodyPr wrap="square" rtlCol="0">
              <a:spAutoFit/>
            </a:bodyPr>
            <a:lstStyle/>
            <a:p>
              <a:pPr algn="ctr"/>
              <a:r>
                <a:rPr lang="en-US" sz="1200" dirty="0" smtClean="0"/>
                <a:t>Time</a:t>
              </a:r>
              <a:endParaRPr lang="en-US" sz="1200" dirty="0"/>
            </a:p>
          </p:txBody>
        </p:sp>
        <p:cxnSp>
          <p:nvCxnSpPr>
            <p:cNvPr id="125" name="Straight Arrow Connector 124"/>
            <p:cNvCxnSpPr/>
            <p:nvPr/>
          </p:nvCxnSpPr>
          <p:spPr>
            <a:xfrm rot="5400000">
              <a:off x="5365829" y="2438648"/>
              <a:ext cx="1233646" cy="16034"/>
            </a:xfrm>
            <a:prstGeom prst="straightConnector1">
              <a:avLst/>
            </a:prstGeom>
            <a:ln>
              <a:solidFill>
                <a:schemeClr val="tx1"/>
              </a:solidFill>
              <a:headEnd type="none" w="med" len="med"/>
              <a:tailEnd type="triangle" w="med" len="med"/>
            </a:ln>
            <a:effectLst/>
          </p:spPr>
          <p:style>
            <a:lnRef idx="1">
              <a:schemeClr val="dk1"/>
            </a:lnRef>
            <a:fillRef idx="0">
              <a:schemeClr val="dk1"/>
            </a:fillRef>
            <a:effectRef idx="0">
              <a:schemeClr val="dk1"/>
            </a:effectRef>
            <a:fontRef idx="minor">
              <a:schemeClr val="tx1"/>
            </a:fontRef>
          </p:style>
        </p:cxnSp>
      </p:grpSp>
      <p:sp>
        <p:nvSpPr>
          <p:cNvPr id="127" name="TextBox 126"/>
          <p:cNvSpPr txBox="1"/>
          <p:nvPr/>
        </p:nvSpPr>
        <p:spPr>
          <a:xfrm>
            <a:off x="8008622" y="5662991"/>
            <a:ext cx="1831416" cy="382772"/>
          </a:xfrm>
          <a:prstGeom prst="rect">
            <a:avLst/>
          </a:prstGeom>
          <a:noFill/>
        </p:spPr>
        <p:txBody>
          <a:bodyPr wrap="square" rtlCol="0">
            <a:spAutoFit/>
          </a:bodyPr>
          <a:lstStyle/>
          <a:p>
            <a:pPr algn="ctr"/>
            <a:r>
              <a:rPr lang="en-US" dirty="0" smtClean="0"/>
              <a:t>Stash</a:t>
            </a:r>
            <a:endParaRPr lang="en-US" dirty="0"/>
          </a:p>
        </p:txBody>
      </p:sp>
    </p:spTree>
    <p:extLst>
      <p:ext uri="{BB962C8B-B14F-4D97-AF65-F5344CB8AC3E}">
        <p14:creationId xmlns:p14="http://schemas.microsoft.com/office/powerpoint/2010/main" val="2315076551"/>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Stadium hashing: </a:t>
            </a:r>
            <a:br>
              <a:rPr lang="en-US" dirty="0" smtClean="0"/>
            </a:br>
            <a:r>
              <a:rPr lang="en-US" dirty="0" smtClean="0"/>
              <a:t>support </a:t>
            </a:r>
            <a:r>
              <a:rPr lang="en-US" dirty="0"/>
              <a:t>for mixed operation concurrency</a:t>
            </a:r>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 Stash employs </a:t>
            </a:r>
            <a:r>
              <a:rPr lang="en-US" i="1" dirty="0" smtClean="0"/>
              <a:t>probing</a:t>
            </a:r>
            <a:r>
              <a:rPr lang="en-US" dirty="0" smtClean="0"/>
              <a:t> as the collision resolution strategy while Cuckoo GPU uses </a:t>
            </a:r>
            <a:r>
              <a:rPr lang="en-US" i="1" dirty="0" smtClean="0"/>
              <a:t>chaining</a:t>
            </a:r>
            <a:r>
              <a:rPr lang="en-US" dirty="0" smtClean="0"/>
              <a:t>.</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11131" y="6455686"/>
            <a:ext cx="489097" cy="317254"/>
          </a:xfrm>
          <a:prstGeom prst="rect">
            <a:avLst/>
          </a:prstGeom>
        </p:spPr>
      </p:pic>
      <p:grpSp>
        <p:nvGrpSpPr>
          <p:cNvPr id="5" name="Group 4"/>
          <p:cNvGrpSpPr/>
          <p:nvPr/>
        </p:nvGrpSpPr>
        <p:grpSpPr>
          <a:xfrm>
            <a:off x="1570606" y="3475259"/>
            <a:ext cx="372848" cy="356384"/>
            <a:chOff x="1874520" y="579120"/>
            <a:chExt cx="457200" cy="457200"/>
          </a:xfrm>
          <a:effectLst/>
        </p:grpSpPr>
        <p:sp>
          <p:nvSpPr>
            <p:cNvPr id="6" name="Oval 5"/>
            <p:cNvSpPr/>
            <p:nvPr/>
          </p:nvSpPr>
          <p:spPr>
            <a:xfrm>
              <a:off x="1874520" y="57912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7" name="Oval 6"/>
            <p:cNvSpPr/>
            <p:nvPr/>
          </p:nvSpPr>
          <p:spPr>
            <a:xfrm>
              <a:off x="1920240" y="624840"/>
              <a:ext cx="365760" cy="365760"/>
            </a:xfrm>
            <a:prstGeom prst="ellipse">
              <a:avLst/>
            </a:prstGeom>
            <a:solidFill>
              <a:schemeClr val="accent1">
                <a:lumMod val="40000"/>
                <a:lumOff val="6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t>B</a:t>
              </a:r>
              <a:r>
                <a:rPr lang="en-US" sz="1200" baseline="-25000" dirty="0" smtClean="0"/>
                <a:t>1</a:t>
              </a:r>
              <a:endParaRPr lang="en-US" sz="1200" dirty="0"/>
            </a:p>
          </p:txBody>
        </p:sp>
      </p:grpSp>
      <p:grpSp>
        <p:nvGrpSpPr>
          <p:cNvPr id="8" name="Group 7"/>
          <p:cNvGrpSpPr/>
          <p:nvPr/>
        </p:nvGrpSpPr>
        <p:grpSpPr>
          <a:xfrm>
            <a:off x="1570606" y="3980137"/>
            <a:ext cx="372848" cy="356384"/>
            <a:chOff x="1874520" y="1226820"/>
            <a:chExt cx="457200" cy="457200"/>
          </a:xfrm>
          <a:effectLst/>
        </p:grpSpPr>
        <p:sp>
          <p:nvSpPr>
            <p:cNvPr id="9" name="Oval 8"/>
            <p:cNvSpPr/>
            <p:nvPr/>
          </p:nvSpPr>
          <p:spPr>
            <a:xfrm>
              <a:off x="1874520" y="122682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0" name="Oval 9"/>
            <p:cNvSpPr/>
            <p:nvPr/>
          </p:nvSpPr>
          <p:spPr>
            <a:xfrm>
              <a:off x="1920240" y="1272540"/>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solidFill>
                    <a:schemeClr val="tx1"/>
                  </a:solidFill>
                  <a:sym typeface="Wingdings 2"/>
                </a:rPr>
                <a:t></a:t>
              </a:r>
              <a:endParaRPr lang="en-US" sz="1200" dirty="0">
                <a:solidFill>
                  <a:schemeClr val="tx1"/>
                </a:solidFill>
              </a:endParaRPr>
            </a:p>
          </p:txBody>
        </p:sp>
      </p:grpSp>
      <p:cxnSp>
        <p:nvCxnSpPr>
          <p:cNvPr id="11" name="Straight Arrow Connector 10"/>
          <p:cNvCxnSpPr/>
          <p:nvPr/>
        </p:nvCxnSpPr>
        <p:spPr>
          <a:xfrm rot="5400000">
            <a:off x="1682783" y="3905862"/>
            <a:ext cx="148493"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sp>
        <p:nvSpPr>
          <p:cNvPr id="12" name="Oval 11"/>
          <p:cNvSpPr/>
          <p:nvPr/>
        </p:nvSpPr>
        <p:spPr>
          <a:xfrm>
            <a:off x="1570606" y="4473559"/>
            <a:ext cx="372848" cy="356384"/>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3" name="Oval 12"/>
          <p:cNvSpPr/>
          <p:nvPr/>
        </p:nvSpPr>
        <p:spPr>
          <a:xfrm>
            <a:off x="1570606" y="4981973"/>
            <a:ext cx="372848" cy="356384"/>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cxnSp>
        <p:nvCxnSpPr>
          <p:cNvPr id="14" name="Straight Arrow Connector 13"/>
          <p:cNvCxnSpPr>
            <a:stCxn id="12" idx="4"/>
            <a:endCxn id="13" idx="0"/>
          </p:cNvCxnSpPr>
          <p:nvPr/>
        </p:nvCxnSpPr>
        <p:spPr>
          <a:xfrm>
            <a:off x="1757030" y="4829943"/>
            <a:ext cx="0" cy="152030"/>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sp>
        <p:nvSpPr>
          <p:cNvPr id="15" name="TextBox 14"/>
          <p:cNvSpPr txBox="1"/>
          <p:nvPr/>
        </p:nvSpPr>
        <p:spPr>
          <a:xfrm>
            <a:off x="1444790" y="3094302"/>
            <a:ext cx="623183" cy="287892"/>
          </a:xfrm>
          <a:prstGeom prst="rect">
            <a:avLst/>
          </a:prstGeom>
          <a:noFill/>
          <a:effectLst/>
        </p:spPr>
        <p:txBody>
          <a:bodyPr wrap="square" lIns="0" tIns="0" rIns="0" bIns="0" rtlCol="0">
            <a:spAutoFit/>
          </a:bodyPr>
          <a:lstStyle/>
          <a:p>
            <a:pPr algn="ctr"/>
            <a:r>
              <a:rPr lang="en-US" sz="1200" dirty="0" smtClean="0"/>
              <a:t>Thread A</a:t>
            </a:r>
          </a:p>
          <a:p>
            <a:pPr algn="ctr"/>
            <a:r>
              <a:rPr lang="en-US" sz="1200" dirty="0" smtClean="0"/>
              <a:t>Inserting</a:t>
            </a:r>
            <a:endParaRPr lang="en-US" sz="1200" dirty="0"/>
          </a:p>
        </p:txBody>
      </p:sp>
      <p:cxnSp>
        <p:nvCxnSpPr>
          <p:cNvPr id="16" name="Straight Arrow Connector 15"/>
          <p:cNvCxnSpPr>
            <a:stCxn id="9" idx="4"/>
            <a:endCxn id="12" idx="0"/>
          </p:cNvCxnSpPr>
          <p:nvPr/>
        </p:nvCxnSpPr>
        <p:spPr>
          <a:xfrm>
            <a:off x="1757030" y="4336521"/>
            <a:ext cx="0" cy="137037"/>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grpSp>
        <p:nvGrpSpPr>
          <p:cNvPr id="17" name="Group 16"/>
          <p:cNvGrpSpPr/>
          <p:nvPr/>
        </p:nvGrpSpPr>
        <p:grpSpPr>
          <a:xfrm>
            <a:off x="2548150" y="3483602"/>
            <a:ext cx="372848" cy="356384"/>
            <a:chOff x="1874520" y="579120"/>
            <a:chExt cx="457200" cy="457200"/>
          </a:xfrm>
          <a:effectLst/>
        </p:grpSpPr>
        <p:sp>
          <p:nvSpPr>
            <p:cNvPr id="18" name="Oval 17"/>
            <p:cNvSpPr/>
            <p:nvPr/>
          </p:nvSpPr>
          <p:spPr>
            <a:xfrm>
              <a:off x="1874520" y="57912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9" name="Oval 18"/>
            <p:cNvSpPr/>
            <p:nvPr/>
          </p:nvSpPr>
          <p:spPr>
            <a:xfrm>
              <a:off x="1920240" y="624840"/>
              <a:ext cx="365760" cy="365760"/>
            </a:xfrm>
            <a:prstGeom prst="ellipse">
              <a:avLst/>
            </a:prstGeom>
            <a:solidFill>
              <a:schemeClr val="accent4">
                <a:lumMod val="40000"/>
                <a:lumOff val="6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t>C</a:t>
              </a:r>
              <a:r>
                <a:rPr lang="en-US" sz="1200" baseline="-25000" dirty="0" smtClean="0"/>
                <a:t>1</a:t>
              </a:r>
              <a:endParaRPr lang="en-US" sz="1200" dirty="0"/>
            </a:p>
          </p:txBody>
        </p:sp>
      </p:grpSp>
      <p:grpSp>
        <p:nvGrpSpPr>
          <p:cNvPr id="20" name="Group 19"/>
          <p:cNvGrpSpPr/>
          <p:nvPr/>
        </p:nvGrpSpPr>
        <p:grpSpPr>
          <a:xfrm>
            <a:off x="2548150" y="3988480"/>
            <a:ext cx="372848" cy="356384"/>
            <a:chOff x="1874520" y="1226820"/>
            <a:chExt cx="457200" cy="457200"/>
          </a:xfrm>
          <a:effectLst/>
        </p:grpSpPr>
        <p:sp>
          <p:nvSpPr>
            <p:cNvPr id="21" name="Oval 20"/>
            <p:cNvSpPr/>
            <p:nvPr/>
          </p:nvSpPr>
          <p:spPr>
            <a:xfrm>
              <a:off x="1874520" y="122682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22" name="Oval 21"/>
            <p:cNvSpPr/>
            <p:nvPr/>
          </p:nvSpPr>
          <p:spPr>
            <a:xfrm>
              <a:off x="1920240" y="1272540"/>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solidFill>
                    <a:schemeClr val="tx1"/>
                  </a:solidFill>
                  <a:sym typeface="Wingdings 2"/>
                </a:rPr>
                <a:t></a:t>
              </a:r>
              <a:endParaRPr lang="en-US" sz="1200" dirty="0">
                <a:solidFill>
                  <a:schemeClr val="tx1"/>
                </a:solidFill>
              </a:endParaRPr>
            </a:p>
          </p:txBody>
        </p:sp>
      </p:grpSp>
      <p:cxnSp>
        <p:nvCxnSpPr>
          <p:cNvPr id="23" name="Straight Arrow Connector 22"/>
          <p:cNvCxnSpPr/>
          <p:nvPr/>
        </p:nvCxnSpPr>
        <p:spPr>
          <a:xfrm rot="5400000">
            <a:off x="2660327" y="3914205"/>
            <a:ext cx="148493"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grpSp>
        <p:nvGrpSpPr>
          <p:cNvPr id="24" name="Group 23"/>
          <p:cNvGrpSpPr/>
          <p:nvPr/>
        </p:nvGrpSpPr>
        <p:grpSpPr>
          <a:xfrm>
            <a:off x="2548150" y="4473559"/>
            <a:ext cx="372848" cy="356384"/>
            <a:chOff x="2171700" y="2143125"/>
            <a:chExt cx="457200" cy="457200"/>
          </a:xfrm>
          <a:effectLst/>
        </p:grpSpPr>
        <p:sp>
          <p:nvSpPr>
            <p:cNvPr id="25" name="Oval 24"/>
            <p:cNvSpPr/>
            <p:nvPr/>
          </p:nvSpPr>
          <p:spPr>
            <a:xfrm>
              <a:off x="2171700" y="21431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26" name="Oval 25"/>
            <p:cNvSpPr/>
            <p:nvPr/>
          </p:nvSpPr>
          <p:spPr>
            <a:xfrm>
              <a:off x="2217420" y="2188845"/>
              <a:ext cx="365760" cy="365760"/>
            </a:xfrm>
            <a:prstGeom prst="ellipse">
              <a:avLst/>
            </a:prstGeom>
            <a:solidFill>
              <a:schemeClr val="accent4">
                <a:lumMod val="40000"/>
                <a:lumOff val="6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t>C</a:t>
              </a:r>
              <a:r>
                <a:rPr lang="en-US" sz="1200" baseline="-25000" dirty="0" smtClean="0"/>
                <a:t>2</a:t>
              </a:r>
              <a:endParaRPr lang="en-US" sz="1200" dirty="0"/>
            </a:p>
          </p:txBody>
        </p:sp>
      </p:grpSp>
      <p:sp>
        <p:nvSpPr>
          <p:cNvPr id="27" name="Oval 26"/>
          <p:cNvSpPr/>
          <p:nvPr/>
        </p:nvSpPr>
        <p:spPr>
          <a:xfrm>
            <a:off x="2548150" y="4990316"/>
            <a:ext cx="372848" cy="356384"/>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cxnSp>
        <p:nvCxnSpPr>
          <p:cNvPr id="28" name="Straight Arrow Connector 27"/>
          <p:cNvCxnSpPr>
            <a:stCxn id="25" idx="4"/>
            <a:endCxn id="27" idx="0"/>
          </p:cNvCxnSpPr>
          <p:nvPr/>
        </p:nvCxnSpPr>
        <p:spPr>
          <a:xfrm rot="5400000">
            <a:off x="2654387" y="4910101"/>
            <a:ext cx="160373"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sp>
        <p:nvSpPr>
          <p:cNvPr id="29" name="TextBox 28"/>
          <p:cNvSpPr txBox="1"/>
          <p:nvPr/>
        </p:nvSpPr>
        <p:spPr>
          <a:xfrm>
            <a:off x="2379205" y="3087230"/>
            <a:ext cx="709442" cy="287892"/>
          </a:xfrm>
          <a:prstGeom prst="rect">
            <a:avLst/>
          </a:prstGeom>
          <a:noFill/>
          <a:effectLst/>
        </p:spPr>
        <p:txBody>
          <a:bodyPr wrap="square" lIns="0" tIns="0" rIns="0" bIns="0" rtlCol="0">
            <a:spAutoFit/>
          </a:bodyPr>
          <a:lstStyle/>
          <a:p>
            <a:pPr algn="ctr"/>
            <a:r>
              <a:rPr lang="en-US" sz="1200" dirty="0" smtClean="0"/>
              <a:t>Thread B</a:t>
            </a:r>
          </a:p>
          <a:p>
            <a:pPr algn="ctr"/>
            <a:r>
              <a:rPr lang="en-US" sz="1200" dirty="0" smtClean="0"/>
              <a:t>Retrieving</a:t>
            </a:r>
            <a:endParaRPr lang="en-US" sz="1200" dirty="0"/>
          </a:p>
        </p:txBody>
      </p:sp>
      <p:cxnSp>
        <p:nvCxnSpPr>
          <p:cNvPr id="30" name="Straight Arrow Connector 29"/>
          <p:cNvCxnSpPr>
            <a:stCxn id="21" idx="4"/>
            <a:endCxn id="25" idx="0"/>
          </p:cNvCxnSpPr>
          <p:nvPr/>
        </p:nvCxnSpPr>
        <p:spPr>
          <a:xfrm rot="5400000">
            <a:off x="2670227" y="4409183"/>
            <a:ext cx="128694"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sp>
        <p:nvSpPr>
          <p:cNvPr id="31" name="Oval 30"/>
          <p:cNvSpPr/>
          <p:nvPr/>
        </p:nvSpPr>
        <p:spPr>
          <a:xfrm>
            <a:off x="1607891" y="5017611"/>
            <a:ext cx="298278" cy="285107"/>
          </a:xfrm>
          <a:prstGeom prst="ellipse">
            <a:avLst/>
          </a:prstGeom>
          <a:solidFill>
            <a:schemeClr val="accent3">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solidFill>
                  <a:schemeClr val="tx1"/>
                </a:solidFill>
                <a:sym typeface="Wingdings 2"/>
              </a:rPr>
              <a:t></a:t>
            </a:r>
            <a:endParaRPr lang="en-US" sz="1200" dirty="0">
              <a:solidFill>
                <a:schemeClr val="tx1"/>
              </a:solidFill>
            </a:endParaRPr>
          </a:p>
        </p:txBody>
      </p:sp>
      <p:grpSp>
        <p:nvGrpSpPr>
          <p:cNvPr id="32" name="Group 31"/>
          <p:cNvGrpSpPr/>
          <p:nvPr/>
        </p:nvGrpSpPr>
        <p:grpSpPr>
          <a:xfrm>
            <a:off x="3673538" y="3483602"/>
            <a:ext cx="1502111" cy="356384"/>
            <a:chOff x="5418518" y="1726472"/>
            <a:chExt cx="1841946" cy="457200"/>
          </a:xfrm>
        </p:grpSpPr>
        <p:sp>
          <p:nvSpPr>
            <p:cNvPr id="33" name="Rectangle 32"/>
            <p:cNvSpPr/>
            <p:nvPr/>
          </p:nvSpPr>
          <p:spPr>
            <a:xfrm>
              <a:off x="5418518" y="1726472"/>
              <a:ext cx="4572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34" name="Rectangle 33"/>
            <p:cNvSpPr/>
            <p:nvPr/>
          </p:nvSpPr>
          <p:spPr>
            <a:xfrm>
              <a:off x="5880100" y="1726472"/>
              <a:ext cx="4572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35" name="Rectangle 34"/>
            <p:cNvSpPr/>
            <p:nvPr/>
          </p:nvSpPr>
          <p:spPr>
            <a:xfrm>
              <a:off x="6341682" y="1726472"/>
              <a:ext cx="4572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36" name="Rectangle 35"/>
            <p:cNvSpPr/>
            <p:nvPr/>
          </p:nvSpPr>
          <p:spPr>
            <a:xfrm>
              <a:off x="6803264" y="1726472"/>
              <a:ext cx="4572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grpSp>
      <p:grpSp>
        <p:nvGrpSpPr>
          <p:cNvPr id="37" name="Group 36"/>
          <p:cNvGrpSpPr/>
          <p:nvPr/>
        </p:nvGrpSpPr>
        <p:grpSpPr>
          <a:xfrm>
            <a:off x="3673538" y="3985840"/>
            <a:ext cx="1502111" cy="356384"/>
            <a:chOff x="5418518" y="2367888"/>
            <a:chExt cx="1841946" cy="457200"/>
          </a:xfrm>
        </p:grpSpPr>
        <p:sp>
          <p:nvSpPr>
            <p:cNvPr id="38" name="Rectangle 37"/>
            <p:cNvSpPr/>
            <p:nvPr/>
          </p:nvSpPr>
          <p:spPr>
            <a:xfrm>
              <a:off x="5418518" y="2367888"/>
              <a:ext cx="4572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39" name="Rectangle 38"/>
            <p:cNvSpPr/>
            <p:nvPr/>
          </p:nvSpPr>
          <p:spPr>
            <a:xfrm>
              <a:off x="5880100" y="2367888"/>
              <a:ext cx="4572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40" name="Rectangle 39"/>
            <p:cNvSpPr/>
            <p:nvPr/>
          </p:nvSpPr>
          <p:spPr>
            <a:xfrm>
              <a:off x="6341682" y="2367888"/>
              <a:ext cx="4572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41" name="Rectangle 40"/>
            <p:cNvSpPr/>
            <p:nvPr/>
          </p:nvSpPr>
          <p:spPr>
            <a:xfrm>
              <a:off x="6803264" y="2367888"/>
              <a:ext cx="4572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grpSp>
      <p:grpSp>
        <p:nvGrpSpPr>
          <p:cNvPr id="42" name="Group 41"/>
          <p:cNvGrpSpPr/>
          <p:nvPr/>
        </p:nvGrpSpPr>
        <p:grpSpPr>
          <a:xfrm>
            <a:off x="3669117" y="4488077"/>
            <a:ext cx="1502111" cy="356384"/>
            <a:chOff x="5413097" y="2996472"/>
            <a:chExt cx="1841946" cy="457200"/>
          </a:xfrm>
        </p:grpSpPr>
        <p:sp>
          <p:nvSpPr>
            <p:cNvPr id="43" name="Rectangle 42"/>
            <p:cNvSpPr/>
            <p:nvPr/>
          </p:nvSpPr>
          <p:spPr>
            <a:xfrm>
              <a:off x="5413097" y="2996472"/>
              <a:ext cx="4572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44" name="Rectangle 43"/>
            <p:cNvSpPr/>
            <p:nvPr/>
          </p:nvSpPr>
          <p:spPr>
            <a:xfrm>
              <a:off x="5874679" y="2996472"/>
              <a:ext cx="4572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45" name="Rectangle 44"/>
            <p:cNvSpPr/>
            <p:nvPr/>
          </p:nvSpPr>
          <p:spPr>
            <a:xfrm>
              <a:off x="6336261" y="2996472"/>
              <a:ext cx="4572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46" name="Rectangle 45"/>
            <p:cNvSpPr/>
            <p:nvPr/>
          </p:nvSpPr>
          <p:spPr>
            <a:xfrm>
              <a:off x="6797843" y="2996472"/>
              <a:ext cx="4572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grpSp>
      <p:grpSp>
        <p:nvGrpSpPr>
          <p:cNvPr id="47" name="Group 46"/>
          <p:cNvGrpSpPr/>
          <p:nvPr/>
        </p:nvGrpSpPr>
        <p:grpSpPr>
          <a:xfrm>
            <a:off x="3665543" y="4990316"/>
            <a:ext cx="1502111" cy="356384"/>
            <a:chOff x="5408715" y="3659412"/>
            <a:chExt cx="1841946" cy="457200"/>
          </a:xfrm>
        </p:grpSpPr>
        <p:sp>
          <p:nvSpPr>
            <p:cNvPr id="48" name="Rectangle 47"/>
            <p:cNvSpPr/>
            <p:nvPr/>
          </p:nvSpPr>
          <p:spPr>
            <a:xfrm>
              <a:off x="5408715" y="3659412"/>
              <a:ext cx="4572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49" name="Rectangle 48"/>
            <p:cNvSpPr/>
            <p:nvPr/>
          </p:nvSpPr>
          <p:spPr>
            <a:xfrm>
              <a:off x="5870297" y="3659412"/>
              <a:ext cx="4572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50" name="Rectangle 49"/>
            <p:cNvSpPr/>
            <p:nvPr/>
          </p:nvSpPr>
          <p:spPr>
            <a:xfrm>
              <a:off x="6331879" y="3659412"/>
              <a:ext cx="4572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51" name="Rectangle 50"/>
            <p:cNvSpPr/>
            <p:nvPr/>
          </p:nvSpPr>
          <p:spPr>
            <a:xfrm>
              <a:off x="6793461" y="3659412"/>
              <a:ext cx="4572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grpSp>
      <p:sp>
        <p:nvSpPr>
          <p:cNvPr id="52" name="TextBox 51"/>
          <p:cNvSpPr txBox="1"/>
          <p:nvPr/>
        </p:nvSpPr>
        <p:spPr>
          <a:xfrm>
            <a:off x="4069873" y="3318970"/>
            <a:ext cx="709442" cy="143946"/>
          </a:xfrm>
          <a:prstGeom prst="rect">
            <a:avLst/>
          </a:prstGeom>
          <a:noFill/>
          <a:effectLst/>
        </p:spPr>
        <p:txBody>
          <a:bodyPr wrap="square" lIns="0" tIns="0" rIns="0" bIns="0" rtlCol="0">
            <a:spAutoFit/>
          </a:bodyPr>
          <a:lstStyle/>
          <a:p>
            <a:pPr algn="ctr"/>
            <a:r>
              <a:rPr lang="en-US" sz="1200" dirty="0" smtClean="0"/>
              <a:t>Table</a:t>
            </a:r>
            <a:endParaRPr lang="en-US" sz="1200" dirty="0"/>
          </a:p>
        </p:txBody>
      </p:sp>
      <p:sp>
        <p:nvSpPr>
          <p:cNvPr id="53" name="Oval 52"/>
          <p:cNvSpPr/>
          <p:nvPr/>
        </p:nvSpPr>
        <p:spPr>
          <a:xfrm>
            <a:off x="4083670" y="3519241"/>
            <a:ext cx="298278" cy="285107"/>
          </a:xfrm>
          <a:prstGeom prst="ellipse">
            <a:avLst/>
          </a:prstGeom>
          <a:solidFill>
            <a:schemeClr val="accent4">
              <a:lumMod val="40000"/>
              <a:lumOff val="6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t>C</a:t>
            </a:r>
            <a:endParaRPr lang="en-US" sz="1200" dirty="0"/>
          </a:p>
        </p:txBody>
      </p:sp>
      <p:sp>
        <p:nvSpPr>
          <p:cNvPr id="54" name="Oval 53"/>
          <p:cNvSpPr/>
          <p:nvPr/>
        </p:nvSpPr>
        <p:spPr>
          <a:xfrm>
            <a:off x="4079249" y="5029205"/>
            <a:ext cx="298278" cy="285107"/>
          </a:xfrm>
          <a:prstGeom prst="ellipse">
            <a:avLst/>
          </a:prstGeom>
          <a:solidFill>
            <a:schemeClr val="accent1">
              <a:lumMod val="40000"/>
              <a:lumOff val="6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t>B</a:t>
            </a:r>
            <a:endParaRPr lang="en-US" sz="1200" dirty="0"/>
          </a:p>
        </p:txBody>
      </p:sp>
      <p:sp>
        <p:nvSpPr>
          <p:cNvPr id="55" name="TextBox 54"/>
          <p:cNvSpPr txBox="1"/>
          <p:nvPr/>
        </p:nvSpPr>
        <p:spPr>
          <a:xfrm rot="16200000">
            <a:off x="591589" y="3777612"/>
            <a:ext cx="1237275" cy="225893"/>
          </a:xfrm>
          <a:prstGeom prst="rect">
            <a:avLst/>
          </a:prstGeom>
          <a:noFill/>
          <a:effectLst/>
        </p:spPr>
        <p:txBody>
          <a:bodyPr wrap="square" rtlCol="0">
            <a:spAutoFit/>
          </a:bodyPr>
          <a:lstStyle/>
          <a:p>
            <a:pPr algn="ctr"/>
            <a:r>
              <a:rPr lang="en-US" sz="1200" dirty="0" smtClean="0"/>
              <a:t>Time</a:t>
            </a:r>
            <a:endParaRPr lang="en-US" sz="1200" dirty="0"/>
          </a:p>
        </p:txBody>
      </p:sp>
      <p:cxnSp>
        <p:nvCxnSpPr>
          <p:cNvPr id="56" name="Straight Arrow Connector 55"/>
          <p:cNvCxnSpPr/>
          <p:nvPr/>
        </p:nvCxnSpPr>
        <p:spPr>
          <a:xfrm rot="5400000">
            <a:off x="821618" y="3897114"/>
            <a:ext cx="961619" cy="13076"/>
          </a:xfrm>
          <a:prstGeom prst="straightConnector1">
            <a:avLst/>
          </a:prstGeom>
          <a:ln>
            <a:solidFill>
              <a:schemeClr val="tx1"/>
            </a:solidFill>
            <a:headEnd type="none" w="med" len="med"/>
            <a:tailEnd type="triangle" w="med" len="med"/>
          </a:ln>
          <a:effectLst/>
        </p:spPr>
        <p:style>
          <a:lnRef idx="1">
            <a:schemeClr val="dk1"/>
          </a:lnRef>
          <a:fillRef idx="0">
            <a:schemeClr val="dk1"/>
          </a:fillRef>
          <a:effectRef idx="0">
            <a:schemeClr val="dk1"/>
          </a:effectRef>
          <a:fontRef idx="minor">
            <a:schemeClr val="tx1"/>
          </a:fontRef>
        </p:style>
      </p:cxnSp>
      <p:sp>
        <p:nvSpPr>
          <p:cNvPr id="57" name="TextBox 56"/>
          <p:cNvSpPr txBox="1"/>
          <p:nvPr/>
        </p:nvSpPr>
        <p:spPr>
          <a:xfrm>
            <a:off x="1877596" y="3574864"/>
            <a:ext cx="692100" cy="143946"/>
          </a:xfrm>
          <a:prstGeom prst="rect">
            <a:avLst/>
          </a:prstGeom>
          <a:noFill/>
          <a:effectLst/>
        </p:spPr>
        <p:txBody>
          <a:bodyPr wrap="square" lIns="0" tIns="0" rIns="0" bIns="0" rtlCol="0">
            <a:spAutoFit/>
          </a:bodyPr>
          <a:lstStyle/>
          <a:p>
            <a:pPr algn="ctr"/>
            <a:r>
              <a:rPr lang="en-US" sz="1200" dirty="0" smtClean="0"/>
              <a:t>h</a:t>
            </a:r>
            <a:r>
              <a:rPr lang="en-US" sz="1200" baseline="-25000" dirty="0" smtClean="0"/>
              <a:t>1</a:t>
            </a:r>
            <a:r>
              <a:rPr lang="en-US" sz="1200" dirty="0" smtClean="0"/>
              <a:t>(B)=1</a:t>
            </a:r>
            <a:endParaRPr lang="en-US" sz="1200" dirty="0"/>
          </a:p>
        </p:txBody>
      </p:sp>
      <p:sp>
        <p:nvSpPr>
          <p:cNvPr id="58" name="TextBox 57"/>
          <p:cNvSpPr txBox="1"/>
          <p:nvPr/>
        </p:nvSpPr>
        <p:spPr>
          <a:xfrm>
            <a:off x="2864059" y="3574864"/>
            <a:ext cx="692100" cy="143946"/>
          </a:xfrm>
          <a:prstGeom prst="rect">
            <a:avLst/>
          </a:prstGeom>
          <a:noFill/>
          <a:effectLst/>
        </p:spPr>
        <p:txBody>
          <a:bodyPr wrap="square" lIns="0" tIns="0" rIns="0" bIns="0" rtlCol="0">
            <a:spAutoFit/>
          </a:bodyPr>
          <a:lstStyle/>
          <a:p>
            <a:pPr algn="ctr"/>
            <a:r>
              <a:rPr lang="en-US" sz="1200" dirty="0" smtClean="0"/>
              <a:t>h</a:t>
            </a:r>
            <a:r>
              <a:rPr lang="en-US" sz="1200" baseline="-25000" dirty="0" smtClean="0"/>
              <a:t>1</a:t>
            </a:r>
            <a:r>
              <a:rPr lang="en-US" sz="1200" dirty="0" smtClean="0"/>
              <a:t>(C)=2</a:t>
            </a:r>
            <a:endParaRPr lang="en-US" sz="1200" dirty="0"/>
          </a:p>
        </p:txBody>
      </p:sp>
      <p:sp>
        <p:nvSpPr>
          <p:cNvPr id="59" name="TextBox 58"/>
          <p:cNvSpPr txBox="1"/>
          <p:nvPr/>
        </p:nvSpPr>
        <p:spPr>
          <a:xfrm>
            <a:off x="1879350" y="4570305"/>
            <a:ext cx="692100" cy="143946"/>
          </a:xfrm>
          <a:prstGeom prst="rect">
            <a:avLst/>
          </a:prstGeom>
          <a:noFill/>
          <a:effectLst/>
        </p:spPr>
        <p:txBody>
          <a:bodyPr wrap="square" lIns="0" tIns="0" rIns="0" bIns="0" rtlCol="0">
            <a:spAutoFit/>
          </a:bodyPr>
          <a:lstStyle/>
          <a:p>
            <a:pPr algn="ctr"/>
            <a:r>
              <a:rPr lang="en-US" sz="1200" dirty="0" smtClean="0"/>
              <a:t>h</a:t>
            </a:r>
            <a:r>
              <a:rPr lang="en-US" sz="1200" baseline="-25000" dirty="0" smtClean="0"/>
              <a:t>3</a:t>
            </a:r>
            <a:r>
              <a:rPr lang="en-US" sz="1200" dirty="0" smtClean="0"/>
              <a:t>(C)=3</a:t>
            </a:r>
            <a:endParaRPr lang="en-US" sz="1200" dirty="0"/>
          </a:p>
        </p:txBody>
      </p:sp>
      <p:sp>
        <p:nvSpPr>
          <p:cNvPr id="60" name="TextBox 59"/>
          <p:cNvSpPr txBox="1"/>
          <p:nvPr/>
        </p:nvSpPr>
        <p:spPr>
          <a:xfrm>
            <a:off x="2864059" y="4570305"/>
            <a:ext cx="692100" cy="143946"/>
          </a:xfrm>
          <a:prstGeom prst="rect">
            <a:avLst/>
          </a:prstGeom>
          <a:noFill/>
          <a:effectLst/>
        </p:spPr>
        <p:txBody>
          <a:bodyPr wrap="square" lIns="0" tIns="0" rIns="0" bIns="0" rtlCol="0">
            <a:spAutoFit/>
          </a:bodyPr>
          <a:lstStyle/>
          <a:p>
            <a:pPr algn="ctr"/>
            <a:r>
              <a:rPr lang="en-US" sz="1200" dirty="0" smtClean="0"/>
              <a:t>h</a:t>
            </a:r>
            <a:r>
              <a:rPr lang="en-US" sz="1200" baseline="-25000" dirty="0" smtClean="0"/>
              <a:t>2</a:t>
            </a:r>
            <a:r>
              <a:rPr lang="en-US" sz="1200" dirty="0" smtClean="0"/>
              <a:t>(C)=1</a:t>
            </a:r>
            <a:endParaRPr lang="en-US" sz="1200" dirty="0"/>
          </a:p>
        </p:txBody>
      </p:sp>
      <p:sp>
        <p:nvSpPr>
          <p:cNvPr id="61" name="Oval 60"/>
          <p:cNvSpPr/>
          <p:nvPr/>
        </p:nvSpPr>
        <p:spPr>
          <a:xfrm>
            <a:off x="1606542" y="4509197"/>
            <a:ext cx="298278" cy="285107"/>
          </a:xfrm>
          <a:prstGeom prst="ellipse">
            <a:avLst/>
          </a:prstGeom>
          <a:solidFill>
            <a:schemeClr val="accent4">
              <a:lumMod val="40000"/>
              <a:lumOff val="6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t>C</a:t>
            </a:r>
            <a:r>
              <a:rPr lang="en-US" sz="1200" baseline="-25000" dirty="0" smtClean="0"/>
              <a:t>3</a:t>
            </a:r>
            <a:endParaRPr lang="en-US" sz="1200" dirty="0"/>
          </a:p>
        </p:txBody>
      </p:sp>
      <p:sp>
        <p:nvSpPr>
          <p:cNvPr id="62" name="Oval 61"/>
          <p:cNvSpPr/>
          <p:nvPr/>
        </p:nvSpPr>
        <p:spPr>
          <a:xfrm>
            <a:off x="2585435" y="5025954"/>
            <a:ext cx="298278" cy="285107"/>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solidFill>
                  <a:schemeClr val="tx1"/>
                </a:solidFill>
                <a:sym typeface="Wingdings 2"/>
              </a:rPr>
              <a:t></a:t>
            </a:r>
            <a:endParaRPr lang="en-US" sz="1200" dirty="0">
              <a:solidFill>
                <a:schemeClr val="tx1"/>
              </a:solidFill>
            </a:endParaRPr>
          </a:p>
        </p:txBody>
      </p:sp>
      <p:sp>
        <p:nvSpPr>
          <p:cNvPr id="63" name="Oval 62"/>
          <p:cNvSpPr/>
          <p:nvPr/>
        </p:nvSpPr>
        <p:spPr>
          <a:xfrm>
            <a:off x="4087244" y="4523716"/>
            <a:ext cx="298278" cy="285107"/>
          </a:xfrm>
          <a:prstGeom prst="ellipse">
            <a:avLst/>
          </a:prstGeom>
          <a:solidFill>
            <a:schemeClr val="accent1">
              <a:lumMod val="40000"/>
              <a:lumOff val="6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t>B</a:t>
            </a:r>
            <a:endParaRPr lang="en-US" sz="1200" dirty="0"/>
          </a:p>
        </p:txBody>
      </p:sp>
      <p:sp>
        <p:nvSpPr>
          <p:cNvPr id="64" name="Oval 63"/>
          <p:cNvSpPr/>
          <p:nvPr/>
        </p:nvSpPr>
        <p:spPr>
          <a:xfrm>
            <a:off x="4079249" y="4015775"/>
            <a:ext cx="298278" cy="285107"/>
          </a:xfrm>
          <a:prstGeom prst="ellipse">
            <a:avLst/>
          </a:prstGeom>
          <a:solidFill>
            <a:schemeClr val="accent1">
              <a:lumMod val="40000"/>
              <a:lumOff val="6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t>B</a:t>
            </a:r>
            <a:endParaRPr lang="en-US" sz="1200" dirty="0"/>
          </a:p>
        </p:txBody>
      </p:sp>
      <p:sp>
        <p:nvSpPr>
          <p:cNvPr id="65" name="Oval 64"/>
          <p:cNvSpPr/>
          <p:nvPr/>
        </p:nvSpPr>
        <p:spPr>
          <a:xfrm>
            <a:off x="4832092" y="5031185"/>
            <a:ext cx="298278" cy="285107"/>
          </a:xfrm>
          <a:prstGeom prst="ellipse">
            <a:avLst/>
          </a:prstGeom>
          <a:solidFill>
            <a:schemeClr val="accent4">
              <a:lumMod val="40000"/>
              <a:lumOff val="6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t>C</a:t>
            </a:r>
            <a:endParaRPr lang="en-US" sz="1200" dirty="0"/>
          </a:p>
        </p:txBody>
      </p:sp>
      <p:sp>
        <p:nvSpPr>
          <p:cNvPr id="67" name="Lightning Bolt 66"/>
          <p:cNvSpPr/>
          <p:nvPr/>
        </p:nvSpPr>
        <p:spPr>
          <a:xfrm>
            <a:off x="2153316" y="4844462"/>
            <a:ext cx="208411" cy="397540"/>
          </a:xfrm>
          <a:prstGeom prst="lightningBolt">
            <a:avLst/>
          </a:prstGeom>
          <a:solidFill>
            <a:srgbClr val="FF0000">
              <a:alpha val="18824"/>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nvGrpSpPr>
          <p:cNvPr id="70" name="Group 69"/>
          <p:cNvGrpSpPr/>
          <p:nvPr/>
        </p:nvGrpSpPr>
        <p:grpSpPr>
          <a:xfrm>
            <a:off x="7160410" y="3482176"/>
            <a:ext cx="372834" cy="356242"/>
            <a:chOff x="1874520" y="579120"/>
            <a:chExt cx="457200" cy="457200"/>
          </a:xfrm>
          <a:effectLst/>
        </p:grpSpPr>
        <p:sp>
          <p:nvSpPr>
            <p:cNvPr id="71" name="Oval 70"/>
            <p:cNvSpPr/>
            <p:nvPr/>
          </p:nvSpPr>
          <p:spPr>
            <a:xfrm>
              <a:off x="1874520" y="57912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72" name="Oval 71"/>
            <p:cNvSpPr/>
            <p:nvPr/>
          </p:nvSpPr>
          <p:spPr>
            <a:xfrm>
              <a:off x="1920240" y="624840"/>
              <a:ext cx="365760" cy="365760"/>
            </a:xfrm>
            <a:prstGeom prst="ellipse">
              <a:avLst/>
            </a:prstGeom>
            <a:solidFill>
              <a:schemeClr val="accent1">
                <a:lumMod val="40000"/>
                <a:lumOff val="6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t>B</a:t>
              </a:r>
              <a:r>
                <a:rPr lang="en-US" sz="1200" baseline="-25000" dirty="0" smtClean="0"/>
                <a:t>1</a:t>
              </a:r>
              <a:endParaRPr lang="en-US" sz="1200" dirty="0"/>
            </a:p>
          </p:txBody>
        </p:sp>
      </p:grpSp>
      <p:grpSp>
        <p:nvGrpSpPr>
          <p:cNvPr id="73" name="Group 72"/>
          <p:cNvGrpSpPr/>
          <p:nvPr/>
        </p:nvGrpSpPr>
        <p:grpSpPr>
          <a:xfrm>
            <a:off x="7160410" y="3986853"/>
            <a:ext cx="372834" cy="356242"/>
            <a:chOff x="1874520" y="1226820"/>
            <a:chExt cx="457200" cy="457200"/>
          </a:xfrm>
          <a:effectLst/>
        </p:grpSpPr>
        <p:sp>
          <p:nvSpPr>
            <p:cNvPr id="74" name="Oval 73"/>
            <p:cNvSpPr/>
            <p:nvPr/>
          </p:nvSpPr>
          <p:spPr>
            <a:xfrm>
              <a:off x="1874520" y="122682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75" name="Oval 74"/>
            <p:cNvSpPr/>
            <p:nvPr/>
          </p:nvSpPr>
          <p:spPr>
            <a:xfrm>
              <a:off x="1920240" y="1272540"/>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solidFill>
                    <a:schemeClr val="tx1"/>
                  </a:solidFill>
                  <a:sym typeface="Wingdings 2"/>
                </a:rPr>
                <a:t></a:t>
              </a:r>
              <a:endParaRPr lang="en-US" sz="1200" dirty="0">
                <a:solidFill>
                  <a:schemeClr val="tx1"/>
                </a:solidFill>
              </a:endParaRPr>
            </a:p>
          </p:txBody>
        </p:sp>
      </p:grpSp>
      <p:cxnSp>
        <p:nvCxnSpPr>
          <p:cNvPr id="76" name="Straight Arrow Connector 75"/>
          <p:cNvCxnSpPr/>
          <p:nvPr/>
        </p:nvCxnSpPr>
        <p:spPr>
          <a:xfrm rot="5400000">
            <a:off x="7272610" y="3912607"/>
            <a:ext cx="148434"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grpSp>
        <p:nvGrpSpPr>
          <p:cNvPr id="77" name="Group 76"/>
          <p:cNvGrpSpPr/>
          <p:nvPr/>
        </p:nvGrpSpPr>
        <p:grpSpPr>
          <a:xfrm>
            <a:off x="7160410" y="4480077"/>
            <a:ext cx="372834" cy="356242"/>
            <a:chOff x="2171700" y="2143125"/>
            <a:chExt cx="457200" cy="457200"/>
          </a:xfrm>
          <a:effectLst/>
        </p:grpSpPr>
        <p:sp>
          <p:nvSpPr>
            <p:cNvPr id="78" name="Oval 77"/>
            <p:cNvSpPr/>
            <p:nvPr/>
          </p:nvSpPr>
          <p:spPr>
            <a:xfrm>
              <a:off x="2171700" y="21431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79" name="Oval 78"/>
            <p:cNvSpPr/>
            <p:nvPr/>
          </p:nvSpPr>
          <p:spPr>
            <a:xfrm>
              <a:off x="2217420" y="2188845"/>
              <a:ext cx="365760" cy="365760"/>
            </a:xfrm>
            <a:prstGeom prst="ellipse">
              <a:avLst/>
            </a:prstGeom>
            <a:solidFill>
              <a:schemeClr val="accent1">
                <a:lumMod val="40000"/>
                <a:lumOff val="6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t>B</a:t>
              </a:r>
              <a:r>
                <a:rPr lang="en-US" sz="1200" baseline="-25000" dirty="0" smtClean="0"/>
                <a:t>2</a:t>
              </a:r>
              <a:endParaRPr lang="en-US" sz="1200" dirty="0"/>
            </a:p>
          </p:txBody>
        </p:sp>
      </p:grpSp>
      <p:sp>
        <p:nvSpPr>
          <p:cNvPr id="80" name="Oval 79"/>
          <p:cNvSpPr/>
          <p:nvPr/>
        </p:nvSpPr>
        <p:spPr>
          <a:xfrm>
            <a:off x="7160410" y="4988288"/>
            <a:ext cx="372834" cy="356242"/>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cxnSp>
        <p:nvCxnSpPr>
          <p:cNvPr id="81" name="Straight Arrow Connector 80"/>
          <p:cNvCxnSpPr>
            <a:stCxn id="78" idx="4"/>
            <a:endCxn id="80" idx="0"/>
          </p:cNvCxnSpPr>
          <p:nvPr/>
        </p:nvCxnSpPr>
        <p:spPr>
          <a:xfrm>
            <a:off x="7346827" y="4836319"/>
            <a:ext cx="0" cy="151969"/>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sp>
        <p:nvSpPr>
          <p:cNvPr id="82" name="TextBox 81"/>
          <p:cNvSpPr txBox="1"/>
          <p:nvPr/>
        </p:nvSpPr>
        <p:spPr>
          <a:xfrm>
            <a:off x="7034599" y="3101371"/>
            <a:ext cx="623161" cy="287777"/>
          </a:xfrm>
          <a:prstGeom prst="rect">
            <a:avLst/>
          </a:prstGeom>
          <a:noFill/>
          <a:effectLst/>
        </p:spPr>
        <p:txBody>
          <a:bodyPr wrap="square" lIns="0" tIns="0" rIns="0" bIns="0" rtlCol="0">
            <a:spAutoFit/>
          </a:bodyPr>
          <a:lstStyle/>
          <a:p>
            <a:pPr algn="ctr"/>
            <a:r>
              <a:rPr lang="en-US" sz="1200" dirty="0" smtClean="0"/>
              <a:t>Thread A</a:t>
            </a:r>
          </a:p>
          <a:p>
            <a:pPr algn="ctr"/>
            <a:r>
              <a:rPr lang="en-US" sz="1200" dirty="0" smtClean="0"/>
              <a:t>Inserting</a:t>
            </a:r>
            <a:endParaRPr lang="en-US" sz="1200" dirty="0"/>
          </a:p>
        </p:txBody>
      </p:sp>
      <p:cxnSp>
        <p:nvCxnSpPr>
          <p:cNvPr id="83" name="Straight Arrow Connector 82"/>
          <p:cNvCxnSpPr>
            <a:stCxn id="74" idx="4"/>
            <a:endCxn id="78" idx="0"/>
          </p:cNvCxnSpPr>
          <p:nvPr/>
        </p:nvCxnSpPr>
        <p:spPr>
          <a:xfrm>
            <a:off x="7346827" y="4343095"/>
            <a:ext cx="0" cy="136983"/>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grpSp>
        <p:nvGrpSpPr>
          <p:cNvPr id="84" name="Group 83"/>
          <p:cNvGrpSpPr/>
          <p:nvPr/>
        </p:nvGrpSpPr>
        <p:grpSpPr>
          <a:xfrm>
            <a:off x="8137919" y="3490516"/>
            <a:ext cx="372834" cy="356242"/>
            <a:chOff x="1874520" y="579120"/>
            <a:chExt cx="457200" cy="457200"/>
          </a:xfrm>
          <a:effectLst/>
        </p:grpSpPr>
        <p:sp>
          <p:nvSpPr>
            <p:cNvPr id="85" name="Oval 84"/>
            <p:cNvSpPr/>
            <p:nvPr/>
          </p:nvSpPr>
          <p:spPr>
            <a:xfrm>
              <a:off x="1874520" y="57912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86" name="Oval 85"/>
            <p:cNvSpPr/>
            <p:nvPr/>
          </p:nvSpPr>
          <p:spPr>
            <a:xfrm>
              <a:off x="1920240" y="624840"/>
              <a:ext cx="365760" cy="365760"/>
            </a:xfrm>
            <a:prstGeom prst="ellipse">
              <a:avLst/>
            </a:prstGeom>
            <a:solidFill>
              <a:schemeClr val="accent4">
                <a:lumMod val="40000"/>
                <a:lumOff val="6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t>C</a:t>
              </a:r>
              <a:r>
                <a:rPr lang="en-US" sz="1200" baseline="-25000" dirty="0" smtClean="0"/>
                <a:t>1</a:t>
              </a:r>
              <a:endParaRPr lang="en-US" sz="1200" dirty="0"/>
            </a:p>
          </p:txBody>
        </p:sp>
      </p:grpSp>
      <p:grpSp>
        <p:nvGrpSpPr>
          <p:cNvPr id="87" name="Group 86"/>
          <p:cNvGrpSpPr/>
          <p:nvPr/>
        </p:nvGrpSpPr>
        <p:grpSpPr>
          <a:xfrm>
            <a:off x="8137919" y="3995192"/>
            <a:ext cx="372834" cy="356242"/>
            <a:chOff x="1874520" y="1226820"/>
            <a:chExt cx="457200" cy="457200"/>
          </a:xfrm>
          <a:effectLst/>
        </p:grpSpPr>
        <p:sp>
          <p:nvSpPr>
            <p:cNvPr id="88" name="Oval 87"/>
            <p:cNvSpPr/>
            <p:nvPr/>
          </p:nvSpPr>
          <p:spPr>
            <a:xfrm>
              <a:off x="1874520" y="122682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89" name="Oval 88"/>
            <p:cNvSpPr/>
            <p:nvPr/>
          </p:nvSpPr>
          <p:spPr>
            <a:xfrm>
              <a:off x="1920240" y="1272540"/>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solidFill>
                    <a:schemeClr val="tx1"/>
                  </a:solidFill>
                  <a:sym typeface="Wingdings 2"/>
                </a:rPr>
                <a:t></a:t>
              </a:r>
              <a:endParaRPr lang="en-US" sz="1200" dirty="0">
                <a:solidFill>
                  <a:schemeClr val="tx1"/>
                </a:solidFill>
              </a:endParaRPr>
            </a:p>
          </p:txBody>
        </p:sp>
      </p:grpSp>
      <p:cxnSp>
        <p:nvCxnSpPr>
          <p:cNvPr id="90" name="Straight Arrow Connector 89"/>
          <p:cNvCxnSpPr/>
          <p:nvPr/>
        </p:nvCxnSpPr>
        <p:spPr>
          <a:xfrm rot="5400000">
            <a:off x="8250120" y="3920946"/>
            <a:ext cx="148434"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grpSp>
        <p:nvGrpSpPr>
          <p:cNvPr id="91" name="Group 90"/>
          <p:cNvGrpSpPr/>
          <p:nvPr/>
        </p:nvGrpSpPr>
        <p:grpSpPr>
          <a:xfrm>
            <a:off x="8137919" y="4480077"/>
            <a:ext cx="372834" cy="356242"/>
            <a:chOff x="2171700" y="2143125"/>
            <a:chExt cx="457200" cy="457200"/>
          </a:xfrm>
          <a:effectLst/>
        </p:grpSpPr>
        <p:sp>
          <p:nvSpPr>
            <p:cNvPr id="92" name="Oval 91"/>
            <p:cNvSpPr/>
            <p:nvPr/>
          </p:nvSpPr>
          <p:spPr>
            <a:xfrm>
              <a:off x="2171700" y="21431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93" name="Oval 92"/>
            <p:cNvSpPr/>
            <p:nvPr/>
          </p:nvSpPr>
          <p:spPr>
            <a:xfrm>
              <a:off x="2217420" y="2188845"/>
              <a:ext cx="365760" cy="365760"/>
            </a:xfrm>
            <a:prstGeom prst="ellipse">
              <a:avLst/>
            </a:prstGeom>
            <a:solidFill>
              <a:schemeClr val="accent4">
                <a:lumMod val="40000"/>
                <a:lumOff val="6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t>C</a:t>
              </a:r>
              <a:r>
                <a:rPr lang="en-US" sz="1200" baseline="-25000" dirty="0" smtClean="0"/>
                <a:t>2</a:t>
              </a:r>
              <a:endParaRPr lang="en-US" sz="1200" dirty="0"/>
            </a:p>
          </p:txBody>
        </p:sp>
      </p:grpSp>
      <p:sp>
        <p:nvSpPr>
          <p:cNvPr id="94" name="Oval 93"/>
          <p:cNvSpPr/>
          <p:nvPr/>
        </p:nvSpPr>
        <p:spPr>
          <a:xfrm>
            <a:off x="8137919" y="4996628"/>
            <a:ext cx="372834" cy="356242"/>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cxnSp>
        <p:nvCxnSpPr>
          <p:cNvPr id="95" name="Straight Arrow Connector 94"/>
          <p:cNvCxnSpPr>
            <a:stCxn id="92" idx="4"/>
            <a:endCxn id="94" idx="0"/>
          </p:cNvCxnSpPr>
          <p:nvPr/>
        </p:nvCxnSpPr>
        <p:spPr>
          <a:xfrm rot="5400000">
            <a:off x="8244182" y="4916445"/>
            <a:ext cx="160309"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sp>
        <p:nvSpPr>
          <p:cNvPr id="96" name="TextBox 95"/>
          <p:cNvSpPr txBox="1"/>
          <p:nvPr/>
        </p:nvSpPr>
        <p:spPr>
          <a:xfrm>
            <a:off x="7968980" y="3094302"/>
            <a:ext cx="709417" cy="287777"/>
          </a:xfrm>
          <a:prstGeom prst="rect">
            <a:avLst/>
          </a:prstGeom>
          <a:noFill/>
          <a:effectLst/>
        </p:spPr>
        <p:txBody>
          <a:bodyPr wrap="square" lIns="0" tIns="0" rIns="0" bIns="0" rtlCol="0">
            <a:spAutoFit/>
          </a:bodyPr>
          <a:lstStyle/>
          <a:p>
            <a:pPr algn="ctr"/>
            <a:r>
              <a:rPr lang="en-US" sz="1200" dirty="0" smtClean="0"/>
              <a:t>Thread B</a:t>
            </a:r>
          </a:p>
          <a:p>
            <a:pPr algn="ctr"/>
            <a:r>
              <a:rPr lang="en-US" sz="1200" dirty="0" smtClean="0"/>
              <a:t>Retrieving</a:t>
            </a:r>
            <a:endParaRPr lang="en-US" sz="1200" dirty="0"/>
          </a:p>
        </p:txBody>
      </p:sp>
      <p:cxnSp>
        <p:nvCxnSpPr>
          <p:cNvPr id="97" name="Straight Arrow Connector 96"/>
          <p:cNvCxnSpPr>
            <a:stCxn id="88" idx="4"/>
            <a:endCxn id="92" idx="0"/>
          </p:cNvCxnSpPr>
          <p:nvPr/>
        </p:nvCxnSpPr>
        <p:spPr>
          <a:xfrm rot="5400000">
            <a:off x="8260015" y="4415727"/>
            <a:ext cx="128643"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sp>
        <p:nvSpPr>
          <p:cNvPr id="98" name="Oval 97"/>
          <p:cNvSpPr/>
          <p:nvPr/>
        </p:nvSpPr>
        <p:spPr>
          <a:xfrm>
            <a:off x="7197693" y="5023913"/>
            <a:ext cx="298268" cy="284994"/>
          </a:xfrm>
          <a:prstGeom prst="ellipse">
            <a:avLst/>
          </a:prstGeom>
          <a:solidFill>
            <a:schemeClr val="accent3">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solidFill>
                  <a:schemeClr val="tx1"/>
                </a:solidFill>
                <a:sym typeface="Wingdings 2"/>
              </a:rPr>
              <a:t></a:t>
            </a:r>
            <a:endParaRPr lang="en-US" sz="1200" dirty="0">
              <a:solidFill>
                <a:schemeClr val="tx1"/>
              </a:solidFill>
            </a:endParaRPr>
          </a:p>
        </p:txBody>
      </p:sp>
      <p:sp>
        <p:nvSpPr>
          <p:cNvPr id="99" name="Oval 98"/>
          <p:cNvSpPr/>
          <p:nvPr/>
        </p:nvSpPr>
        <p:spPr>
          <a:xfrm>
            <a:off x="8174555" y="5033948"/>
            <a:ext cx="298268" cy="284994"/>
          </a:xfrm>
          <a:prstGeom prst="ellipse">
            <a:avLst/>
          </a:prstGeom>
          <a:solidFill>
            <a:schemeClr val="accent3">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solidFill>
                  <a:schemeClr val="tx1"/>
                </a:solidFill>
                <a:sym typeface="Wingdings 2"/>
              </a:rPr>
              <a:t></a:t>
            </a:r>
            <a:endParaRPr lang="en-US" sz="1200" dirty="0">
              <a:solidFill>
                <a:schemeClr val="tx1"/>
              </a:solidFill>
            </a:endParaRPr>
          </a:p>
        </p:txBody>
      </p:sp>
      <p:grpSp>
        <p:nvGrpSpPr>
          <p:cNvPr id="100" name="Group 99"/>
          <p:cNvGrpSpPr/>
          <p:nvPr/>
        </p:nvGrpSpPr>
        <p:grpSpPr>
          <a:xfrm>
            <a:off x="9263267" y="3490516"/>
            <a:ext cx="1502058" cy="356242"/>
            <a:chOff x="5418518" y="1726472"/>
            <a:chExt cx="1841946" cy="457200"/>
          </a:xfrm>
        </p:grpSpPr>
        <p:sp>
          <p:nvSpPr>
            <p:cNvPr id="101" name="Rectangle 100"/>
            <p:cNvSpPr/>
            <p:nvPr/>
          </p:nvSpPr>
          <p:spPr>
            <a:xfrm>
              <a:off x="5418518" y="1726472"/>
              <a:ext cx="4572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02" name="Rectangle 101"/>
            <p:cNvSpPr/>
            <p:nvPr/>
          </p:nvSpPr>
          <p:spPr>
            <a:xfrm>
              <a:off x="5880100" y="1726472"/>
              <a:ext cx="4572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03" name="Rectangle 102"/>
            <p:cNvSpPr/>
            <p:nvPr/>
          </p:nvSpPr>
          <p:spPr>
            <a:xfrm>
              <a:off x="6341682" y="1726472"/>
              <a:ext cx="4572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04" name="Rectangle 103"/>
            <p:cNvSpPr/>
            <p:nvPr/>
          </p:nvSpPr>
          <p:spPr>
            <a:xfrm>
              <a:off x="6803264" y="1726472"/>
              <a:ext cx="4572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grpSp>
      <p:grpSp>
        <p:nvGrpSpPr>
          <p:cNvPr id="105" name="Group 104"/>
          <p:cNvGrpSpPr/>
          <p:nvPr/>
        </p:nvGrpSpPr>
        <p:grpSpPr>
          <a:xfrm>
            <a:off x="9263267" y="3992553"/>
            <a:ext cx="1502058" cy="356242"/>
            <a:chOff x="5418518" y="2367888"/>
            <a:chExt cx="1841946" cy="457200"/>
          </a:xfrm>
        </p:grpSpPr>
        <p:sp>
          <p:nvSpPr>
            <p:cNvPr id="106" name="Rectangle 105"/>
            <p:cNvSpPr/>
            <p:nvPr/>
          </p:nvSpPr>
          <p:spPr>
            <a:xfrm>
              <a:off x="5418518" y="2367888"/>
              <a:ext cx="4572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07" name="Rectangle 106"/>
            <p:cNvSpPr/>
            <p:nvPr/>
          </p:nvSpPr>
          <p:spPr>
            <a:xfrm>
              <a:off x="5880100" y="2367888"/>
              <a:ext cx="4572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08" name="Rectangle 107"/>
            <p:cNvSpPr/>
            <p:nvPr/>
          </p:nvSpPr>
          <p:spPr>
            <a:xfrm>
              <a:off x="6341682" y="2367888"/>
              <a:ext cx="4572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09" name="Rectangle 108"/>
            <p:cNvSpPr/>
            <p:nvPr/>
          </p:nvSpPr>
          <p:spPr>
            <a:xfrm>
              <a:off x="6803264" y="2367888"/>
              <a:ext cx="4572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grpSp>
      <p:grpSp>
        <p:nvGrpSpPr>
          <p:cNvPr id="110" name="Group 109"/>
          <p:cNvGrpSpPr/>
          <p:nvPr/>
        </p:nvGrpSpPr>
        <p:grpSpPr>
          <a:xfrm>
            <a:off x="9258846" y="4494590"/>
            <a:ext cx="1502058" cy="356242"/>
            <a:chOff x="5413097" y="2996472"/>
            <a:chExt cx="1841946" cy="457200"/>
          </a:xfrm>
        </p:grpSpPr>
        <p:sp>
          <p:nvSpPr>
            <p:cNvPr id="111" name="Rectangle 110"/>
            <p:cNvSpPr/>
            <p:nvPr/>
          </p:nvSpPr>
          <p:spPr>
            <a:xfrm>
              <a:off x="5413097" y="2996472"/>
              <a:ext cx="4572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12" name="Rectangle 111"/>
            <p:cNvSpPr/>
            <p:nvPr/>
          </p:nvSpPr>
          <p:spPr>
            <a:xfrm>
              <a:off x="5874679" y="2996472"/>
              <a:ext cx="4572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13" name="Rectangle 112"/>
            <p:cNvSpPr/>
            <p:nvPr/>
          </p:nvSpPr>
          <p:spPr>
            <a:xfrm>
              <a:off x="6336261" y="2996472"/>
              <a:ext cx="4572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14" name="Rectangle 113"/>
            <p:cNvSpPr/>
            <p:nvPr/>
          </p:nvSpPr>
          <p:spPr>
            <a:xfrm>
              <a:off x="6797843" y="2996472"/>
              <a:ext cx="4572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grpSp>
      <p:grpSp>
        <p:nvGrpSpPr>
          <p:cNvPr id="115" name="Group 114"/>
          <p:cNvGrpSpPr/>
          <p:nvPr/>
        </p:nvGrpSpPr>
        <p:grpSpPr>
          <a:xfrm>
            <a:off x="9255273" y="4996628"/>
            <a:ext cx="1502058" cy="356242"/>
            <a:chOff x="5408715" y="3659412"/>
            <a:chExt cx="1841946" cy="457200"/>
          </a:xfrm>
        </p:grpSpPr>
        <p:sp>
          <p:nvSpPr>
            <p:cNvPr id="116" name="Rectangle 115"/>
            <p:cNvSpPr/>
            <p:nvPr/>
          </p:nvSpPr>
          <p:spPr>
            <a:xfrm>
              <a:off x="5408715" y="3659412"/>
              <a:ext cx="4572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17" name="Rectangle 116"/>
            <p:cNvSpPr/>
            <p:nvPr/>
          </p:nvSpPr>
          <p:spPr>
            <a:xfrm>
              <a:off x="5870297" y="3659412"/>
              <a:ext cx="4572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18" name="Rectangle 117"/>
            <p:cNvSpPr/>
            <p:nvPr/>
          </p:nvSpPr>
          <p:spPr>
            <a:xfrm>
              <a:off x="6331879" y="3659412"/>
              <a:ext cx="4572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sp>
          <p:nvSpPr>
            <p:cNvPr id="119" name="Rectangle 118"/>
            <p:cNvSpPr/>
            <p:nvPr/>
          </p:nvSpPr>
          <p:spPr>
            <a:xfrm>
              <a:off x="6793461" y="3659412"/>
              <a:ext cx="4572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a:p>
          </p:txBody>
        </p:sp>
      </p:grpSp>
      <p:sp>
        <p:nvSpPr>
          <p:cNvPr id="120" name="TextBox 119"/>
          <p:cNvSpPr txBox="1"/>
          <p:nvPr/>
        </p:nvSpPr>
        <p:spPr>
          <a:xfrm>
            <a:off x="9659588" y="3325950"/>
            <a:ext cx="709417" cy="143888"/>
          </a:xfrm>
          <a:prstGeom prst="rect">
            <a:avLst/>
          </a:prstGeom>
          <a:noFill/>
          <a:effectLst/>
        </p:spPr>
        <p:txBody>
          <a:bodyPr wrap="square" lIns="0" tIns="0" rIns="0" bIns="0" rtlCol="0">
            <a:spAutoFit/>
          </a:bodyPr>
          <a:lstStyle/>
          <a:p>
            <a:pPr algn="ctr"/>
            <a:r>
              <a:rPr lang="en-US" sz="1200" dirty="0" smtClean="0"/>
              <a:t>Table</a:t>
            </a:r>
            <a:endParaRPr lang="en-US" sz="1200" dirty="0"/>
          </a:p>
        </p:txBody>
      </p:sp>
      <p:sp>
        <p:nvSpPr>
          <p:cNvPr id="121" name="Oval 120"/>
          <p:cNvSpPr/>
          <p:nvPr/>
        </p:nvSpPr>
        <p:spPr>
          <a:xfrm>
            <a:off x="9673385" y="3526140"/>
            <a:ext cx="298268" cy="284994"/>
          </a:xfrm>
          <a:prstGeom prst="ellipse">
            <a:avLst/>
          </a:prstGeom>
          <a:solidFill>
            <a:schemeClr val="accent4">
              <a:lumMod val="40000"/>
              <a:lumOff val="6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t>C</a:t>
            </a:r>
            <a:endParaRPr lang="en-US" sz="1200" dirty="0"/>
          </a:p>
        </p:txBody>
      </p:sp>
      <p:sp>
        <p:nvSpPr>
          <p:cNvPr id="122" name="Oval 121"/>
          <p:cNvSpPr/>
          <p:nvPr/>
        </p:nvSpPr>
        <p:spPr>
          <a:xfrm>
            <a:off x="9292556" y="5032252"/>
            <a:ext cx="298268" cy="284994"/>
          </a:xfrm>
          <a:prstGeom prst="ellipse">
            <a:avLst/>
          </a:prstGeom>
          <a:solidFill>
            <a:schemeClr val="accent1">
              <a:lumMod val="40000"/>
              <a:lumOff val="6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t>B</a:t>
            </a:r>
            <a:endParaRPr lang="en-US" sz="1200" dirty="0"/>
          </a:p>
        </p:txBody>
      </p:sp>
      <p:sp>
        <p:nvSpPr>
          <p:cNvPr id="123" name="Oval 122"/>
          <p:cNvSpPr/>
          <p:nvPr/>
        </p:nvSpPr>
        <p:spPr>
          <a:xfrm>
            <a:off x="9668964" y="5032252"/>
            <a:ext cx="298268" cy="284994"/>
          </a:xfrm>
          <a:prstGeom prst="ellipse">
            <a:avLst/>
          </a:prstGeom>
          <a:solidFill>
            <a:schemeClr val="accent4">
              <a:lumMod val="40000"/>
              <a:lumOff val="6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t>C</a:t>
            </a:r>
            <a:endParaRPr lang="en-US" sz="1200" dirty="0"/>
          </a:p>
        </p:txBody>
      </p:sp>
      <p:sp>
        <p:nvSpPr>
          <p:cNvPr id="124" name="Oval 123"/>
          <p:cNvSpPr/>
          <p:nvPr/>
        </p:nvSpPr>
        <p:spPr>
          <a:xfrm>
            <a:off x="9668964" y="4530214"/>
            <a:ext cx="298268" cy="284994"/>
          </a:xfrm>
          <a:prstGeom prst="ellipse">
            <a:avLst/>
          </a:prstGeom>
          <a:solidFill>
            <a:schemeClr val="accent4">
              <a:lumMod val="40000"/>
              <a:lumOff val="6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t>C</a:t>
            </a:r>
            <a:endParaRPr lang="en-US" sz="1200" dirty="0"/>
          </a:p>
        </p:txBody>
      </p:sp>
      <p:sp>
        <p:nvSpPr>
          <p:cNvPr id="125" name="Oval 124"/>
          <p:cNvSpPr/>
          <p:nvPr/>
        </p:nvSpPr>
        <p:spPr>
          <a:xfrm>
            <a:off x="9673385" y="4026527"/>
            <a:ext cx="298268" cy="284994"/>
          </a:xfrm>
          <a:prstGeom prst="ellipse">
            <a:avLst/>
          </a:prstGeom>
          <a:solidFill>
            <a:schemeClr val="accent4">
              <a:lumMod val="40000"/>
              <a:lumOff val="6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t>C</a:t>
            </a:r>
            <a:endParaRPr lang="en-US" sz="1200" dirty="0"/>
          </a:p>
        </p:txBody>
      </p:sp>
      <p:sp>
        <p:nvSpPr>
          <p:cNvPr id="126" name="TextBox 125"/>
          <p:cNvSpPr txBox="1"/>
          <p:nvPr/>
        </p:nvSpPr>
        <p:spPr>
          <a:xfrm rot="16200000">
            <a:off x="6181653" y="3784368"/>
            <a:ext cx="1236782" cy="225885"/>
          </a:xfrm>
          <a:prstGeom prst="rect">
            <a:avLst/>
          </a:prstGeom>
          <a:noFill/>
          <a:effectLst/>
        </p:spPr>
        <p:txBody>
          <a:bodyPr wrap="square" rtlCol="0">
            <a:spAutoFit/>
          </a:bodyPr>
          <a:lstStyle/>
          <a:p>
            <a:pPr algn="ctr"/>
            <a:r>
              <a:rPr lang="en-US" sz="1200" dirty="0" smtClean="0"/>
              <a:t>Time</a:t>
            </a:r>
            <a:endParaRPr lang="en-US" sz="1200" dirty="0"/>
          </a:p>
        </p:txBody>
      </p:sp>
      <p:cxnSp>
        <p:nvCxnSpPr>
          <p:cNvPr id="127" name="Straight Arrow Connector 126"/>
          <p:cNvCxnSpPr/>
          <p:nvPr/>
        </p:nvCxnSpPr>
        <p:spPr>
          <a:xfrm rot="5400000">
            <a:off x="6411623" y="3903860"/>
            <a:ext cx="961235" cy="13075"/>
          </a:xfrm>
          <a:prstGeom prst="straightConnector1">
            <a:avLst/>
          </a:prstGeom>
          <a:ln>
            <a:solidFill>
              <a:schemeClr val="tx1"/>
            </a:solidFill>
            <a:headEnd type="none" w="med" len="med"/>
            <a:tailEnd type="triangle" w="med" len="med"/>
          </a:ln>
          <a:effectLst/>
        </p:spPr>
        <p:style>
          <a:lnRef idx="1">
            <a:schemeClr val="dk1"/>
          </a:lnRef>
          <a:fillRef idx="0">
            <a:schemeClr val="dk1"/>
          </a:fillRef>
          <a:effectRef idx="0">
            <a:schemeClr val="dk1"/>
          </a:effectRef>
          <a:fontRef idx="minor">
            <a:schemeClr val="tx1"/>
          </a:fontRef>
        </p:style>
      </p:cxnSp>
      <p:sp>
        <p:nvSpPr>
          <p:cNvPr id="128" name="TextBox 127"/>
          <p:cNvSpPr txBox="1"/>
          <p:nvPr/>
        </p:nvSpPr>
        <p:spPr>
          <a:xfrm>
            <a:off x="7467389" y="3581741"/>
            <a:ext cx="692075" cy="143888"/>
          </a:xfrm>
          <a:prstGeom prst="rect">
            <a:avLst/>
          </a:prstGeom>
          <a:noFill/>
          <a:effectLst/>
        </p:spPr>
        <p:txBody>
          <a:bodyPr wrap="square" lIns="0" tIns="0" rIns="0" bIns="0" rtlCol="0">
            <a:spAutoFit/>
          </a:bodyPr>
          <a:lstStyle/>
          <a:p>
            <a:pPr algn="ctr"/>
            <a:r>
              <a:rPr lang="en-US" sz="1200" dirty="0" smtClean="0"/>
              <a:t>h</a:t>
            </a:r>
            <a:r>
              <a:rPr lang="en-US" sz="1200" baseline="-25000" dirty="0" smtClean="0"/>
              <a:t>1</a:t>
            </a:r>
            <a:r>
              <a:rPr lang="en-US" sz="1200" dirty="0" smtClean="0"/>
              <a:t>(B)=1</a:t>
            </a:r>
            <a:endParaRPr lang="en-US" sz="1200" dirty="0"/>
          </a:p>
        </p:txBody>
      </p:sp>
      <p:sp>
        <p:nvSpPr>
          <p:cNvPr id="129" name="TextBox 128"/>
          <p:cNvSpPr txBox="1"/>
          <p:nvPr/>
        </p:nvSpPr>
        <p:spPr>
          <a:xfrm>
            <a:off x="8453817" y="3581741"/>
            <a:ext cx="692075" cy="143888"/>
          </a:xfrm>
          <a:prstGeom prst="rect">
            <a:avLst/>
          </a:prstGeom>
          <a:noFill/>
          <a:effectLst/>
        </p:spPr>
        <p:txBody>
          <a:bodyPr wrap="square" lIns="0" tIns="0" rIns="0" bIns="0" rtlCol="0">
            <a:spAutoFit/>
          </a:bodyPr>
          <a:lstStyle/>
          <a:p>
            <a:pPr algn="ctr"/>
            <a:r>
              <a:rPr lang="en-US" sz="1200" dirty="0" smtClean="0"/>
              <a:t>h</a:t>
            </a:r>
            <a:r>
              <a:rPr lang="en-US" sz="1200" baseline="-25000" dirty="0" smtClean="0"/>
              <a:t>1</a:t>
            </a:r>
            <a:r>
              <a:rPr lang="en-US" sz="1200" dirty="0" smtClean="0"/>
              <a:t>(C)=2</a:t>
            </a:r>
            <a:endParaRPr lang="en-US" sz="1200" dirty="0"/>
          </a:p>
        </p:txBody>
      </p:sp>
      <p:sp>
        <p:nvSpPr>
          <p:cNvPr id="130" name="TextBox 129"/>
          <p:cNvSpPr txBox="1"/>
          <p:nvPr/>
        </p:nvSpPr>
        <p:spPr>
          <a:xfrm>
            <a:off x="7469143" y="4576785"/>
            <a:ext cx="692075" cy="143888"/>
          </a:xfrm>
          <a:prstGeom prst="rect">
            <a:avLst/>
          </a:prstGeom>
          <a:noFill/>
          <a:effectLst/>
        </p:spPr>
        <p:txBody>
          <a:bodyPr wrap="square" lIns="0" tIns="0" rIns="0" bIns="0" rtlCol="0">
            <a:spAutoFit/>
          </a:bodyPr>
          <a:lstStyle/>
          <a:p>
            <a:pPr algn="ctr"/>
            <a:r>
              <a:rPr lang="en-US" sz="1200" dirty="0" smtClean="0"/>
              <a:t>h</a:t>
            </a:r>
            <a:r>
              <a:rPr lang="en-US" sz="1200" baseline="-25000" dirty="0" smtClean="0"/>
              <a:t>2</a:t>
            </a:r>
            <a:r>
              <a:rPr lang="en-US" sz="1200" dirty="0" smtClean="0"/>
              <a:t>(B)=0</a:t>
            </a:r>
            <a:endParaRPr lang="en-US" sz="1200" dirty="0"/>
          </a:p>
        </p:txBody>
      </p:sp>
      <p:sp>
        <p:nvSpPr>
          <p:cNvPr id="131" name="TextBox 130"/>
          <p:cNvSpPr txBox="1"/>
          <p:nvPr/>
        </p:nvSpPr>
        <p:spPr>
          <a:xfrm>
            <a:off x="8453817" y="4576785"/>
            <a:ext cx="692075" cy="143888"/>
          </a:xfrm>
          <a:prstGeom prst="rect">
            <a:avLst/>
          </a:prstGeom>
          <a:noFill/>
          <a:effectLst/>
        </p:spPr>
        <p:txBody>
          <a:bodyPr wrap="square" lIns="0" tIns="0" rIns="0" bIns="0" rtlCol="0">
            <a:spAutoFit/>
          </a:bodyPr>
          <a:lstStyle/>
          <a:p>
            <a:pPr algn="ctr"/>
            <a:r>
              <a:rPr lang="en-US" sz="1200" dirty="0" smtClean="0"/>
              <a:t>h</a:t>
            </a:r>
            <a:r>
              <a:rPr lang="en-US" sz="1200" baseline="-25000" dirty="0" smtClean="0"/>
              <a:t>2</a:t>
            </a:r>
            <a:r>
              <a:rPr lang="en-US" sz="1200" dirty="0" smtClean="0"/>
              <a:t>(C)=1</a:t>
            </a:r>
            <a:endParaRPr lang="en-US" sz="1200" dirty="0"/>
          </a:p>
        </p:txBody>
      </p:sp>
      <p:sp>
        <p:nvSpPr>
          <p:cNvPr id="133" name="TextBox 132"/>
          <p:cNvSpPr txBox="1"/>
          <p:nvPr/>
        </p:nvSpPr>
        <p:spPr>
          <a:xfrm>
            <a:off x="2381451" y="5662991"/>
            <a:ext cx="1831416" cy="382772"/>
          </a:xfrm>
          <a:prstGeom prst="rect">
            <a:avLst/>
          </a:prstGeom>
          <a:noFill/>
        </p:spPr>
        <p:txBody>
          <a:bodyPr wrap="square" rtlCol="0">
            <a:spAutoFit/>
          </a:bodyPr>
          <a:lstStyle/>
          <a:p>
            <a:pPr algn="ctr"/>
            <a:r>
              <a:rPr lang="en-US" dirty="0" smtClean="0"/>
              <a:t>Cuckoo GPU</a:t>
            </a:r>
            <a:endParaRPr lang="en-US" dirty="0"/>
          </a:p>
        </p:txBody>
      </p:sp>
      <p:sp>
        <p:nvSpPr>
          <p:cNvPr id="134" name="TextBox 133"/>
          <p:cNvSpPr txBox="1"/>
          <p:nvPr/>
        </p:nvSpPr>
        <p:spPr>
          <a:xfrm>
            <a:off x="8008622" y="5662991"/>
            <a:ext cx="1831416" cy="382772"/>
          </a:xfrm>
          <a:prstGeom prst="rect">
            <a:avLst/>
          </a:prstGeom>
          <a:noFill/>
        </p:spPr>
        <p:txBody>
          <a:bodyPr wrap="square" rtlCol="0">
            <a:spAutoFit/>
          </a:bodyPr>
          <a:lstStyle/>
          <a:p>
            <a:pPr algn="ctr"/>
            <a:r>
              <a:rPr lang="en-US" dirty="0" smtClean="0"/>
              <a:t>Stash</a:t>
            </a:r>
            <a:endParaRPr lang="en-US" dirty="0"/>
          </a:p>
        </p:txBody>
      </p:sp>
      <p:sp>
        <p:nvSpPr>
          <p:cNvPr id="66" name="Rectangle 65"/>
          <p:cNvSpPr/>
          <p:nvPr/>
        </p:nvSpPr>
        <p:spPr>
          <a:xfrm>
            <a:off x="2548150" y="4474870"/>
            <a:ext cx="372848" cy="871830"/>
          </a:xfrm>
          <a:prstGeom prst="rect">
            <a:avLst/>
          </a:prstGeom>
          <a:solidFill>
            <a:srgbClr val="FF0000">
              <a:alpha val="14902"/>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8" name="Rectangle 67"/>
          <p:cNvSpPr/>
          <p:nvPr/>
        </p:nvSpPr>
        <p:spPr>
          <a:xfrm>
            <a:off x="1570606" y="4473559"/>
            <a:ext cx="372848" cy="356384"/>
          </a:xfrm>
          <a:prstGeom prst="rect">
            <a:avLst/>
          </a:prstGeom>
          <a:solidFill>
            <a:srgbClr val="FF0000">
              <a:alpha val="14902"/>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Tree>
    <p:extLst>
      <p:ext uri="{BB962C8B-B14F-4D97-AF65-F5344CB8AC3E}">
        <p14:creationId xmlns:p14="http://schemas.microsoft.com/office/powerpoint/2010/main" val="2806602933"/>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fade">
                                      <p:cBhvr>
                                        <p:cTn id="7" dur="500"/>
                                        <p:tgtEl>
                                          <p:spTgt spid="5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3"/>
                                        </p:tgtEl>
                                        <p:attrNameLst>
                                          <p:attrName>style.visibility</p:attrName>
                                        </p:attrNameLst>
                                      </p:cBhvr>
                                      <p:to>
                                        <p:strVal val="visible"/>
                                      </p:to>
                                    </p:set>
                                    <p:animEffect transition="in" filter="fade">
                                      <p:cBhvr>
                                        <p:cTn id="10" dur="500"/>
                                        <p:tgtEl>
                                          <p:spTgt spid="13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3"/>
                                        </p:tgtEl>
                                        <p:attrNameLst>
                                          <p:attrName>style.visibility</p:attrName>
                                        </p:attrNameLst>
                                      </p:cBhvr>
                                      <p:to>
                                        <p:strVal val="visible"/>
                                      </p:to>
                                    </p:set>
                                    <p:animEffect transition="in" filter="fade">
                                      <p:cBhvr>
                                        <p:cTn id="13" dur="500"/>
                                        <p:tgtEl>
                                          <p:spTgt spid="53"/>
                                        </p:tgtEl>
                                      </p:cBhvr>
                                    </p:animEffect>
                                  </p:childTnLst>
                                </p:cTn>
                              </p:par>
                              <p:par>
                                <p:cTn id="14" presetID="10" presetClass="entr" presetSubtype="0" fill="hold" nodeType="withEffect">
                                  <p:stCondLst>
                                    <p:cond delay="0"/>
                                  </p:stCondLst>
                                  <p:childTnLst>
                                    <p:set>
                                      <p:cBhvr>
                                        <p:cTn id="15" dur="1" fill="hold">
                                          <p:stCondLst>
                                            <p:cond delay="0"/>
                                          </p:stCondLst>
                                        </p:cTn>
                                        <p:tgtEl>
                                          <p:spTgt spid="32"/>
                                        </p:tgtEl>
                                        <p:attrNameLst>
                                          <p:attrName>style.visibility</p:attrName>
                                        </p:attrNameLst>
                                      </p:cBhvr>
                                      <p:to>
                                        <p:strVal val="visible"/>
                                      </p:to>
                                    </p:set>
                                    <p:animEffect transition="in" filter="fade">
                                      <p:cBhvr>
                                        <p:cTn id="16" dur="500"/>
                                        <p:tgtEl>
                                          <p:spTgt spid="32"/>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fade">
                                      <p:cBhvr>
                                        <p:cTn id="19" dur="500"/>
                                        <p:tgtEl>
                                          <p:spTgt spid="29"/>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par>
                                <p:cTn id="23" presetID="10" presetClass="entr" presetSubtype="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par>
                                <p:cTn id="26" presetID="10" presetClass="entr" presetSubtype="0" fill="hold" nodeType="with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500"/>
                                        <p:tgtEl>
                                          <p:spTgt spid="17"/>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55"/>
                                        </p:tgtEl>
                                        <p:attrNameLst>
                                          <p:attrName>style.visibility</p:attrName>
                                        </p:attrNameLst>
                                      </p:cBhvr>
                                      <p:to>
                                        <p:strVal val="visible"/>
                                      </p:to>
                                    </p:set>
                                    <p:animEffect transition="in" filter="fade">
                                      <p:cBhvr>
                                        <p:cTn id="31" dur="500"/>
                                        <p:tgtEl>
                                          <p:spTgt spid="55"/>
                                        </p:tgtEl>
                                      </p:cBhvr>
                                    </p:animEffect>
                                  </p:childTnLst>
                                </p:cTn>
                              </p:par>
                              <p:par>
                                <p:cTn id="32" presetID="10" presetClass="entr" presetSubtype="0" fill="hold" nodeType="withEffect">
                                  <p:stCondLst>
                                    <p:cond delay="0"/>
                                  </p:stCondLst>
                                  <p:childTnLst>
                                    <p:set>
                                      <p:cBhvr>
                                        <p:cTn id="33" dur="1" fill="hold">
                                          <p:stCondLst>
                                            <p:cond delay="0"/>
                                          </p:stCondLst>
                                        </p:cTn>
                                        <p:tgtEl>
                                          <p:spTgt spid="56"/>
                                        </p:tgtEl>
                                        <p:attrNameLst>
                                          <p:attrName>style.visibility</p:attrName>
                                        </p:attrNameLst>
                                      </p:cBhvr>
                                      <p:to>
                                        <p:strVal val="visible"/>
                                      </p:to>
                                    </p:set>
                                    <p:animEffect transition="in" filter="fade">
                                      <p:cBhvr>
                                        <p:cTn id="34" dur="500"/>
                                        <p:tgtEl>
                                          <p:spTgt spid="56"/>
                                        </p:tgtEl>
                                      </p:cBhvr>
                                    </p:animEffect>
                                  </p:childTnLst>
                                </p:cTn>
                              </p:par>
                            </p:childTnLst>
                          </p:cTn>
                        </p:par>
                        <p:par>
                          <p:cTn id="35" fill="hold">
                            <p:stCondLst>
                              <p:cond delay="500"/>
                            </p:stCondLst>
                            <p:childTnLst>
                              <p:par>
                                <p:cTn id="36" presetID="10" presetClass="entr" presetSubtype="0" fill="hold" grpId="0" nodeType="afterEffect">
                                  <p:stCondLst>
                                    <p:cond delay="0"/>
                                  </p:stCondLst>
                                  <p:childTnLst>
                                    <p:set>
                                      <p:cBhvr>
                                        <p:cTn id="37" dur="1" fill="hold">
                                          <p:stCondLst>
                                            <p:cond delay="0"/>
                                          </p:stCondLst>
                                        </p:cTn>
                                        <p:tgtEl>
                                          <p:spTgt spid="57"/>
                                        </p:tgtEl>
                                        <p:attrNameLst>
                                          <p:attrName>style.visibility</p:attrName>
                                        </p:attrNameLst>
                                      </p:cBhvr>
                                      <p:to>
                                        <p:strVal val="visible"/>
                                      </p:to>
                                    </p:set>
                                    <p:animEffect transition="in" filter="fade">
                                      <p:cBhvr>
                                        <p:cTn id="38" dur="500"/>
                                        <p:tgtEl>
                                          <p:spTgt spid="57"/>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58"/>
                                        </p:tgtEl>
                                        <p:attrNameLst>
                                          <p:attrName>style.visibility</p:attrName>
                                        </p:attrNameLst>
                                      </p:cBhvr>
                                      <p:to>
                                        <p:strVal val="visible"/>
                                      </p:to>
                                    </p:set>
                                    <p:animEffect transition="in" filter="fade">
                                      <p:cBhvr>
                                        <p:cTn id="41" dur="500"/>
                                        <p:tgtEl>
                                          <p:spTgt spid="58"/>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fade">
                                      <p:cBhvr>
                                        <p:cTn id="46" dur="500"/>
                                        <p:tgtEl>
                                          <p:spTgt spid="11"/>
                                        </p:tgtEl>
                                      </p:cBhvr>
                                    </p:animEffect>
                                  </p:childTnLst>
                                </p:cTn>
                              </p:par>
                              <p:par>
                                <p:cTn id="47" presetID="10" presetClass="entr" presetSubtype="0" fill="hold" nodeType="with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fade">
                                      <p:cBhvr>
                                        <p:cTn id="49" dur="500"/>
                                        <p:tgtEl>
                                          <p:spTgt spid="23"/>
                                        </p:tgtEl>
                                      </p:cBhvr>
                                    </p:animEffect>
                                  </p:childTnLst>
                                </p:cTn>
                              </p:par>
                            </p:childTnLst>
                          </p:cTn>
                        </p:par>
                        <p:par>
                          <p:cTn id="50" fill="hold">
                            <p:stCondLst>
                              <p:cond delay="500"/>
                            </p:stCondLst>
                            <p:childTnLst>
                              <p:par>
                                <p:cTn id="51" presetID="10" presetClass="entr" presetSubtype="0" fill="hold" nodeType="afterEffect">
                                  <p:stCondLst>
                                    <p:cond delay="0"/>
                                  </p:stCondLst>
                                  <p:childTnLst>
                                    <p:set>
                                      <p:cBhvr>
                                        <p:cTn id="52" dur="1" fill="hold">
                                          <p:stCondLst>
                                            <p:cond delay="0"/>
                                          </p:stCondLst>
                                        </p:cTn>
                                        <p:tgtEl>
                                          <p:spTgt spid="8"/>
                                        </p:tgtEl>
                                        <p:attrNameLst>
                                          <p:attrName>style.visibility</p:attrName>
                                        </p:attrNameLst>
                                      </p:cBhvr>
                                      <p:to>
                                        <p:strVal val="visible"/>
                                      </p:to>
                                    </p:set>
                                    <p:animEffect transition="in" filter="fade">
                                      <p:cBhvr>
                                        <p:cTn id="53" dur="500"/>
                                        <p:tgtEl>
                                          <p:spTgt spid="8"/>
                                        </p:tgtEl>
                                      </p:cBhvr>
                                    </p:animEffect>
                                  </p:childTnLst>
                                </p:cTn>
                              </p:par>
                              <p:par>
                                <p:cTn id="54" presetID="10" presetClass="entr" presetSubtype="0" fill="hold" nodeType="with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fade">
                                      <p:cBhvr>
                                        <p:cTn id="56" dur="500"/>
                                        <p:tgtEl>
                                          <p:spTgt spid="20"/>
                                        </p:tgtEl>
                                      </p:cBhvr>
                                    </p:animEffect>
                                  </p:childTnLst>
                                </p:cTn>
                              </p:par>
                              <p:par>
                                <p:cTn id="57" presetID="10" presetClass="entr" presetSubtype="0" fill="hold" nodeType="withEffect">
                                  <p:stCondLst>
                                    <p:cond delay="0"/>
                                  </p:stCondLst>
                                  <p:childTnLst>
                                    <p:set>
                                      <p:cBhvr>
                                        <p:cTn id="58" dur="1" fill="hold">
                                          <p:stCondLst>
                                            <p:cond delay="0"/>
                                          </p:stCondLst>
                                        </p:cTn>
                                        <p:tgtEl>
                                          <p:spTgt spid="37"/>
                                        </p:tgtEl>
                                        <p:attrNameLst>
                                          <p:attrName>style.visibility</p:attrName>
                                        </p:attrNameLst>
                                      </p:cBhvr>
                                      <p:to>
                                        <p:strVal val="visible"/>
                                      </p:to>
                                    </p:set>
                                    <p:animEffect transition="in" filter="fade">
                                      <p:cBhvr>
                                        <p:cTn id="59" dur="500"/>
                                        <p:tgtEl>
                                          <p:spTgt spid="37"/>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64"/>
                                        </p:tgtEl>
                                        <p:attrNameLst>
                                          <p:attrName>style.visibility</p:attrName>
                                        </p:attrNameLst>
                                      </p:cBhvr>
                                      <p:to>
                                        <p:strVal val="visible"/>
                                      </p:to>
                                    </p:set>
                                    <p:animEffect transition="in" filter="fade">
                                      <p:cBhvr>
                                        <p:cTn id="62" dur="500"/>
                                        <p:tgtEl>
                                          <p:spTgt spid="64"/>
                                        </p:tgtEl>
                                      </p:cBhvr>
                                    </p:animEffect>
                                  </p:childTnLst>
                                </p:cTn>
                              </p:par>
                            </p:childTnLst>
                          </p:cTn>
                        </p:par>
                        <p:par>
                          <p:cTn id="63" fill="hold">
                            <p:stCondLst>
                              <p:cond delay="1000"/>
                            </p:stCondLst>
                            <p:childTnLst>
                              <p:par>
                                <p:cTn id="64" presetID="10" presetClass="entr" presetSubtype="0" fill="hold" nodeType="afterEffect">
                                  <p:stCondLst>
                                    <p:cond delay="0"/>
                                  </p:stCondLst>
                                  <p:childTnLst>
                                    <p:set>
                                      <p:cBhvr>
                                        <p:cTn id="65" dur="1" fill="hold">
                                          <p:stCondLst>
                                            <p:cond delay="0"/>
                                          </p:stCondLst>
                                        </p:cTn>
                                        <p:tgtEl>
                                          <p:spTgt spid="16"/>
                                        </p:tgtEl>
                                        <p:attrNameLst>
                                          <p:attrName>style.visibility</p:attrName>
                                        </p:attrNameLst>
                                      </p:cBhvr>
                                      <p:to>
                                        <p:strVal val="visible"/>
                                      </p:to>
                                    </p:set>
                                    <p:animEffect transition="in" filter="fade">
                                      <p:cBhvr>
                                        <p:cTn id="66" dur="500"/>
                                        <p:tgtEl>
                                          <p:spTgt spid="16"/>
                                        </p:tgtEl>
                                      </p:cBhvr>
                                    </p:animEffect>
                                  </p:childTnLst>
                                </p:cTn>
                              </p:par>
                              <p:par>
                                <p:cTn id="67" presetID="10" presetClass="entr" presetSubtype="0" fill="hold" nodeType="withEffect">
                                  <p:stCondLst>
                                    <p:cond delay="0"/>
                                  </p:stCondLst>
                                  <p:childTnLst>
                                    <p:set>
                                      <p:cBhvr>
                                        <p:cTn id="68" dur="1" fill="hold">
                                          <p:stCondLst>
                                            <p:cond delay="0"/>
                                          </p:stCondLst>
                                        </p:cTn>
                                        <p:tgtEl>
                                          <p:spTgt spid="30"/>
                                        </p:tgtEl>
                                        <p:attrNameLst>
                                          <p:attrName>style.visibility</p:attrName>
                                        </p:attrNameLst>
                                      </p:cBhvr>
                                      <p:to>
                                        <p:strVal val="visible"/>
                                      </p:to>
                                    </p:set>
                                    <p:animEffect transition="in" filter="fade">
                                      <p:cBhvr>
                                        <p:cTn id="69" dur="500"/>
                                        <p:tgtEl>
                                          <p:spTgt spid="30"/>
                                        </p:tgtEl>
                                      </p:cBhvr>
                                    </p:animEffect>
                                  </p:childTnLst>
                                </p:cTn>
                              </p:par>
                            </p:childTnLst>
                          </p:cTn>
                        </p:par>
                        <p:par>
                          <p:cTn id="70" fill="hold">
                            <p:stCondLst>
                              <p:cond delay="1500"/>
                            </p:stCondLst>
                            <p:childTnLst>
                              <p:par>
                                <p:cTn id="71" presetID="10" presetClass="entr" presetSubtype="0" fill="hold" nodeType="afterEffect">
                                  <p:stCondLst>
                                    <p:cond delay="0"/>
                                  </p:stCondLst>
                                  <p:childTnLst>
                                    <p:set>
                                      <p:cBhvr>
                                        <p:cTn id="72" dur="1" fill="hold">
                                          <p:stCondLst>
                                            <p:cond delay="0"/>
                                          </p:stCondLst>
                                        </p:cTn>
                                        <p:tgtEl>
                                          <p:spTgt spid="24"/>
                                        </p:tgtEl>
                                        <p:attrNameLst>
                                          <p:attrName>style.visibility</p:attrName>
                                        </p:attrNameLst>
                                      </p:cBhvr>
                                      <p:to>
                                        <p:strVal val="visible"/>
                                      </p:to>
                                    </p:set>
                                    <p:animEffect transition="in" filter="fade">
                                      <p:cBhvr>
                                        <p:cTn id="73" dur="500"/>
                                        <p:tgtEl>
                                          <p:spTgt spid="24"/>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61"/>
                                        </p:tgtEl>
                                        <p:attrNameLst>
                                          <p:attrName>style.visibility</p:attrName>
                                        </p:attrNameLst>
                                      </p:cBhvr>
                                      <p:to>
                                        <p:strVal val="visible"/>
                                      </p:to>
                                    </p:set>
                                    <p:animEffect transition="in" filter="fade">
                                      <p:cBhvr>
                                        <p:cTn id="76" dur="500"/>
                                        <p:tgtEl>
                                          <p:spTgt spid="61"/>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12"/>
                                        </p:tgtEl>
                                        <p:attrNameLst>
                                          <p:attrName>style.visibility</p:attrName>
                                        </p:attrNameLst>
                                      </p:cBhvr>
                                      <p:to>
                                        <p:strVal val="visible"/>
                                      </p:to>
                                    </p:set>
                                    <p:animEffect transition="in" filter="fade">
                                      <p:cBhvr>
                                        <p:cTn id="79" dur="500"/>
                                        <p:tgtEl>
                                          <p:spTgt spid="12"/>
                                        </p:tgtEl>
                                      </p:cBhvr>
                                    </p:animEffect>
                                  </p:childTnLst>
                                </p:cTn>
                              </p:par>
                              <p:par>
                                <p:cTn id="80" presetID="10" presetClass="entr" presetSubtype="0" fill="hold" nodeType="withEffect">
                                  <p:stCondLst>
                                    <p:cond delay="0"/>
                                  </p:stCondLst>
                                  <p:childTnLst>
                                    <p:set>
                                      <p:cBhvr>
                                        <p:cTn id="81" dur="1" fill="hold">
                                          <p:stCondLst>
                                            <p:cond delay="0"/>
                                          </p:stCondLst>
                                        </p:cTn>
                                        <p:tgtEl>
                                          <p:spTgt spid="42"/>
                                        </p:tgtEl>
                                        <p:attrNameLst>
                                          <p:attrName>style.visibility</p:attrName>
                                        </p:attrNameLst>
                                      </p:cBhvr>
                                      <p:to>
                                        <p:strVal val="visible"/>
                                      </p:to>
                                    </p:set>
                                    <p:animEffect transition="in" filter="fade">
                                      <p:cBhvr>
                                        <p:cTn id="82" dur="500"/>
                                        <p:tgtEl>
                                          <p:spTgt spid="42"/>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63"/>
                                        </p:tgtEl>
                                        <p:attrNameLst>
                                          <p:attrName>style.visibility</p:attrName>
                                        </p:attrNameLst>
                                      </p:cBhvr>
                                      <p:to>
                                        <p:strVal val="visible"/>
                                      </p:to>
                                    </p:set>
                                    <p:animEffect transition="in" filter="fade">
                                      <p:cBhvr>
                                        <p:cTn id="85" dur="500"/>
                                        <p:tgtEl>
                                          <p:spTgt spid="63"/>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60"/>
                                        </p:tgtEl>
                                        <p:attrNameLst>
                                          <p:attrName>style.visibility</p:attrName>
                                        </p:attrNameLst>
                                      </p:cBhvr>
                                      <p:to>
                                        <p:strVal val="visible"/>
                                      </p:to>
                                    </p:set>
                                    <p:animEffect transition="in" filter="fade">
                                      <p:cBhvr>
                                        <p:cTn id="88" dur="500"/>
                                        <p:tgtEl>
                                          <p:spTgt spid="60"/>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59"/>
                                        </p:tgtEl>
                                        <p:attrNameLst>
                                          <p:attrName>style.visibility</p:attrName>
                                        </p:attrNameLst>
                                      </p:cBhvr>
                                      <p:to>
                                        <p:strVal val="visible"/>
                                      </p:to>
                                    </p:set>
                                    <p:animEffect transition="in" filter="fade">
                                      <p:cBhvr>
                                        <p:cTn id="91" dur="500"/>
                                        <p:tgtEl>
                                          <p:spTgt spid="59"/>
                                        </p:tgtEl>
                                      </p:cBhvr>
                                    </p:animEffect>
                                  </p:childTnLst>
                                </p:cTn>
                              </p:par>
                            </p:childTnLst>
                          </p:cTn>
                        </p:par>
                      </p:childTnLst>
                    </p:cTn>
                  </p:par>
                  <p:par>
                    <p:cTn id="92" fill="hold">
                      <p:stCondLst>
                        <p:cond delay="indefinite"/>
                      </p:stCondLst>
                      <p:childTnLst>
                        <p:par>
                          <p:cTn id="93" fill="hold">
                            <p:stCondLst>
                              <p:cond delay="0"/>
                            </p:stCondLst>
                            <p:childTnLst>
                              <p:par>
                                <p:cTn id="94" presetID="10" presetClass="entr" presetSubtype="0" fill="hold" nodeType="clickEffect">
                                  <p:stCondLst>
                                    <p:cond delay="0"/>
                                  </p:stCondLst>
                                  <p:childTnLst>
                                    <p:set>
                                      <p:cBhvr>
                                        <p:cTn id="95" dur="1" fill="hold">
                                          <p:stCondLst>
                                            <p:cond delay="0"/>
                                          </p:stCondLst>
                                        </p:cTn>
                                        <p:tgtEl>
                                          <p:spTgt spid="14"/>
                                        </p:tgtEl>
                                        <p:attrNameLst>
                                          <p:attrName>style.visibility</p:attrName>
                                        </p:attrNameLst>
                                      </p:cBhvr>
                                      <p:to>
                                        <p:strVal val="visible"/>
                                      </p:to>
                                    </p:set>
                                    <p:animEffect transition="in" filter="fade">
                                      <p:cBhvr>
                                        <p:cTn id="96" dur="500"/>
                                        <p:tgtEl>
                                          <p:spTgt spid="14"/>
                                        </p:tgtEl>
                                      </p:cBhvr>
                                    </p:animEffect>
                                  </p:childTnLst>
                                </p:cTn>
                              </p:par>
                              <p:par>
                                <p:cTn id="97" presetID="10" presetClass="entr" presetSubtype="0" fill="hold" nodeType="withEffect">
                                  <p:stCondLst>
                                    <p:cond delay="0"/>
                                  </p:stCondLst>
                                  <p:childTnLst>
                                    <p:set>
                                      <p:cBhvr>
                                        <p:cTn id="98" dur="1" fill="hold">
                                          <p:stCondLst>
                                            <p:cond delay="0"/>
                                          </p:stCondLst>
                                        </p:cTn>
                                        <p:tgtEl>
                                          <p:spTgt spid="28"/>
                                        </p:tgtEl>
                                        <p:attrNameLst>
                                          <p:attrName>style.visibility</p:attrName>
                                        </p:attrNameLst>
                                      </p:cBhvr>
                                      <p:to>
                                        <p:strVal val="visible"/>
                                      </p:to>
                                    </p:set>
                                    <p:animEffect transition="in" filter="fade">
                                      <p:cBhvr>
                                        <p:cTn id="99" dur="500"/>
                                        <p:tgtEl>
                                          <p:spTgt spid="28"/>
                                        </p:tgtEl>
                                      </p:cBhvr>
                                    </p:animEffect>
                                  </p:childTnLst>
                                </p:cTn>
                              </p:par>
                            </p:childTnLst>
                          </p:cTn>
                        </p:par>
                        <p:par>
                          <p:cTn id="100" fill="hold">
                            <p:stCondLst>
                              <p:cond delay="500"/>
                            </p:stCondLst>
                            <p:childTnLst>
                              <p:par>
                                <p:cTn id="101" presetID="10" presetClass="entr" presetSubtype="0" fill="hold" nodeType="afterEffect">
                                  <p:stCondLst>
                                    <p:cond delay="0"/>
                                  </p:stCondLst>
                                  <p:childTnLst>
                                    <p:set>
                                      <p:cBhvr>
                                        <p:cTn id="102" dur="1" fill="hold">
                                          <p:stCondLst>
                                            <p:cond delay="0"/>
                                          </p:stCondLst>
                                        </p:cTn>
                                        <p:tgtEl>
                                          <p:spTgt spid="47"/>
                                        </p:tgtEl>
                                        <p:attrNameLst>
                                          <p:attrName>style.visibility</p:attrName>
                                        </p:attrNameLst>
                                      </p:cBhvr>
                                      <p:to>
                                        <p:strVal val="visible"/>
                                      </p:to>
                                    </p:set>
                                    <p:animEffect transition="in" filter="fade">
                                      <p:cBhvr>
                                        <p:cTn id="103" dur="500"/>
                                        <p:tgtEl>
                                          <p:spTgt spid="47"/>
                                        </p:tgtEl>
                                      </p:cBhvr>
                                    </p:animEffect>
                                  </p:childTnLst>
                                </p:cTn>
                              </p:par>
                              <p:par>
                                <p:cTn id="104" presetID="10" presetClass="entr" presetSubtype="0" fill="hold" grpId="0" nodeType="withEffect">
                                  <p:stCondLst>
                                    <p:cond delay="0"/>
                                  </p:stCondLst>
                                  <p:childTnLst>
                                    <p:set>
                                      <p:cBhvr>
                                        <p:cTn id="105" dur="1" fill="hold">
                                          <p:stCondLst>
                                            <p:cond delay="0"/>
                                          </p:stCondLst>
                                        </p:cTn>
                                        <p:tgtEl>
                                          <p:spTgt spid="54"/>
                                        </p:tgtEl>
                                        <p:attrNameLst>
                                          <p:attrName>style.visibility</p:attrName>
                                        </p:attrNameLst>
                                      </p:cBhvr>
                                      <p:to>
                                        <p:strVal val="visible"/>
                                      </p:to>
                                    </p:set>
                                    <p:animEffect transition="in" filter="fade">
                                      <p:cBhvr>
                                        <p:cTn id="106" dur="500"/>
                                        <p:tgtEl>
                                          <p:spTgt spid="54"/>
                                        </p:tgtEl>
                                      </p:cBhvr>
                                    </p:animEffect>
                                  </p:childTnLst>
                                </p:cTn>
                              </p:par>
                              <p:par>
                                <p:cTn id="107" presetID="10" presetClass="entr" presetSubtype="0" fill="hold" grpId="0" nodeType="withEffect">
                                  <p:stCondLst>
                                    <p:cond delay="0"/>
                                  </p:stCondLst>
                                  <p:childTnLst>
                                    <p:set>
                                      <p:cBhvr>
                                        <p:cTn id="108" dur="1" fill="hold">
                                          <p:stCondLst>
                                            <p:cond delay="0"/>
                                          </p:stCondLst>
                                        </p:cTn>
                                        <p:tgtEl>
                                          <p:spTgt spid="65"/>
                                        </p:tgtEl>
                                        <p:attrNameLst>
                                          <p:attrName>style.visibility</p:attrName>
                                        </p:attrNameLst>
                                      </p:cBhvr>
                                      <p:to>
                                        <p:strVal val="visible"/>
                                      </p:to>
                                    </p:set>
                                    <p:animEffect transition="in" filter="fade">
                                      <p:cBhvr>
                                        <p:cTn id="109" dur="500"/>
                                        <p:tgtEl>
                                          <p:spTgt spid="65"/>
                                        </p:tgtEl>
                                      </p:cBhvr>
                                    </p:animEffect>
                                  </p:childTnLst>
                                </p:cTn>
                              </p:par>
                            </p:childTnLst>
                          </p:cTn>
                        </p:par>
                        <p:par>
                          <p:cTn id="110" fill="hold">
                            <p:stCondLst>
                              <p:cond delay="1000"/>
                            </p:stCondLst>
                            <p:childTnLst>
                              <p:par>
                                <p:cTn id="111" presetID="10" presetClass="entr" presetSubtype="0" fill="hold" grpId="0" nodeType="afterEffect">
                                  <p:stCondLst>
                                    <p:cond delay="0"/>
                                  </p:stCondLst>
                                  <p:childTnLst>
                                    <p:set>
                                      <p:cBhvr>
                                        <p:cTn id="112" dur="1" fill="hold">
                                          <p:stCondLst>
                                            <p:cond delay="0"/>
                                          </p:stCondLst>
                                        </p:cTn>
                                        <p:tgtEl>
                                          <p:spTgt spid="31"/>
                                        </p:tgtEl>
                                        <p:attrNameLst>
                                          <p:attrName>style.visibility</p:attrName>
                                        </p:attrNameLst>
                                      </p:cBhvr>
                                      <p:to>
                                        <p:strVal val="visible"/>
                                      </p:to>
                                    </p:set>
                                    <p:animEffect transition="in" filter="fade">
                                      <p:cBhvr>
                                        <p:cTn id="113" dur="500"/>
                                        <p:tgtEl>
                                          <p:spTgt spid="31"/>
                                        </p:tgtEl>
                                      </p:cBhvr>
                                    </p:animEffect>
                                  </p:childTnLst>
                                </p:cTn>
                              </p:par>
                              <p:par>
                                <p:cTn id="114" presetID="10" presetClass="entr" presetSubtype="0" fill="hold" grpId="0" nodeType="withEffect">
                                  <p:stCondLst>
                                    <p:cond delay="0"/>
                                  </p:stCondLst>
                                  <p:childTnLst>
                                    <p:set>
                                      <p:cBhvr>
                                        <p:cTn id="115" dur="1" fill="hold">
                                          <p:stCondLst>
                                            <p:cond delay="0"/>
                                          </p:stCondLst>
                                        </p:cTn>
                                        <p:tgtEl>
                                          <p:spTgt spid="62"/>
                                        </p:tgtEl>
                                        <p:attrNameLst>
                                          <p:attrName>style.visibility</p:attrName>
                                        </p:attrNameLst>
                                      </p:cBhvr>
                                      <p:to>
                                        <p:strVal val="visible"/>
                                      </p:to>
                                    </p:set>
                                    <p:animEffect transition="in" filter="fade">
                                      <p:cBhvr>
                                        <p:cTn id="116" dur="500"/>
                                        <p:tgtEl>
                                          <p:spTgt spid="62"/>
                                        </p:tgtEl>
                                      </p:cBhvr>
                                    </p:animEffect>
                                  </p:childTnLst>
                                </p:cTn>
                              </p:par>
                              <p:par>
                                <p:cTn id="117" presetID="10" presetClass="entr" presetSubtype="0" fill="hold" grpId="0" nodeType="withEffect">
                                  <p:stCondLst>
                                    <p:cond delay="0"/>
                                  </p:stCondLst>
                                  <p:childTnLst>
                                    <p:set>
                                      <p:cBhvr>
                                        <p:cTn id="118" dur="1" fill="hold">
                                          <p:stCondLst>
                                            <p:cond delay="0"/>
                                          </p:stCondLst>
                                        </p:cTn>
                                        <p:tgtEl>
                                          <p:spTgt spid="27"/>
                                        </p:tgtEl>
                                        <p:attrNameLst>
                                          <p:attrName>style.visibility</p:attrName>
                                        </p:attrNameLst>
                                      </p:cBhvr>
                                      <p:to>
                                        <p:strVal val="visible"/>
                                      </p:to>
                                    </p:set>
                                    <p:animEffect transition="in" filter="fade">
                                      <p:cBhvr>
                                        <p:cTn id="119" dur="500"/>
                                        <p:tgtEl>
                                          <p:spTgt spid="27"/>
                                        </p:tgtEl>
                                      </p:cBhvr>
                                    </p:animEffect>
                                  </p:childTnLst>
                                </p:cTn>
                              </p:par>
                              <p:par>
                                <p:cTn id="120" presetID="10" presetClass="entr" presetSubtype="0" fill="hold" grpId="0" nodeType="withEffect">
                                  <p:stCondLst>
                                    <p:cond delay="0"/>
                                  </p:stCondLst>
                                  <p:childTnLst>
                                    <p:set>
                                      <p:cBhvr>
                                        <p:cTn id="121" dur="1" fill="hold">
                                          <p:stCondLst>
                                            <p:cond delay="0"/>
                                          </p:stCondLst>
                                        </p:cTn>
                                        <p:tgtEl>
                                          <p:spTgt spid="13"/>
                                        </p:tgtEl>
                                        <p:attrNameLst>
                                          <p:attrName>style.visibility</p:attrName>
                                        </p:attrNameLst>
                                      </p:cBhvr>
                                      <p:to>
                                        <p:strVal val="visible"/>
                                      </p:to>
                                    </p:set>
                                    <p:animEffect transition="in" filter="fade">
                                      <p:cBhvr>
                                        <p:cTn id="122" dur="500"/>
                                        <p:tgtEl>
                                          <p:spTgt spid="13"/>
                                        </p:tgtEl>
                                      </p:cBhvr>
                                    </p:animEffect>
                                  </p:childTnLst>
                                </p:cTn>
                              </p:par>
                            </p:childTnLst>
                          </p:cTn>
                        </p:par>
                        <p:par>
                          <p:cTn id="123" fill="hold">
                            <p:stCondLst>
                              <p:cond delay="1500"/>
                            </p:stCondLst>
                            <p:childTnLst>
                              <p:par>
                                <p:cTn id="124" presetID="10" presetClass="entr" presetSubtype="0" fill="hold" grpId="0" nodeType="afterEffect">
                                  <p:stCondLst>
                                    <p:cond delay="0"/>
                                  </p:stCondLst>
                                  <p:childTnLst>
                                    <p:set>
                                      <p:cBhvr>
                                        <p:cTn id="125" dur="1" fill="hold">
                                          <p:stCondLst>
                                            <p:cond delay="0"/>
                                          </p:stCondLst>
                                        </p:cTn>
                                        <p:tgtEl>
                                          <p:spTgt spid="66"/>
                                        </p:tgtEl>
                                        <p:attrNameLst>
                                          <p:attrName>style.visibility</p:attrName>
                                        </p:attrNameLst>
                                      </p:cBhvr>
                                      <p:to>
                                        <p:strVal val="visible"/>
                                      </p:to>
                                    </p:set>
                                    <p:animEffect transition="in" filter="fade">
                                      <p:cBhvr>
                                        <p:cTn id="126" dur="500"/>
                                        <p:tgtEl>
                                          <p:spTgt spid="66"/>
                                        </p:tgtEl>
                                      </p:cBhvr>
                                    </p:animEffect>
                                  </p:childTnLst>
                                </p:cTn>
                              </p:par>
                              <p:par>
                                <p:cTn id="127" presetID="10" presetClass="entr" presetSubtype="0" fill="hold" grpId="0" nodeType="withEffect">
                                  <p:stCondLst>
                                    <p:cond delay="0"/>
                                  </p:stCondLst>
                                  <p:childTnLst>
                                    <p:set>
                                      <p:cBhvr>
                                        <p:cTn id="128" dur="1" fill="hold">
                                          <p:stCondLst>
                                            <p:cond delay="0"/>
                                          </p:stCondLst>
                                        </p:cTn>
                                        <p:tgtEl>
                                          <p:spTgt spid="67"/>
                                        </p:tgtEl>
                                        <p:attrNameLst>
                                          <p:attrName>style.visibility</p:attrName>
                                        </p:attrNameLst>
                                      </p:cBhvr>
                                      <p:to>
                                        <p:strVal val="visible"/>
                                      </p:to>
                                    </p:set>
                                    <p:animEffect transition="in" filter="fade">
                                      <p:cBhvr>
                                        <p:cTn id="129" dur="500"/>
                                        <p:tgtEl>
                                          <p:spTgt spid="67"/>
                                        </p:tgtEl>
                                      </p:cBhvr>
                                    </p:animEffect>
                                  </p:childTnLst>
                                </p:cTn>
                              </p:par>
                              <p:par>
                                <p:cTn id="130" presetID="10" presetClass="entr" presetSubtype="0" fill="hold" grpId="0" nodeType="withEffect">
                                  <p:stCondLst>
                                    <p:cond delay="0"/>
                                  </p:stCondLst>
                                  <p:childTnLst>
                                    <p:set>
                                      <p:cBhvr>
                                        <p:cTn id="131" dur="1" fill="hold">
                                          <p:stCondLst>
                                            <p:cond delay="0"/>
                                          </p:stCondLst>
                                        </p:cTn>
                                        <p:tgtEl>
                                          <p:spTgt spid="68"/>
                                        </p:tgtEl>
                                        <p:attrNameLst>
                                          <p:attrName>style.visibility</p:attrName>
                                        </p:attrNameLst>
                                      </p:cBhvr>
                                      <p:to>
                                        <p:strVal val="visible"/>
                                      </p:to>
                                    </p:set>
                                    <p:animEffect transition="in" filter="fade">
                                      <p:cBhvr>
                                        <p:cTn id="132" dur="500"/>
                                        <p:tgtEl>
                                          <p:spTgt spid="68"/>
                                        </p:tgtEl>
                                      </p:cBhvr>
                                    </p:animEffect>
                                  </p:childTnLst>
                                </p:cTn>
                              </p:par>
                            </p:childTnLst>
                          </p:cTn>
                        </p:par>
                      </p:childTnLst>
                    </p:cTn>
                  </p:par>
                  <p:par>
                    <p:cTn id="133" fill="hold">
                      <p:stCondLst>
                        <p:cond delay="indefinite"/>
                      </p:stCondLst>
                      <p:childTnLst>
                        <p:par>
                          <p:cTn id="134" fill="hold">
                            <p:stCondLst>
                              <p:cond delay="0"/>
                            </p:stCondLst>
                            <p:childTnLst>
                              <p:par>
                                <p:cTn id="135" presetID="10" presetClass="entr" presetSubtype="0" fill="hold" nodeType="clickEffect">
                                  <p:stCondLst>
                                    <p:cond delay="0"/>
                                  </p:stCondLst>
                                  <p:childTnLst>
                                    <p:set>
                                      <p:cBhvr>
                                        <p:cTn id="136" dur="1" fill="hold">
                                          <p:stCondLst>
                                            <p:cond delay="0"/>
                                          </p:stCondLst>
                                        </p:cTn>
                                        <p:tgtEl>
                                          <p:spTgt spid="100"/>
                                        </p:tgtEl>
                                        <p:attrNameLst>
                                          <p:attrName>style.visibility</p:attrName>
                                        </p:attrNameLst>
                                      </p:cBhvr>
                                      <p:to>
                                        <p:strVal val="visible"/>
                                      </p:to>
                                    </p:set>
                                    <p:animEffect transition="in" filter="fade">
                                      <p:cBhvr>
                                        <p:cTn id="137" dur="500"/>
                                        <p:tgtEl>
                                          <p:spTgt spid="100"/>
                                        </p:tgtEl>
                                      </p:cBhvr>
                                    </p:animEffect>
                                  </p:childTnLst>
                                </p:cTn>
                              </p:par>
                              <p:par>
                                <p:cTn id="138" presetID="10" presetClass="entr" presetSubtype="0" fill="hold" grpId="0" nodeType="withEffect">
                                  <p:stCondLst>
                                    <p:cond delay="0"/>
                                  </p:stCondLst>
                                  <p:childTnLst>
                                    <p:set>
                                      <p:cBhvr>
                                        <p:cTn id="139" dur="1" fill="hold">
                                          <p:stCondLst>
                                            <p:cond delay="0"/>
                                          </p:stCondLst>
                                        </p:cTn>
                                        <p:tgtEl>
                                          <p:spTgt spid="120"/>
                                        </p:tgtEl>
                                        <p:attrNameLst>
                                          <p:attrName>style.visibility</p:attrName>
                                        </p:attrNameLst>
                                      </p:cBhvr>
                                      <p:to>
                                        <p:strVal val="visible"/>
                                      </p:to>
                                    </p:set>
                                    <p:animEffect transition="in" filter="fade">
                                      <p:cBhvr>
                                        <p:cTn id="140" dur="500"/>
                                        <p:tgtEl>
                                          <p:spTgt spid="120"/>
                                        </p:tgtEl>
                                      </p:cBhvr>
                                    </p:animEffect>
                                  </p:childTnLst>
                                </p:cTn>
                              </p:par>
                              <p:par>
                                <p:cTn id="141" presetID="10" presetClass="entr" presetSubtype="0" fill="hold" grpId="0" nodeType="withEffect">
                                  <p:stCondLst>
                                    <p:cond delay="0"/>
                                  </p:stCondLst>
                                  <p:childTnLst>
                                    <p:set>
                                      <p:cBhvr>
                                        <p:cTn id="142" dur="1" fill="hold">
                                          <p:stCondLst>
                                            <p:cond delay="0"/>
                                          </p:stCondLst>
                                        </p:cTn>
                                        <p:tgtEl>
                                          <p:spTgt spid="121"/>
                                        </p:tgtEl>
                                        <p:attrNameLst>
                                          <p:attrName>style.visibility</p:attrName>
                                        </p:attrNameLst>
                                      </p:cBhvr>
                                      <p:to>
                                        <p:strVal val="visible"/>
                                      </p:to>
                                    </p:set>
                                    <p:animEffect transition="in" filter="fade">
                                      <p:cBhvr>
                                        <p:cTn id="143" dur="500"/>
                                        <p:tgtEl>
                                          <p:spTgt spid="121"/>
                                        </p:tgtEl>
                                      </p:cBhvr>
                                    </p:animEffect>
                                  </p:childTnLst>
                                </p:cTn>
                              </p:par>
                              <p:par>
                                <p:cTn id="144" presetID="10" presetClass="entr" presetSubtype="0" fill="hold" grpId="0" nodeType="withEffect">
                                  <p:stCondLst>
                                    <p:cond delay="0"/>
                                  </p:stCondLst>
                                  <p:childTnLst>
                                    <p:set>
                                      <p:cBhvr>
                                        <p:cTn id="145" dur="1" fill="hold">
                                          <p:stCondLst>
                                            <p:cond delay="0"/>
                                          </p:stCondLst>
                                        </p:cTn>
                                        <p:tgtEl>
                                          <p:spTgt spid="134"/>
                                        </p:tgtEl>
                                        <p:attrNameLst>
                                          <p:attrName>style.visibility</p:attrName>
                                        </p:attrNameLst>
                                      </p:cBhvr>
                                      <p:to>
                                        <p:strVal val="visible"/>
                                      </p:to>
                                    </p:set>
                                    <p:animEffect transition="in" filter="fade">
                                      <p:cBhvr>
                                        <p:cTn id="146" dur="500"/>
                                        <p:tgtEl>
                                          <p:spTgt spid="134"/>
                                        </p:tgtEl>
                                      </p:cBhvr>
                                    </p:animEffect>
                                  </p:childTnLst>
                                </p:cTn>
                              </p:par>
                              <p:par>
                                <p:cTn id="147" presetID="10" presetClass="entr" presetSubtype="0" fill="hold" grpId="0" nodeType="withEffect">
                                  <p:stCondLst>
                                    <p:cond delay="0"/>
                                  </p:stCondLst>
                                  <p:childTnLst>
                                    <p:set>
                                      <p:cBhvr>
                                        <p:cTn id="148" dur="1" fill="hold">
                                          <p:stCondLst>
                                            <p:cond delay="0"/>
                                          </p:stCondLst>
                                        </p:cTn>
                                        <p:tgtEl>
                                          <p:spTgt spid="82"/>
                                        </p:tgtEl>
                                        <p:attrNameLst>
                                          <p:attrName>style.visibility</p:attrName>
                                        </p:attrNameLst>
                                      </p:cBhvr>
                                      <p:to>
                                        <p:strVal val="visible"/>
                                      </p:to>
                                    </p:set>
                                    <p:animEffect transition="in" filter="fade">
                                      <p:cBhvr>
                                        <p:cTn id="149" dur="500"/>
                                        <p:tgtEl>
                                          <p:spTgt spid="82"/>
                                        </p:tgtEl>
                                      </p:cBhvr>
                                    </p:animEffect>
                                  </p:childTnLst>
                                </p:cTn>
                              </p:par>
                              <p:par>
                                <p:cTn id="150" presetID="10" presetClass="entr" presetSubtype="0" fill="hold" grpId="0" nodeType="withEffect">
                                  <p:stCondLst>
                                    <p:cond delay="0"/>
                                  </p:stCondLst>
                                  <p:childTnLst>
                                    <p:set>
                                      <p:cBhvr>
                                        <p:cTn id="151" dur="1" fill="hold">
                                          <p:stCondLst>
                                            <p:cond delay="0"/>
                                          </p:stCondLst>
                                        </p:cTn>
                                        <p:tgtEl>
                                          <p:spTgt spid="96"/>
                                        </p:tgtEl>
                                        <p:attrNameLst>
                                          <p:attrName>style.visibility</p:attrName>
                                        </p:attrNameLst>
                                      </p:cBhvr>
                                      <p:to>
                                        <p:strVal val="visible"/>
                                      </p:to>
                                    </p:set>
                                    <p:animEffect transition="in" filter="fade">
                                      <p:cBhvr>
                                        <p:cTn id="152" dur="500"/>
                                        <p:tgtEl>
                                          <p:spTgt spid="96"/>
                                        </p:tgtEl>
                                      </p:cBhvr>
                                    </p:animEffect>
                                  </p:childTnLst>
                                </p:cTn>
                              </p:par>
                              <p:par>
                                <p:cTn id="153" presetID="10" presetClass="entr" presetSubtype="0" fill="hold" grpId="0" nodeType="withEffect">
                                  <p:stCondLst>
                                    <p:cond delay="0"/>
                                  </p:stCondLst>
                                  <p:childTnLst>
                                    <p:set>
                                      <p:cBhvr>
                                        <p:cTn id="154" dur="1" fill="hold">
                                          <p:stCondLst>
                                            <p:cond delay="0"/>
                                          </p:stCondLst>
                                        </p:cTn>
                                        <p:tgtEl>
                                          <p:spTgt spid="128"/>
                                        </p:tgtEl>
                                        <p:attrNameLst>
                                          <p:attrName>style.visibility</p:attrName>
                                        </p:attrNameLst>
                                      </p:cBhvr>
                                      <p:to>
                                        <p:strVal val="visible"/>
                                      </p:to>
                                    </p:set>
                                    <p:animEffect transition="in" filter="fade">
                                      <p:cBhvr>
                                        <p:cTn id="155" dur="500"/>
                                        <p:tgtEl>
                                          <p:spTgt spid="128"/>
                                        </p:tgtEl>
                                      </p:cBhvr>
                                    </p:animEffect>
                                  </p:childTnLst>
                                </p:cTn>
                              </p:par>
                              <p:par>
                                <p:cTn id="156" presetID="10" presetClass="entr" presetSubtype="0" fill="hold" grpId="0" nodeType="withEffect">
                                  <p:stCondLst>
                                    <p:cond delay="0"/>
                                  </p:stCondLst>
                                  <p:childTnLst>
                                    <p:set>
                                      <p:cBhvr>
                                        <p:cTn id="157" dur="1" fill="hold">
                                          <p:stCondLst>
                                            <p:cond delay="0"/>
                                          </p:stCondLst>
                                        </p:cTn>
                                        <p:tgtEl>
                                          <p:spTgt spid="129"/>
                                        </p:tgtEl>
                                        <p:attrNameLst>
                                          <p:attrName>style.visibility</p:attrName>
                                        </p:attrNameLst>
                                      </p:cBhvr>
                                      <p:to>
                                        <p:strVal val="visible"/>
                                      </p:to>
                                    </p:set>
                                    <p:animEffect transition="in" filter="fade">
                                      <p:cBhvr>
                                        <p:cTn id="158" dur="500"/>
                                        <p:tgtEl>
                                          <p:spTgt spid="129"/>
                                        </p:tgtEl>
                                      </p:cBhvr>
                                    </p:animEffect>
                                  </p:childTnLst>
                                </p:cTn>
                              </p:par>
                              <p:par>
                                <p:cTn id="159" presetID="10" presetClass="entr" presetSubtype="0" fill="hold" nodeType="withEffect">
                                  <p:stCondLst>
                                    <p:cond delay="0"/>
                                  </p:stCondLst>
                                  <p:childTnLst>
                                    <p:set>
                                      <p:cBhvr>
                                        <p:cTn id="160" dur="1" fill="hold">
                                          <p:stCondLst>
                                            <p:cond delay="0"/>
                                          </p:stCondLst>
                                        </p:cTn>
                                        <p:tgtEl>
                                          <p:spTgt spid="84"/>
                                        </p:tgtEl>
                                        <p:attrNameLst>
                                          <p:attrName>style.visibility</p:attrName>
                                        </p:attrNameLst>
                                      </p:cBhvr>
                                      <p:to>
                                        <p:strVal val="visible"/>
                                      </p:to>
                                    </p:set>
                                    <p:animEffect transition="in" filter="fade">
                                      <p:cBhvr>
                                        <p:cTn id="161" dur="500"/>
                                        <p:tgtEl>
                                          <p:spTgt spid="84"/>
                                        </p:tgtEl>
                                      </p:cBhvr>
                                    </p:animEffect>
                                  </p:childTnLst>
                                </p:cTn>
                              </p:par>
                              <p:par>
                                <p:cTn id="162" presetID="10" presetClass="entr" presetSubtype="0" fill="hold" nodeType="withEffect">
                                  <p:stCondLst>
                                    <p:cond delay="0"/>
                                  </p:stCondLst>
                                  <p:childTnLst>
                                    <p:set>
                                      <p:cBhvr>
                                        <p:cTn id="163" dur="1" fill="hold">
                                          <p:stCondLst>
                                            <p:cond delay="0"/>
                                          </p:stCondLst>
                                        </p:cTn>
                                        <p:tgtEl>
                                          <p:spTgt spid="70"/>
                                        </p:tgtEl>
                                        <p:attrNameLst>
                                          <p:attrName>style.visibility</p:attrName>
                                        </p:attrNameLst>
                                      </p:cBhvr>
                                      <p:to>
                                        <p:strVal val="visible"/>
                                      </p:to>
                                    </p:set>
                                    <p:animEffect transition="in" filter="fade">
                                      <p:cBhvr>
                                        <p:cTn id="164" dur="500"/>
                                        <p:tgtEl>
                                          <p:spTgt spid="70"/>
                                        </p:tgtEl>
                                      </p:cBhvr>
                                    </p:animEffect>
                                  </p:childTnLst>
                                </p:cTn>
                              </p:par>
                              <p:par>
                                <p:cTn id="165" presetID="10" presetClass="entr" presetSubtype="0" fill="hold" nodeType="withEffect">
                                  <p:stCondLst>
                                    <p:cond delay="0"/>
                                  </p:stCondLst>
                                  <p:childTnLst>
                                    <p:set>
                                      <p:cBhvr>
                                        <p:cTn id="166" dur="1" fill="hold">
                                          <p:stCondLst>
                                            <p:cond delay="0"/>
                                          </p:stCondLst>
                                        </p:cTn>
                                        <p:tgtEl>
                                          <p:spTgt spid="127"/>
                                        </p:tgtEl>
                                        <p:attrNameLst>
                                          <p:attrName>style.visibility</p:attrName>
                                        </p:attrNameLst>
                                      </p:cBhvr>
                                      <p:to>
                                        <p:strVal val="visible"/>
                                      </p:to>
                                    </p:set>
                                    <p:animEffect transition="in" filter="fade">
                                      <p:cBhvr>
                                        <p:cTn id="167" dur="500"/>
                                        <p:tgtEl>
                                          <p:spTgt spid="127"/>
                                        </p:tgtEl>
                                      </p:cBhvr>
                                    </p:animEffect>
                                  </p:childTnLst>
                                </p:cTn>
                              </p:par>
                              <p:par>
                                <p:cTn id="168" presetID="10" presetClass="entr" presetSubtype="0" fill="hold" grpId="0" nodeType="withEffect">
                                  <p:stCondLst>
                                    <p:cond delay="0"/>
                                  </p:stCondLst>
                                  <p:childTnLst>
                                    <p:set>
                                      <p:cBhvr>
                                        <p:cTn id="169" dur="1" fill="hold">
                                          <p:stCondLst>
                                            <p:cond delay="0"/>
                                          </p:stCondLst>
                                        </p:cTn>
                                        <p:tgtEl>
                                          <p:spTgt spid="126"/>
                                        </p:tgtEl>
                                        <p:attrNameLst>
                                          <p:attrName>style.visibility</p:attrName>
                                        </p:attrNameLst>
                                      </p:cBhvr>
                                      <p:to>
                                        <p:strVal val="visible"/>
                                      </p:to>
                                    </p:set>
                                    <p:animEffect transition="in" filter="fade">
                                      <p:cBhvr>
                                        <p:cTn id="170" dur="500"/>
                                        <p:tgtEl>
                                          <p:spTgt spid="126"/>
                                        </p:tgtEl>
                                      </p:cBhvr>
                                    </p:animEffect>
                                  </p:childTnLst>
                                </p:cTn>
                              </p:par>
                            </p:childTnLst>
                          </p:cTn>
                        </p:par>
                      </p:childTnLst>
                    </p:cTn>
                  </p:par>
                  <p:par>
                    <p:cTn id="171" fill="hold">
                      <p:stCondLst>
                        <p:cond delay="indefinite"/>
                      </p:stCondLst>
                      <p:childTnLst>
                        <p:par>
                          <p:cTn id="172" fill="hold">
                            <p:stCondLst>
                              <p:cond delay="0"/>
                            </p:stCondLst>
                            <p:childTnLst>
                              <p:par>
                                <p:cTn id="173" presetID="10" presetClass="entr" presetSubtype="0" fill="hold" nodeType="clickEffect">
                                  <p:stCondLst>
                                    <p:cond delay="0"/>
                                  </p:stCondLst>
                                  <p:childTnLst>
                                    <p:set>
                                      <p:cBhvr>
                                        <p:cTn id="174" dur="1" fill="hold">
                                          <p:stCondLst>
                                            <p:cond delay="0"/>
                                          </p:stCondLst>
                                        </p:cTn>
                                        <p:tgtEl>
                                          <p:spTgt spid="76"/>
                                        </p:tgtEl>
                                        <p:attrNameLst>
                                          <p:attrName>style.visibility</p:attrName>
                                        </p:attrNameLst>
                                      </p:cBhvr>
                                      <p:to>
                                        <p:strVal val="visible"/>
                                      </p:to>
                                    </p:set>
                                    <p:animEffect transition="in" filter="fade">
                                      <p:cBhvr>
                                        <p:cTn id="175" dur="500"/>
                                        <p:tgtEl>
                                          <p:spTgt spid="76"/>
                                        </p:tgtEl>
                                      </p:cBhvr>
                                    </p:animEffect>
                                  </p:childTnLst>
                                </p:cTn>
                              </p:par>
                              <p:par>
                                <p:cTn id="176" presetID="10" presetClass="entr" presetSubtype="0" fill="hold" nodeType="withEffect">
                                  <p:stCondLst>
                                    <p:cond delay="0"/>
                                  </p:stCondLst>
                                  <p:childTnLst>
                                    <p:set>
                                      <p:cBhvr>
                                        <p:cTn id="177" dur="1" fill="hold">
                                          <p:stCondLst>
                                            <p:cond delay="0"/>
                                          </p:stCondLst>
                                        </p:cTn>
                                        <p:tgtEl>
                                          <p:spTgt spid="90"/>
                                        </p:tgtEl>
                                        <p:attrNameLst>
                                          <p:attrName>style.visibility</p:attrName>
                                        </p:attrNameLst>
                                      </p:cBhvr>
                                      <p:to>
                                        <p:strVal val="visible"/>
                                      </p:to>
                                    </p:set>
                                    <p:animEffect transition="in" filter="fade">
                                      <p:cBhvr>
                                        <p:cTn id="178" dur="500"/>
                                        <p:tgtEl>
                                          <p:spTgt spid="90"/>
                                        </p:tgtEl>
                                      </p:cBhvr>
                                    </p:animEffect>
                                  </p:childTnLst>
                                </p:cTn>
                              </p:par>
                            </p:childTnLst>
                          </p:cTn>
                        </p:par>
                        <p:par>
                          <p:cTn id="179" fill="hold">
                            <p:stCondLst>
                              <p:cond delay="500"/>
                            </p:stCondLst>
                            <p:childTnLst>
                              <p:par>
                                <p:cTn id="180" presetID="10" presetClass="entr" presetSubtype="0" fill="hold" nodeType="afterEffect">
                                  <p:stCondLst>
                                    <p:cond delay="0"/>
                                  </p:stCondLst>
                                  <p:childTnLst>
                                    <p:set>
                                      <p:cBhvr>
                                        <p:cTn id="181" dur="1" fill="hold">
                                          <p:stCondLst>
                                            <p:cond delay="0"/>
                                          </p:stCondLst>
                                        </p:cTn>
                                        <p:tgtEl>
                                          <p:spTgt spid="73"/>
                                        </p:tgtEl>
                                        <p:attrNameLst>
                                          <p:attrName>style.visibility</p:attrName>
                                        </p:attrNameLst>
                                      </p:cBhvr>
                                      <p:to>
                                        <p:strVal val="visible"/>
                                      </p:to>
                                    </p:set>
                                    <p:animEffect transition="in" filter="fade">
                                      <p:cBhvr>
                                        <p:cTn id="182" dur="500"/>
                                        <p:tgtEl>
                                          <p:spTgt spid="73"/>
                                        </p:tgtEl>
                                      </p:cBhvr>
                                    </p:animEffect>
                                  </p:childTnLst>
                                </p:cTn>
                              </p:par>
                              <p:par>
                                <p:cTn id="183" presetID="10" presetClass="entr" presetSubtype="0" fill="hold" nodeType="withEffect">
                                  <p:stCondLst>
                                    <p:cond delay="0"/>
                                  </p:stCondLst>
                                  <p:childTnLst>
                                    <p:set>
                                      <p:cBhvr>
                                        <p:cTn id="184" dur="1" fill="hold">
                                          <p:stCondLst>
                                            <p:cond delay="0"/>
                                          </p:stCondLst>
                                        </p:cTn>
                                        <p:tgtEl>
                                          <p:spTgt spid="87"/>
                                        </p:tgtEl>
                                        <p:attrNameLst>
                                          <p:attrName>style.visibility</p:attrName>
                                        </p:attrNameLst>
                                      </p:cBhvr>
                                      <p:to>
                                        <p:strVal val="visible"/>
                                      </p:to>
                                    </p:set>
                                    <p:animEffect transition="in" filter="fade">
                                      <p:cBhvr>
                                        <p:cTn id="185" dur="500"/>
                                        <p:tgtEl>
                                          <p:spTgt spid="87"/>
                                        </p:tgtEl>
                                      </p:cBhvr>
                                    </p:animEffect>
                                  </p:childTnLst>
                                </p:cTn>
                              </p:par>
                              <p:par>
                                <p:cTn id="186" presetID="10" presetClass="entr" presetSubtype="0" fill="hold" nodeType="withEffect">
                                  <p:stCondLst>
                                    <p:cond delay="0"/>
                                  </p:stCondLst>
                                  <p:childTnLst>
                                    <p:set>
                                      <p:cBhvr>
                                        <p:cTn id="187" dur="1" fill="hold">
                                          <p:stCondLst>
                                            <p:cond delay="0"/>
                                          </p:stCondLst>
                                        </p:cTn>
                                        <p:tgtEl>
                                          <p:spTgt spid="105"/>
                                        </p:tgtEl>
                                        <p:attrNameLst>
                                          <p:attrName>style.visibility</p:attrName>
                                        </p:attrNameLst>
                                      </p:cBhvr>
                                      <p:to>
                                        <p:strVal val="visible"/>
                                      </p:to>
                                    </p:set>
                                    <p:animEffect transition="in" filter="fade">
                                      <p:cBhvr>
                                        <p:cTn id="188" dur="500"/>
                                        <p:tgtEl>
                                          <p:spTgt spid="105"/>
                                        </p:tgtEl>
                                      </p:cBhvr>
                                    </p:animEffect>
                                  </p:childTnLst>
                                </p:cTn>
                              </p:par>
                              <p:par>
                                <p:cTn id="189" presetID="10" presetClass="entr" presetSubtype="0" fill="hold" grpId="0" nodeType="withEffect">
                                  <p:stCondLst>
                                    <p:cond delay="0"/>
                                  </p:stCondLst>
                                  <p:childTnLst>
                                    <p:set>
                                      <p:cBhvr>
                                        <p:cTn id="190" dur="1" fill="hold">
                                          <p:stCondLst>
                                            <p:cond delay="0"/>
                                          </p:stCondLst>
                                        </p:cTn>
                                        <p:tgtEl>
                                          <p:spTgt spid="125"/>
                                        </p:tgtEl>
                                        <p:attrNameLst>
                                          <p:attrName>style.visibility</p:attrName>
                                        </p:attrNameLst>
                                      </p:cBhvr>
                                      <p:to>
                                        <p:strVal val="visible"/>
                                      </p:to>
                                    </p:set>
                                    <p:animEffect transition="in" filter="fade">
                                      <p:cBhvr>
                                        <p:cTn id="191" dur="500"/>
                                        <p:tgtEl>
                                          <p:spTgt spid="125"/>
                                        </p:tgtEl>
                                      </p:cBhvr>
                                    </p:animEffect>
                                  </p:childTnLst>
                                </p:cTn>
                              </p:par>
                            </p:childTnLst>
                          </p:cTn>
                        </p:par>
                        <p:par>
                          <p:cTn id="192" fill="hold">
                            <p:stCondLst>
                              <p:cond delay="1000"/>
                            </p:stCondLst>
                            <p:childTnLst>
                              <p:par>
                                <p:cTn id="193" presetID="10" presetClass="entr" presetSubtype="0" fill="hold" nodeType="afterEffect">
                                  <p:stCondLst>
                                    <p:cond delay="0"/>
                                  </p:stCondLst>
                                  <p:childTnLst>
                                    <p:set>
                                      <p:cBhvr>
                                        <p:cTn id="194" dur="1" fill="hold">
                                          <p:stCondLst>
                                            <p:cond delay="0"/>
                                          </p:stCondLst>
                                        </p:cTn>
                                        <p:tgtEl>
                                          <p:spTgt spid="83"/>
                                        </p:tgtEl>
                                        <p:attrNameLst>
                                          <p:attrName>style.visibility</p:attrName>
                                        </p:attrNameLst>
                                      </p:cBhvr>
                                      <p:to>
                                        <p:strVal val="visible"/>
                                      </p:to>
                                    </p:set>
                                    <p:animEffect transition="in" filter="fade">
                                      <p:cBhvr>
                                        <p:cTn id="195" dur="500"/>
                                        <p:tgtEl>
                                          <p:spTgt spid="83"/>
                                        </p:tgtEl>
                                      </p:cBhvr>
                                    </p:animEffect>
                                  </p:childTnLst>
                                </p:cTn>
                              </p:par>
                              <p:par>
                                <p:cTn id="196" presetID="10" presetClass="entr" presetSubtype="0" fill="hold" nodeType="withEffect">
                                  <p:stCondLst>
                                    <p:cond delay="0"/>
                                  </p:stCondLst>
                                  <p:childTnLst>
                                    <p:set>
                                      <p:cBhvr>
                                        <p:cTn id="197" dur="1" fill="hold">
                                          <p:stCondLst>
                                            <p:cond delay="0"/>
                                          </p:stCondLst>
                                        </p:cTn>
                                        <p:tgtEl>
                                          <p:spTgt spid="97"/>
                                        </p:tgtEl>
                                        <p:attrNameLst>
                                          <p:attrName>style.visibility</p:attrName>
                                        </p:attrNameLst>
                                      </p:cBhvr>
                                      <p:to>
                                        <p:strVal val="visible"/>
                                      </p:to>
                                    </p:set>
                                    <p:animEffect transition="in" filter="fade">
                                      <p:cBhvr>
                                        <p:cTn id="198" dur="500"/>
                                        <p:tgtEl>
                                          <p:spTgt spid="97"/>
                                        </p:tgtEl>
                                      </p:cBhvr>
                                    </p:animEffect>
                                  </p:childTnLst>
                                </p:cTn>
                              </p:par>
                            </p:childTnLst>
                          </p:cTn>
                        </p:par>
                        <p:par>
                          <p:cTn id="199" fill="hold">
                            <p:stCondLst>
                              <p:cond delay="1500"/>
                            </p:stCondLst>
                            <p:childTnLst>
                              <p:par>
                                <p:cTn id="200" presetID="10" presetClass="entr" presetSubtype="0" fill="hold" nodeType="afterEffect">
                                  <p:stCondLst>
                                    <p:cond delay="0"/>
                                  </p:stCondLst>
                                  <p:childTnLst>
                                    <p:set>
                                      <p:cBhvr>
                                        <p:cTn id="201" dur="1" fill="hold">
                                          <p:stCondLst>
                                            <p:cond delay="0"/>
                                          </p:stCondLst>
                                        </p:cTn>
                                        <p:tgtEl>
                                          <p:spTgt spid="77"/>
                                        </p:tgtEl>
                                        <p:attrNameLst>
                                          <p:attrName>style.visibility</p:attrName>
                                        </p:attrNameLst>
                                      </p:cBhvr>
                                      <p:to>
                                        <p:strVal val="visible"/>
                                      </p:to>
                                    </p:set>
                                    <p:animEffect transition="in" filter="fade">
                                      <p:cBhvr>
                                        <p:cTn id="202" dur="500"/>
                                        <p:tgtEl>
                                          <p:spTgt spid="77"/>
                                        </p:tgtEl>
                                      </p:cBhvr>
                                    </p:animEffect>
                                  </p:childTnLst>
                                </p:cTn>
                              </p:par>
                              <p:par>
                                <p:cTn id="203" presetID="10" presetClass="entr" presetSubtype="0" fill="hold" nodeType="withEffect">
                                  <p:stCondLst>
                                    <p:cond delay="0"/>
                                  </p:stCondLst>
                                  <p:childTnLst>
                                    <p:set>
                                      <p:cBhvr>
                                        <p:cTn id="204" dur="1" fill="hold">
                                          <p:stCondLst>
                                            <p:cond delay="0"/>
                                          </p:stCondLst>
                                        </p:cTn>
                                        <p:tgtEl>
                                          <p:spTgt spid="91"/>
                                        </p:tgtEl>
                                        <p:attrNameLst>
                                          <p:attrName>style.visibility</p:attrName>
                                        </p:attrNameLst>
                                      </p:cBhvr>
                                      <p:to>
                                        <p:strVal val="visible"/>
                                      </p:to>
                                    </p:set>
                                    <p:animEffect transition="in" filter="fade">
                                      <p:cBhvr>
                                        <p:cTn id="205" dur="500"/>
                                        <p:tgtEl>
                                          <p:spTgt spid="91"/>
                                        </p:tgtEl>
                                      </p:cBhvr>
                                    </p:animEffect>
                                  </p:childTnLst>
                                </p:cTn>
                              </p:par>
                              <p:par>
                                <p:cTn id="206" presetID="10" presetClass="entr" presetSubtype="0" fill="hold" nodeType="withEffect">
                                  <p:stCondLst>
                                    <p:cond delay="0"/>
                                  </p:stCondLst>
                                  <p:childTnLst>
                                    <p:set>
                                      <p:cBhvr>
                                        <p:cTn id="207" dur="1" fill="hold">
                                          <p:stCondLst>
                                            <p:cond delay="0"/>
                                          </p:stCondLst>
                                        </p:cTn>
                                        <p:tgtEl>
                                          <p:spTgt spid="110"/>
                                        </p:tgtEl>
                                        <p:attrNameLst>
                                          <p:attrName>style.visibility</p:attrName>
                                        </p:attrNameLst>
                                      </p:cBhvr>
                                      <p:to>
                                        <p:strVal val="visible"/>
                                      </p:to>
                                    </p:set>
                                    <p:animEffect transition="in" filter="fade">
                                      <p:cBhvr>
                                        <p:cTn id="208" dur="500"/>
                                        <p:tgtEl>
                                          <p:spTgt spid="110"/>
                                        </p:tgtEl>
                                      </p:cBhvr>
                                    </p:animEffect>
                                  </p:childTnLst>
                                </p:cTn>
                              </p:par>
                              <p:par>
                                <p:cTn id="209" presetID="10" presetClass="entr" presetSubtype="0" fill="hold" grpId="0" nodeType="withEffect">
                                  <p:stCondLst>
                                    <p:cond delay="0"/>
                                  </p:stCondLst>
                                  <p:childTnLst>
                                    <p:set>
                                      <p:cBhvr>
                                        <p:cTn id="210" dur="1" fill="hold">
                                          <p:stCondLst>
                                            <p:cond delay="0"/>
                                          </p:stCondLst>
                                        </p:cTn>
                                        <p:tgtEl>
                                          <p:spTgt spid="124"/>
                                        </p:tgtEl>
                                        <p:attrNameLst>
                                          <p:attrName>style.visibility</p:attrName>
                                        </p:attrNameLst>
                                      </p:cBhvr>
                                      <p:to>
                                        <p:strVal val="visible"/>
                                      </p:to>
                                    </p:set>
                                    <p:animEffect transition="in" filter="fade">
                                      <p:cBhvr>
                                        <p:cTn id="211" dur="500"/>
                                        <p:tgtEl>
                                          <p:spTgt spid="124"/>
                                        </p:tgtEl>
                                      </p:cBhvr>
                                    </p:animEffect>
                                  </p:childTnLst>
                                </p:cTn>
                              </p:par>
                              <p:par>
                                <p:cTn id="212" presetID="10" presetClass="entr" presetSubtype="0" fill="hold" grpId="0" nodeType="withEffect">
                                  <p:stCondLst>
                                    <p:cond delay="0"/>
                                  </p:stCondLst>
                                  <p:childTnLst>
                                    <p:set>
                                      <p:cBhvr>
                                        <p:cTn id="213" dur="1" fill="hold">
                                          <p:stCondLst>
                                            <p:cond delay="0"/>
                                          </p:stCondLst>
                                        </p:cTn>
                                        <p:tgtEl>
                                          <p:spTgt spid="130"/>
                                        </p:tgtEl>
                                        <p:attrNameLst>
                                          <p:attrName>style.visibility</p:attrName>
                                        </p:attrNameLst>
                                      </p:cBhvr>
                                      <p:to>
                                        <p:strVal val="visible"/>
                                      </p:to>
                                    </p:set>
                                    <p:animEffect transition="in" filter="fade">
                                      <p:cBhvr>
                                        <p:cTn id="214" dur="500"/>
                                        <p:tgtEl>
                                          <p:spTgt spid="130"/>
                                        </p:tgtEl>
                                      </p:cBhvr>
                                    </p:animEffect>
                                  </p:childTnLst>
                                </p:cTn>
                              </p:par>
                              <p:par>
                                <p:cTn id="215" presetID="10" presetClass="entr" presetSubtype="0" fill="hold" grpId="0" nodeType="withEffect">
                                  <p:stCondLst>
                                    <p:cond delay="0"/>
                                  </p:stCondLst>
                                  <p:childTnLst>
                                    <p:set>
                                      <p:cBhvr>
                                        <p:cTn id="216" dur="1" fill="hold">
                                          <p:stCondLst>
                                            <p:cond delay="0"/>
                                          </p:stCondLst>
                                        </p:cTn>
                                        <p:tgtEl>
                                          <p:spTgt spid="131"/>
                                        </p:tgtEl>
                                        <p:attrNameLst>
                                          <p:attrName>style.visibility</p:attrName>
                                        </p:attrNameLst>
                                      </p:cBhvr>
                                      <p:to>
                                        <p:strVal val="visible"/>
                                      </p:to>
                                    </p:set>
                                    <p:animEffect transition="in" filter="fade">
                                      <p:cBhvr>
                                        <p:cTn id="217" dur="500"/>
                                        <p:tgtEl>
                                          <p:spTgt spid="131"/>
                                        </p:tgtEl>
                                      </p:cBhvr>
                                    </p:animEffect>
                                  </p:childTnLst>
                                </p:cTn>
                              </p:par>
                            </p:childTnLst>
                          </p:cTn>
                        </p:par>
                        <p:par>
                          <p:cTn id="218" fill="hold">
                            <p:stCondLst>
                              <p:cond delay="2000"/>
                            </p:stCondLst>
                            <p:childTnLst>
                              <p:par>
                                <p:cTn id="219" presetID="10" presetClass="entr" presetSubtype="0" fill="hold" nodeType="afterEffect">
                                  <p:stCondLst>
                                    <p:cond delay="0"/>
                                  </p:stCondLst>
                                  <p:childTnLst>
                                    <p:set>
                                      <p:cBhvr>
                                        <p:cTn id="220" dur="1" fill="hold">
                                          <p:stCondLst>
                                            <p:cond delay="0"/>
                                          </p:stCondLst>
                                        </p:cTn>
                                        <p:tgtEl>
                                          <p:spTgt spid="95"/>
                                        </p:tgtEl>
                                        <p:attrNameLst>
                                          <p:attrName>style.visibility</p:attrName>
                                        </p:attrNameLst>
                                      </p:cBhvr>
                                      <p:to>
                                        <p:strVal val="visible"/>
                                      </p:to>
                                    </p:set>
                                    <p:animEffect transition="in" filter="fade">
                                      <p:cBhvr>
                                        <p:cTn id="221" dur="500"/>
                                        <p:tgtEl>
                                          <p:spTgt spid="95"/>
                                        </p:tgtEl>
                                      </p:cBhvr>
                                    </p:animEffect>
                                  </p:childTnLst>
                                </p:cTn>
                              </p:par>
                              <p:par>
                                <p:cTn id="222" presetID="10" presetClass="entr" presetSubtype="0" fill="hold" nodeType="withEffect">
                                  <p:stCondLst>
                                    <p:cond delay="0"/>
                                  </p:stCondLst>
                                  <p:childTnLst>
                                    <p:set>
                                      <p:cBhvr>
                                        <p:cTn id="223" dur="1" fill="hold">
                                          <p:stCondLst>
                                            <p:cond delay="0"/>
                                          </p:stCondLst>
                                        </p:cTn>
                                        <p:tgtEl>
                                          <p:spTgt spid="81"/>
                                        </p:tgtEl>
                                        <p:attrNameLst>
                                          <p:attrName>style.visibility</p:attrName>
                                        </p:attrNameLst>
                                      </p:cBhvr>
                                      <p:to>
                                        <p:strVal val="visible"/>
                                      </p:to>
                                    </p:set>
                                    <p:animEffect transition="in" filter="fade">
                                      <p:cBhvr>
                                        <p:cTn id="224" dur="500"/>
                                        <p:tgtEl>
                                          <p:spTgt spid="81"/>
                                        </p:tgtEl>
                                      </p:cBhvr>
                                    </p:animEffect>
                                  </p:childTnLst>
                                </p:cTn>
                              </p:par>
                            </p:childTnLst>
                          </p:cTn>
                        </p:par>
                        <p:par>
                          <p:cTn id="225" fill="hold">
                            <p:stCondLst>
                              <p:cond delay="2500"/>
                            </p:stCondLst>
                            <p:childTnLst>
                              <p:par>
                                <p:cTn id="226" presetID="10" presetClass="entr" presetSubtype="0" fill="hold" grpId="0" nodeType="afterEffect">
                                  <p:stCondLst>
                                    <p:cond delay="0"/>
                                  </p:stCondLst>
                                  <p:childTnLst>
                                    <p:set>
                                      <p:cBhvr>
                                        <p:cTn id="227" dur="1" fill="hold">
                                          <p:stCondLst>
                                            <p:cond delay="0"/>
                                          </p:stCondLst>
                                        </p:cTn>
                                        <p:tgtEl>
                                          <p:spTgt spid="80"/>
                                        </p:tgtEl>
                                        <p:attrNameLst>
                                          <p:attrName>style.visibility</p:attrName>
                                        </p:attrNameLst>
                                      </p:cBhvr>
                                      <p:to>
                                        <p:strVal val="visible"/>
                                      </p:to>
                                    </p:set>
                                    <p:animEffect transition="in" filter="fade">
                                      <p:cBhvr>
                                        <p:cTn id="228" dur="500"/>
                                        <p:tgtEl>
                                          <p:spTgt spid="80"/>
                                        </p:tgtEl>
                                      </p:cBhvr>
                                    </p:animEffect>
                                  </p:childTnLst>
                                </p:cTn>
                              </p:par>
                              <p:par>
                                <p:cTn id="229" presetID="10" presetClass="entr" presetSubtype="0" fill="hold" grpId="0" nodeType="withEffect">
                                  <p:stCondLst>
                                    <p:cond delay="0"/>
                                  </p:stCondLst>
                                  <p:childTnLst>
                                    <p:set>
                                      <p:cBhvr>
                                        <p:cTn id="230" dur="1" fill="hold">
                                          <p:stCondLst>
                                            <p:cond delay="0"/>
                                          </p:stCondLst>
                                        </p:cTn>
                                        <p:tgtEl>
                                          <p:spTgt spid="94"/>
                                        </p:tgtEl>
                                        <p:attrNameLst>
                                          <p:attrName>style.visibility</p:attrName>
                                        </p:attrNameLst>
                                      </p:cBhvr>
                                      <p:to>
                                        <p:strVal val="visible"/>
                                      </p:to>
                                    </p:set>
                                    <p:animEffect transition="in" filter="fade">
                                      <p:cBhvr>
                                        <p:cTn id="231" dur="500"/>
                                        <p:tgtEl>
                                          <p:spTgt spid="94"/>
                                        </p:tgtEl>
                                      </p:cBhvr>
                                    </p:animEffect>
                                  </p:childTnLst>
                                </p:cTn>
                              </p:par>
                              <p:par>
                                <p:cTn id="232" presetID="10" presetClass="entr" presetSubtype="0" fill="hold" grpId="0" nodeType="withEffect">
                                  <p:stCondLst>
                                    <p:cond delay="0"/>
                                  </p:stCondLst>
                                  <p:childTnLst>
                                    <p:set>
                                      <p:cBhvr>
                                        <p:cTn id="233" dur="1" fill="hold">
                                          <p:stCondLst>
                                            <p:cond delay="0"/>
                                          </p:stCondLst>
                                        </p:cTn>
                                        <p:tgtEl>
                                          <p:spTgt spid="98"/>
                                        </p:tgtEl>
                                        <p:attrNameLst>
                                          <p:attrName>style.visibility</p:attrName>
                                        </p:attrNameLst>
                                      </p:cBhvr>
                                      <p:to>
                                        <p:strVal val="visible"/>
                                      </p:to>
                                    </p:set>
                                    <p:animEffect transition="in" filter="fade">
                                      <p:cBhvr>
                                        <p:cTn id="234" dur="500"/>
                                        <p:tgtEl>
                                          <p:spTgt spid="98"/>
                                        </p:tgtEl>
                                      </p:cBhvr>
                                    </p:animEffect>
                                  </p:childTnLst>
                                </p:cTn>
                              </p:par>
                              <p:par>
                                <p:cTn id="235" presetID="10" presetClass="entr" presetSubtype="0" fill="hold" grpId="0" nodeType="withEffect">
                                  <p:stCondLst>
                                    <p:cond delay="0"/>
                                  </p:stCondLst>
                                  <p:childTnLst>
                                    <p:set>
                                      <p:cBhvr>
                                        <p:cTn id="236" dur="1" fill="hold">
                                          <p:stCondLst>
                                            <p:cond delay="0"/>
                                          </p:stCondLst>
                                        </p:cTn>
                                        <p:tgtEl>
                                          <p:spTgt spid="99"/>
                                        </p:tgtEl>
                                        <p:attrNameLst>
                                          <p:attrName>style.visibility</p:attrName>
                                        </p:attrNameLst>
                                      </p:cBhvr>
                                      <p:to>
                                        <p:strVal val="visible"/>
                                      </p:to>
                                    </p:set>
                                    <p:animEffect transition="in" filter="fade">
                                      <p:cBhvr>
                                        <p:cTn id="237" dur="500"/>
                                        <p:tgtEl>
                                          <p:spTgt spid="99"/>
                                        </p:tgtEl>
                                      </p:cBhvr>
                                    </p:animEffect>
                                  </p:childTnLst>
                                </p:cTn>
                              </p:par>
                              <p:par>
                                <p:cTn id="238" presetID="10" presetClass="entr" presetSubtype="0" fill="hold" nodeType="withEffect">
                                  <p:stCondLst>
                                    <p:cond delay="0"/>
                                  </p:stCondLst>
                                  <p:childTnLst>
                                    <p:set>
                                      <p:cBhvr>
                                        <p:cTn id="239" dur="1" fill="hold">
                                          <p:stCondLst>
                                            <p:cond delay="0"/>
                                          </p:stCondLst>
                                        </p:cTn>
                                        <p:tgtEl>
                                          <p:spTgt spid="115"/>
                                        </p:tgtEl>
                                        <p:attrNameLst>
                                          <p:attrName>style.visibility</p:attrName>
                                        </p:attrNameLst>
                                      </p:cBhvr>
                                      <p:to>
                                        <p:strVal val="visible"/>
                                      </p:to>
                                    </p:set>
                                    <p:animEffect transition="in" filter="fade">
                                      <p:cBhvr>
                                        <p:cTn id="240" dur="500"/>
                                        <p:tgtEl>
                                          <p:spTgt spid="115"/>
                                        </p:tgtEl>
                                      </p:cBhvr>
                                    </p:animEffect>
                                  </p:childTnLst>
                                </p:cTn>
                              </p:par>
                              <p:par>
                                <p:cTn id="241" presetID="10" presetClass="entr" presetSubtype="0" fill="hold" grpId="0" nodeType="withEffect">
                                  <p:stCondLst>
                                    <p:cond delay="0"/>
                                  </p:stCondLst>
                                  <p:childTnLst>
                                    <p:set>
                                      <p:cBhvr>
                                        <p:cTn id="242" dur="1" fill="hold">
                                          <p:stCondLst>
                                            <p:cond delay="0"/>
                                          </p:stCondLst>
                                        </p:cTn>
                                        <p:tgtEl>
                                          <p:spTgt spid="122"/>
                                        </p:tgtEl>
                                        <p:attrNameLst>
                                          <p:attrName>style.visibility</p:attrName>
                                        </p:attrNameLst>
                                      </p:cBhvr>
                                      <p:to>
                                        <p:strVal val="visible"/>
                                      </p:to>
                                    </p:set>
                                    <p:animEffect transition="in" filter="fade">
                                      <p:cBhvr>
                                        <p:cTn id="243" dur="500"/>
                                        <p:tgtEl>
                                          <p:spTgt spid="122"/>
                                        </p:tgtEl>
                                      </p:cBhvr>
                                    </p:animEffect>
                                  </p:childTnLst>
                                </p:cTn>
                              </p:par>
                              <p:par>
                                <p:cTn id="244" presetID="10" presetClass="entr" presetSubtype="0" fill="hold" grpId="0" nodeType="withEffect">
                                  <p:stCondLst>
                                    <p:cond delay="0"/>
                                  </p:stCondLst>
                                  <p:childTnLst>
                                    <p:set>
                                      <p:cBhvr>
                                        <p:cTn id="245" dur="1" fill="hold">
                                          <p:stCondLst>
                                            <p:cond delay="0"/>
                                          </p:stCondLst>
                                        </p:cTn>
                                        <p:tgtEl>
                                          <p:spTgt spid="123"/>
                                        </p:tgtEl>
                                        <p:attrNameLst>
                                          <p:attrName>style.visibility</p:attrName>
                                        </p:attrNameLst>
                                      </p:cBhvr>
                                      <p:to>
                                        <p:strVal val="visible"/>
                                      </p:to>
                                    </p:set>
                                    <p:animEffect transition="in" filter="fade">
                                      <p:cBhvr>
                                        <p:cTn id="246" dur="500"/>
                                        <p:tgtEl>
                                          <p:spTgt spid="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5" grpId="0"/>
      <p:bldP spid="27" grpId="0" animBg="1"/>
      <p:bldP spid="29" grpId="0"/>
      <p:bldP spid="31" grpId="0" animBg="1"/>
      <p:bldP spid="52" grpId="0"/>
      <p:bldP spid="53" grpId="0" animBg="1"/>
      <p:bldP spid="54" grpId="0" animBg="1"/>
      <p:bldP spid="55" grpId="0"/>
      <p:bldP spid="57" grpId="0"/>
      <p:bldP spid="58" grpId="0"/>
      <p:bldP spid="59" grpId="0"/>
      <p:bldP spid="60" grpId="0"/>
      <p:bldP spid="61" grpId="0" animBg="1"/>
      <p:bldP spid="62" grpId="0" animBg="1"/>
      <p:bldP spid="63" grpId="0" animBg="1"/>
      <p:bldP spid="64" grpId="0" animBg="1"/>
      <p:bldP spid="65" grpId="0" animBg="1"/>
      <p:bldP spid="67" grpId="0" animBg="1"/>
      <p:bldP spid="80" grpId="0" animBg="1"/>
      <p:bldP spid="82" grpId="0"/>
      <p:bldP spid="94" grpId="0" animBg="1"/>
      <p:bldP spid="96" grpId="0"/>
      <p:bldP spid="98" grpId="0" animBg="1"/>
      <p:bldP spid="99" grpId="0" animBg="1"/>
      <p:bldP spid="120" grpId="0"/>
      <p:bldP spid="121" grpId="0" animBg="1"/>
      <p:bldP spid="122" grpId="0" animBg="1"/>
      <p:bldP spid="123" grpId="0" animBg="1"/>
      <p:bldP spid="124" grpId="0" animBg="1"/>
      <p:bldP spid="125" grpId="0" animBg="1"/>
      <p:bldP spid="126" grpId="0"/>
      <p:bldP spid="128" grpId="0"/>
      <p:bldP spid="129" grpId="0"/>
      <p:bldP spid="130" grpId="0"/>
      <p:bldP spid="131" grpId="0"/>
      <p:bldP spid="133" grpId="0"/>
      <p:bldP spid="134" grpId="0"/>
      <p:bldP spid="66" grpId="0" animBg="1"/>
      <p:bldP spid="6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Stadium hashing: </a:t>
            </a:r>
            <a:br>
              <a:rPr lang="en-US" dirty="0" smtClean="0"/>
            </a:br>
            <a:r>
              <a:rPr lang="en-US" dirty="0" smtClean="0"/>
              <a:t>CUDA implementation</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 Uses a non-linear reversible hash function with diffusion in both directions.</a:t>
            </a:r>
          </a:p>
          <a:p>
            <a:pPr>
              <a:buFont typeface="Wingdings" panose="05000000000000000000" pitchFamily="2" charset="2"/>
              <a:buChar char="v"/>
            </a:pPr>
            <a:r>
              <a:rPr lang="en-US" dirty="0" smtClean="0"/>
              <a:t> Uses </a:t>
            </a:r>
            <a:r>
              <a:rPr lang="en-US" i="1" dirty="0" smtClean="0"/>
              <a:t>__</a:t>
            </a:r>
            <a:r>
              <a:rPr lang="en-US" i="1" dirty="0" err="1" smtClean="0"/>
              <a:t>umulhi</a:t>
            </a:r>
            <a:r>
              <a:rPr lang="en-US" i="1" dirty="0" smtClean="0"/>
              <a:t>() </a:t>
            </a:r>
            <a:r>
              <a:rPr lang="en-US" dirty="0" smtClean="0"/>
              <a:t>function to map the hashing outcome to the table size.</a:t>
            </a:r>
          </a:p>
          <a:p>
            <a:pPr>
              <a:buFont typeface="Wingdings" panose="05000000000000000000" pitchFamily="2" charset="2"/>
              <a:buChar char="v"/>
            </a:pPr>
            <a:r>
              <a:rPr lang="en-US" dirty="0" smtClean="0"/>
              <a:t> Slightly increases the table size to be a prime number for a full traversal with double hashing.</a:t>
            </a:r>
          </a:p>
          <a:p>
            <a:pPr>
              <a:buFont typeface="Wingdings" panose="05000000000000000000" pitchFamily="2" charset="2"/>
              <a:buChar char="v"/>
            </a:pPr>
            <a:r>
              <a:rPr lang="en-US" dirty="0" smtClean="0"/>
              <a:t> Uses atomic AND for ticket-board transactions.</a:t>
            </a:r>
          </a:p>
          <a:p>
            <a:pPr>
              <a:buFont typeface="Wingdings" panose="05000000000000000000" pitchFamily="2" charset="2"/>
              <a:buChar char="v"/>
            </a:pPr>
            <a:r>
              <a:rPr lang="en-US" dirty="0" smtClean="0"/>
              <a:t> Uses high-throughput </a:t>
            </a:r>
            <a:r>
              <a:rPr lang="en-US" i="1" dirty="0" err="1" smtClean="0"/>
              <a:t>bfe</a:t>
            </a:r>
            <a:r>
              <a:rPr lang="en-US" dirty="0" smtClean="0"/>
              <a:t> and </a:t>
            </a:r>
            <a:r>
              <a:rPr lang="en-US" i="1" dirty="0" err="1" smtClean="0"/>
              <a:t>bfi</a:t>
            </a:r>
            <a:r>
              <a:rPr lang="en-US" dirty="0" smtClean="0"/>
              <a:t> PTX instructions during insertion and retrieval.</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11131" y="6455686"/>
            <a:ext cx="489097" cy="317254"/>
          </a:xfrm>
          <a:prstGeom prst="rect">
            <a:avLst/>
          </a:prstGeom>
        </p:spPr>
      </p:pic>
    </p:spTree>
    <p:extLst>
      <p:ext uri="{BB962C8B-B14F-4D97-AF65-F5344CB8AC3E}">
        <p14:creationId xmlns:p14="http://schemas.microsoft.com/office/powerpoint/2010/main" val="184986139"/>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Warp execution inefficiency of regular batched insertions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 A rehashing thread may have to try multiple times causing thread starvation.</a:t>
            </a:r>
            <a:endParaRPr lang="en-US" dirty="0"/>
          </a:p>
        </p:txBody>
      </p:sp>
      <p:sp>
        <p:nvSpPr>
          <p:cNvPr id="4" name="TextBox 3"/>
          <p:cNvSpPr txBox="1"/>
          <p:nvPr/>
        </p:nvSpPr>
        <p:spPr>
          <a:xfrm rot="16200000">
            <a:off x="3745846" y="3283679"/>
            <a:ext cx="1093185" cy="253176"/>
          </a:xfrm>
          <a:prstGeom prst="rect">
            <a:avLst/>
          </a:prstGeom>
          <a:noFill/>
          <a:effectLst/>
        </p:spPr>
        <p:txBody>
          <a:bodyPr wrap="square" rtlCol="0">
            <a:spAutoFit/>
          </a:bodyPr>
          <a:lstStyle/>
          <a:p>
            <a:pPr algn="ctr"/>
            <a:r>
              <a:rPr lang="en-US" sz="1100" dirty="0" smtClean="0"/>
              <a:t>Time</a:t>
            </a:r>
            <a:endParaRPr lang="en-US" sz="1100" dirty="0"/>
          </a:p>
        </p:txBody>
      </p:sp>
      <p:grpSp>
        <p:nvGrpSpPr>
          <p:cNvPr id="5" name="Group 4"/>
          <p:cNvGrpSpPr/>
          <p:nvPr/>
        </p:nvGrpSpPr>
        <p:grpSpPr>
          <a:xfrm>
            <a:off x="4548003" y="2921688"/>
            <a:ext cx="339076" cy="314880"/>
            <a:chOff x="302895" y="560070"/>
            <a:chExt cx="457200" cy="457200"/>
          </a:xfrm>
          <a:effectLst/>
        </p:grpSpPr>
        <p:sp>
          <p:nvSpPr>
            <p:cNvPr id="6" name="Oval 5"/>
            <p:cNvSpPr/>
            <p:nvPr/>
          </p:nvSpPr>
          <p:spPr>
            <a:xfrm>
              <a:off x="302895" y="56007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7" name="Oval 6"/>
            <p:cNvSpPr/>
            <p:nvPr/>
          </p:nvSpPr>
          <p:spPr>
            <a:xfrm>
              <a:off x="348615" y="605790"/>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t>0</a:t>
              </a:r>
              <a:endParaRPr lang="en-US" sz="1100" dirty="0"/>
            </a:p>
          </p:txBody>
        </p:sp>
      </p:grpSp>
      <p:grpSp>
        <p:nvGrpSpPr>
          <p:cNvPr id="8" name="Group 7"/>
          <p:cNvGrpSpPr/>
          <p:nvPr/>
        </p:nvGrpSpPr>
        <p:grpSpPr>
          <a:xfrm>
            <a:off x="5000306" y="2929560"/>
            <a:ext cx="339076" cy="314880"/>
            <a:chOff x="1333500" y="571500"/>
            <a:chExt cx="457200" cy="457200"/>
          </a:xfrm>
          <a:effectLst/>
        </p:grpSpPr>
        <p:sp>
          <p:nvSpPr>
            <p:cNvPr id="9" name="Oval 8"/>
            <p:cNvSpPr/>
            <p:nvPr/>
          </p:nvSpPr>
          <p:spPr>
            <a:xfrm>
              <a:off x="1333500" y="57150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0" name="Oval 9"/>
            <p:cNvSpPr/>
            <p:nvPr/>
          </p:nvSpPr>
          <p:spPr>
            <a:xfrm>
              <a:off x="1379220" y="617220"/>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t>1</a:t>
              </a:r>
              <a:endParaRPr lang="en-US" sz="1100" dirty="0"/>
            </a:p>
          </p:txBody>
        </p:sp>
      </p:grpSp>
      <p:grpSp>
        <p:nvGrpSpPr>
          <p:cNvPr id="11" name="Group 10"/>
          <p:cNvGrpSpPr/>
          <p:nvPr/>
        </p:nvGrpSpPr>
        <p:grpSpPr>
          <a:xfrm>
            <a:off x="5452610" y="2934808"/>
            <a:ext cx="339076" cy="314880"/>
            <a:chOff x="1874520" y="579120"/>
            <a:chExt cx="457200" cy="457200"/>
          </a:xfrm>
          <a:effectLst/>
        </p:grpSpPr>
        <p:sp>
          <p:nvSpPr>
            <p:cNvPr id="12" name="Oval 11"/>
            <p:cNvSpPr/>
            <p:nvPr/>
          </p:nvSpPr>
          <p:spPr>
            <a:xfrm>
              <a:off x="1874520" y="57912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3" name="Oval 12"/>
            <p:cNvSpPr/>
            <p:nvPr/>
          </p:nvSpPr>
          <p:spPr>
            <a:xfrm>
              <a:off x="1920240" y="624840"/>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t>2</a:t>
              </a:r>
              <a:endParaRPr lang="en-US" sz="1100" dirty="0"/>
            </a:p>
          </p:txBody>
        </p:sp>
      </p:grpSp>
      <p:grpSp>
        <p:nvGrpSpPr>
          <p:cNvPr id="14" name="Group 13"/>
          <p:cNvGrpSpPr/>
          <p:nvPr/>
        </p:nvGrpSpPr>
        <p:grpSpPr>
          <a:xfrm>
            <a:off x="5904913" y="2929560"/>
            <a:ext cx="339076" cy="314880"/>
            <a:chOff x="2438400" y="571500"/>
            <a:chExt cx="457200" cy="457200"/>
          </a:xfrm>
          <a:effectLst/>
        </p:grpSpPr>
        <p:sp>
          <p:nvSpPr>
            <p:cNvPr id="15" name="Oval 14"/>
            <p:cNvSpPr/>
            <p:nvPr/>
          </p:nvSpPr>
          <p:spPr>
            <a:xfrm>
              <a:off x="2438400" y="57150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6" name="Oval 15"/>
            <p:cNvSpPr/>
            <p:nvPr/>
          </p:nvSpPr>
          <p:spPr>
            <a:xfrm>
              <a:off x="2484120" y="617220"/>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t>3</a:t>
              </a:r>
              <a:endParaRPr lang="en-US" sz="1100" dirty="0"/>
            </a:p>
          </p:txBody>
        </p:sp>
      </p:grpSp>
      <p:grpSp>
        <p:nvGrpSpPr>
          <p:cNvPr id="17" name="Group 16"/>
          <p:cNvGrpSpPr/>
          <p:nvPr/>
        </p:nvGrpSpPr>
        <p:grpSpPr>
          <a:xfrm>
            <a:off x="6357216" y="2924312"/>
            <a:ext cx="339076" cy="314880"/>
            <a:chOff x="2964180" y="563880"/>
            <a:chExt cx="457200" cy="457200"/>
          </a:xfrm>
          <a:effectLst/>
        </p:grpSpPr>
        <p:sp>
          <p:nvSpPr>
            <p:cNvPr id="18" name="Oval 17"/>
            <p:cNvSpPr/>
            <p:nvPr/>
          </p:nvSpPr>
          <p:spPr>
            <a:xfrm>
              <a:off x="2964180" y="56388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9" name="Oval 18"/>
            <p:cNvSpPr/>
            <p:nvPr/>
          </p:nvSpPr>
          <p:spPr>
            <a:xfrm>
              <a:off x="3009900" y="609600"/>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t>4</a:t>
              </a:r>
              <a:endParaRPr lang="en-US" sz="1100" dirty="0"/>
            </a:p>
          </p:txBody>
        </p:sp>
      </p:grpSp>
      <p:grpSp>
        <p:nvGrpSpPr>
          <p:cNvPr id="20" name="Group 19"/>
          <p:cNvGrpSpPr/>
          <p:nvPr/>
        </p:nvGrpSpPr>
        <p:grpSpPr>
          <a:xfrm>
            <a:off x="6809519" y="2929560"/>
            <a:ext cx="339076" cy="314880"/>
            <a:chOff x="3505200" y="571500"/>
            <a:chExt cx="457200" cy="457200"/>
          </a:xfrm>
          <a:effectLst/>
        </p:grpSpPr>
        <p:sp>
          <p:nvSpPr>
            <p:cNvPr id="21" name="Oval 20"/>
            <p:cNvSpPr/>
            <p:nvPr/>
          </p:nvSpPr>
          <p:spPr>
            <a:xfrm>
              <a:off x="3505200" y="57150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22" name="Oval 21"/>
            <p:cNvSpPr/>
            <p:nvPr/>
          </p:nvSpPr>
          <p:spPr>
            <a:xfrm>
              <a:off x="3550920" y="617220"/>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t>5</a:t>
              </a:r>
              <a:endParaRPr lang="en-US" sz="1100" dirty="0"/>
            </a:p>
          </p:txBody>
        </p:sp>
      </p:grpSp>
      <p:grpSp>
        <p:nvGrpSpPr>
          <p:cNvPr id="23" name="Group 22"/>
          <p:cNvGrpSpPr/>
          <p:nvPr/>
        </p:nvGrpSpPr>
        <p:grpSpPr>
          <a:xfrm>
            <a:off x="7261822" y="2929560"/>
            <a:ext cx="339076" cy="314880"/>
            <a:chOff x="4038600" y="571500"/>
            <a:chExt cx="457200" cy="457200"/>
          </a:xfrm>
          <a:effectLst/>
        </p:grpSpPr>
        <p:sp>
          <p:nvSpPr>
            <p:cNvPr id="24" name="Oval 23"/>
            <p:cNvSpPr/>
            <p:nvPr/>
          </p:nvSpPr>
          <p:spPr>
            <a:xfrm>
              <a:off x="4038600" y="57150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25" name="Oval 24"/>
            <p:cNvSpPr/>
            <p:nvPr/>
          </p:nvSpPr>
          <p:spPr>
            <a:xfrm>
              <a:off x="4084320" y="617220"/>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t>6</a:t>
              </a:r>
              <a:endParaRPr lang="en-US" sz="1100" dirty="0"/>
            </a:p>
          </p:txBody>
        </p:sp>
      </p:grpSp>
      <p:grpSp>
        <p:nvGrpSpPr>
          <p:cNvPr id="26" name="Group 25"/>
          <p:cNvGrpSpPr/>
          <p:nvPr/>
        </p:nvGrpSpPr>
        <p:grpSpPr>
          <a:xfrm>
            <a:off x="7714126" y="2929560"/>
            <a:ext cx="339076" cy="314880"/>
            <a:chOff x="4572000" y="571500"/>
            <a:chExt cx="457200" cy="457200"/>
          </a:xfrm>
          <a:effectLst/>
        </p:grpSpPr>
        <p:sp>
          <p:nvSpPr>
            <p:cNvPr id="27" name="Oval 26"/>
            <p:cNvSpPr/>
            <p:nvPr/>
          </p:nvSpPr>
          <p:spPr>
            <a:xfrm>
              <a:off x="4572000" y="57150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28" name="Oval 27"/>
            <p:cNvSpPr/>
            <p:nvPr/>
          </p:nvSpPr>
          <p:spPr>
            <a:xfrm>
              <a:off x="4617720" y="617220"/>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t>7</a:t>
              </a:r>
              <a:endParaRPr lang="en-US" sz="1100" dirty="0"/>
            </a:p>
          </p:txBody>
        </p:sp>
      </p:grpSp>
      <p:grpSp>
        <p:nvGrpSpPr>
          <p:cNvPr id="29" name="Group 28"/>
          <p:cNvGrpSpPr/>
          <p:nvPr/>
        </p:nvGrpSpPr>
        <p:grpSpPr>
          <a:xfrm>
            <a:off x="4548003" y="3380889"/>
            <a:ext cx="339076" cy="314880"/>
            <a:chOff x="769620" y="1226820"/>
            <a:chExt cx="457200" cy="457200"/>
          </a:xfrm>
          <a:effectLst/>
        </p:grpSpPr>
        <p:sp>
          <p:nvSpPr>
            <p:cNvPr id="30" name="Oval 29"/>
            <p:cNvSpPr/>
            <p:nvPr/>
          </p:nvSpPr>
          <p:spPr>
            <a:xfrm>
              <a:off x="769620" y="122682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31" name="Oval 30"/>
            <p:cNvSpPr/>
            <p:nvPr/>
          </p:nvSpPr>
          <p:spPr>
            <a:xfrm>
              <a:off x="815340" y="1272540"/>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solidFill>
                    <a:schemeClr val="tx1"/>
                  </a:solidFill>
                  <a:sym typeface="Wingdings 2"/>
                </a:rPr>
                <a:t></a:t>
              </a:r>
              <a:endParaRPr lang="en-US" sz="1100" dirty="0">
                <a:solidFill>
                  <a:schemeClr val="tx1"/>
                </a:solidFill>
              </a:endParaRPr>
            </a:p>
          </p:txBody>
        </p:sp>
      </p:grpSp>
      <p:grpSp>
        <p:nvGrpSpPr>
          <p:cNvPr id="32" name="Group 31"/>
          <p:cNvGrpSpPr/>
          <p:nvPr/>
        </p:nvGrpSpPr>
        <p:grpSpPr>
          <a:xfrm>
            <a:off x="5000306" y="3375641"/>
            <a:ext cx="339076" cy="314880"/>
            <a:chOff x="1333500" y="1219200"/>
            <a:chExt cx="457200" cy="457200"/>
          </a:xfrm>
          <a:effectLst/>
        </p:grpSpPr>
        <p:sp>
          <p:nvSpPr>
            <p:cNvPr id="33" name="Oval 32"/>
            <p:cNvSpPr/>
            <p:nvPr/>
          </p:nvSpPr>
          <p:spPr>
            <a:xfrm>
              <a:off x="1333500" y="121920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34" name="Oval 33"/>
            <p:cNvSpPr/>
            <p:nvPr/>
          </p:nvSpPr>
          <p:spPr>
            <a:xfrm>
              <a:off x="1379220" y="1264920"/>
              <a:ext cx="365760" cy="365760"/>
            </a:xfrm>
            <a:prstGeom prst="ellipse">
              <a:avLst/>
            </a:prstGeom>
            <a:solidFill>
              <a:schemeClr val="accent3">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grpSp>
        <p:nvGrpSpPr>
          <p:cNvPr id="35" name="Group 34"/>
          <p:cNvGrpSpPr/>
          <p:nvPr/>
        </p:nvGrpSpPr>
        <p:grpSpPr>
          <a:xfrm>
            <a:off x="5452610" y="3380889"/>
            <a:ext cx="339076" cy="314880"/>
            <a:chOff x="1874520" y="1226820"/>
            <a:chExt cx="457200" cy="457200"/>
          </a:xfrm>
          <a:effectLst/>
        </p:grpSpPr>
        <p:sp>
          <p:nvSpPr>
            <p:cNvPr id="36" name="Oval 35"/>
            <p:cNvSpPr/>
            <p:nvPr/>
          </p:nvSpPr>
          <p:spPr>
            <a:xfrm>
              <a:off x="1874520" y="122682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37" name="Oval 36"/>
            <p:cNvSpPr/>
            <p:nvPr/>
          </p:nvSpPr>
          <p:spPr>
            <a:xfrm>
              <a:off x="1920240" y="1272540"/>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grpSp>
        <p:nvGrpSpPr>
          <p:cNvPr id="38" name="Group 37"/>
          <p:cNvGrpSpPr/>
          <p:nvPr/>
        </p:nvGrpSpPr>
        <p:grpSpPr>
          <a:xfrm>
            <a:off x="5904913" y="3375641"/>
            <a:ext cx="339076" cy="314880"/>
            <a:chOff x="2438400" y="1219200"/>
            <a:chExt cx="457200" cy="457200"/>
          </a:xfrm>
          <a:effectLst/>
        </p:grpSpPr>
        <p:sp>
          <p:nvSpPr>
            <p:cNvPr id="39" name="Oval 38"/>
            <p:cNvSpPr/>
            <p:nvPr/>
          </p:nvSpPr>
          <p:spPr>
            <a:xfrm>
              <a:off x="2438400" y="121920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40" name="Oval 39"/>
            <p:cNvSpPr/>
            <p:nvPr/>
          </p:nvSpPr>
          <p:spPr>
            <a:xfrm>
              <a:off x="2484120" y="1264920"/>
              <a:ext cx="365760" cy="365760"/>
            </a:xfrm>
            <a:prstGeom prst="ellipse">
              <a:avLst/>
            </a:prstGeom>
            <a:solidFill>
              <a:schemeClr val="accent3">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grpSp>
        <p:nvGrpSpPr>
          <p:cNvPr id="41" name="Group 40"/>
          <p:cNvGrpSpPr/>
          <p:nvPr/>
        </p:nvGrpSpPr>
        <p:grpSpPr>
          <a:xfrm>
            <a:off x="6357216" y="3370393"/>
            <a:ext cx="339076" cy="314880"/>
            <a:chOff x="2964180" y="1211580"/>
            <a:chExt cx="457200" cy="457200"/>
          </a:xfrm>
          <a:effectLst/>
        </p:grpSpPr>
        <p:sp>
          <p:nvSpPr>
            <p:cNvPr id="42" name="Oval 41"/>
            <p:cNvSpPr/>
            <p:nvPr/>
          </p:nvSpPr>
          <p:spPr>
            <a:xfrm>
              <a:off x="2964180" y="121158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43" name="Oval 42"/>
            <p:cNvSpPr/>
            <p:nvPr/>
          </p:nvSpPr>
          <p:spPr>
            <a:xfrm>
              <a:off x="3009900" y="1257300"/>
              <a:ext cx="365760" cy="365760"/>
            </a:xfrm>
            <a:prstGeom prst="ellipse">
              <a:avLst/>
            </a:prstGeom>
            <a:solidFill>
              <a:schemeClr val="accent3">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grpSp>
        <p:nvGrpSpPr>
          <p:cNvPr id="44" name="Group 43"/>
          <p:cNvGrpSpPr/>
          <p:nvPr/>
        </p:nvGrpSpPr>
        <p:grpSpPr>
          <a:xfrm>
            <a:off x="6809519" y="3375641"/>
            <a:ext cx="339076" cy="314880"/>
            <a:chOff x="3505200" y="1219200"/>
            <a:chExt cx="457200" cy="457200"/>
          </a:xfrm>
          <a:effectLst/>
        </p:grpSpPr>
        <p:sp>
          <p:nvSpPr>
            <p:cNvPr id="45" name="Oval 44"/>
            <p:cNvSpPr/>
            <p:nvPr/>
          </p:nvSpPr>
          <p:spPr>
            <a:xfrm>
              <a:off x="3505200" y="121920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46" name="Oval 45"/>
            <p:cNvSpPr/>
            <p:nvPr/>
          </p:nvSpPr>
          <p:spPr>
            <a:xfrm>
              <a:off x="3550920" y="1264920"/>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grpSp>
        <p:nvGrpSpPr>
          <p:cNvPr id="47" name="Group 46"/>
          <p:cNvGrpSpPr/>
          <p:nvPr/>
        </p:nvGrpSpPr>
        <p:grpSpPr>
          <a:xfrm>
            <a:off x="7261822" y="3375641"/>
            <a:ext cx="339076" cy="314880"/>
            <a:chOff x="4038600" y="1219200"/>
            <a:chExt cx="457200" cy="457200"/>
          </a:xfrm>
          <a:effectLst/>
        </p:grpSpPr>
        <p:sp>
          <p:nvSpPr>
            <p:cNvPr id="48" name="Oval 47"/>
            <p:cNvSpPr/>
            <p:nvPr/>
          </p:nvSpPr>
          <p:spPr>
            <a:xfrm>
              <a:off x="4038600" y="121920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49" name="Oval 48"/>
            <p:cNvSpPr/>
            <p:nvPr/>
          </p:nvSpPr>
          <p:spPr>
            <a:xfrm>
              <a:off x="4084320" y="1264920"/>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grpSp>
        <p:nvGrpSpPr>
          <p:cNvPr id="50" name="Group 49"/>
          <p:cNvGrpSpPr/>
          <p:nvPr/>
        </p:nvGrpSpPr>
        <p:grpSpPr>
          <a:xfrm>
            <a:off x="7714126" y="3375641"/>
            <a:ext cx="339076" cy="314880"/>
            <a:chOff x="4572000" y="1219200"/>
            <a:chExt cx="457200" cy="457200"/>
          </a:xfrm>
          <a:effectLst/>
        </p:grpSpPr>
        <p:sp>
          <p:nvSpPr>
            <p:cNvPr id="51" name="Oval 50"/>
            <p:cNvSpPr/>
            <p:nvPr/>
          </p:nvSpPr>
          <p:spPr>
            <a:xfrm>
              <a:off x="4572000" y="121920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52" name="Oval 51"/>
            <p:cNvSpPr/>
            <p:nvPr/>
          </p:nvSpPr>
          <p:spPr>
            <a:xfrm>
              <a:off x="4617720" y="1264920"/>
              <a:ext cx="365760" cy="365760"/>
            </a:xfrm>
            <a:prstGeom prst="ellipse">
              <a:avLst/>
            </a:prstGeom>
            <a:solidFill>
              <a:schemeClr val="accent3">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cxnSp>
        <p:nvCxnSpPr>
          <p:cNvPr id="53" name="Straight Arrow Connector 52"/>
          <p:cNvCxnSpPr/>
          <p:nvPr/>
        </p:nvCxnSpPr>
        <p:spPr>
          <a:xfrm rot="5400000">
            <a:off x="4645381" y="3308686"/>
            <a:ext cx="144320" cy="117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54" name="Straight Arrow Connector 53"/>
          <p:cNvCxnSpPr/>
          <p:nvPr/>
        </p:nvCxnSpPr>
        <p:spPr>
          <a:xfrm rot="5400000">
            <a:off x="5104244" y="3309998"/>
            <a:ext cx="131200" cy="117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55" name="Straight Arrow Connector 54"/>
          <p:cNvCxnSpPr/>
          <p:nvPr/>
        </p:nvCxnSpPr>
        <p:spPr>
          <a:xfrm rot="5400000">
            <a:off x="5556548" y="3315246"/>
            <a:ext cx="131200" cy="117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56" name="Straight Arrow Connector 55"/>
          <p:cNvCxnSpPr/>
          <p:nvPr/>
        </p:nvCxnSpPr>
        <p:spPr>
          <a:xfrm rot="5400000">
            <a:off x="6008851" y="3309998"/>
            <a:ext cx="131200" cy="117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57" name="Straight Arrow Connector 56"/>
          <p:cNvCxnSpPr/>
          <p:nvPr/>
        </p:nvCxnSpPr>
        <p:spPr>
          <a:xfrm rot="5400000">
            <a:off x="6461154" y="3304750"/>
            <a:ext cx="131200" cy="117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58" name="Straight Arrow Connector 57"/>
          <p:cNvCxnSpPr/>
          <p:nvPr/>
        </p:nvCxnSpPr>
        <p:spPr>
          <a:xfrm rot="5400000">
            <a:off x="6913457" y="3309998"/>
            <a:ext cx="131200" cy="117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59" name="Straight Arrow Connector 58"/>
          <p:cNvCxnSpPr/>
          <p:nvPr/>
        </p:nvCxnSpPr>
        <p:spPr>
          <a:xfrm rot="5400000">
            <a:off x="7365760" y="3309998"/>
            <a:ext cx="131200" cy="117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60" name="Straight Arrow Connector 59"/>
          <p:cNvCxnSpPr/>
          <p:nvPr/>
        </p:nvCxnSpPr>
        <p:spPr>
          <a:xfrm rot="5400000">
            <a:off x="7818064" y="3309998"/>
            <a:ext cx="131200" cy="117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grpSp>
        <p:nvGrpSpPr>
          <p:cNvPr id="61" name="Group 60"/>
          <p:cNvGrpSpPr/>
          <p:nvPr/>
        </p:nvGrpSpPr>
        <p:grpSpPr>
          <a:xfrm>
            <a:off x="4548003" y="3814724"/>
            <a:ext cx="339076" cy="314880"/>
            <a:chOff x="1066800" y="2143125"/>
            <a:chExt cx="457200" cy="457200"/>
          </a:xfrm>
          <a:effectLst/>
        </p:grpSpPr>
        <p:sp>
          <p:nvSpPr>
            <p:cNvPr id="62" name="Oval 61"/>
            <p:cNvSpPr/>
            <p:nvPr/>
          </p:nvSpPr>
          <p:spPr>
            <a:xfrm>
              <a:off x="1066800" y="21431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100"/>
            </a:p>
          </p:txBody>
        </p:sp>
        <p:sp>
          <p:nvSpPr>
            <p:cNvPr id="63" name="Oval 62"/>
            <p:cNvSpPr/>
            <p:nvPr/>
          </p:nvSpPr>
          <p:spPr>
            <a:xfrm>
              <a:off x="1112520" y="2188845"/>
              <a:ext cx="365760" cy="365760"/>
            </a:xfrm>
            <a:prstGeom prst="ellipse">
              <a:avLst/>
            </a:prstGeom>
            <a:solidFill>
              <a:schemeClr val="accent5">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0</a:t>
              </a:r>
              <a:r>
                <a:rPr lang="en-US" sz="1100" baseline="-25000" dirty="0" smtClean="0"/>
                <a:t>1</a:t>
              </a:r>
              <a:endParaRPr lang="en-US" sz="1100" dirty="0"/>
            </a:p>
          </p:txBody>
        </p:sp>
      </p:grpSp>
      <p:sp>
        <p:nvSpPr>
          <p:cNvPr id="64" name="Oval 63"/>
          <p:cNvSpPr/>
          <p:nvPr/>
        </p:nvSpPr>
        <p:spPr>
          <a:xfrm>
            <a:off x="5000306" y="3814724"/>
            <a:ext cx="339076" cy="314880"/>
          </a:xfrm>
          <a:prstGeom prst="ellipse">
            <a:avLst/>
          </a:prstGeom>
          <a:noFill/>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grpSp>
        <p:nvGrpSpPr>
          <p:cNvPr id="65" name="Group 64"/>
          <p:cNvGrpSpPr/>
          <p:nvPr/>
        </p:nvGrpSpPr>
        <p:grpSpPr>
          <a:xfrm>
            <a:off x="5452610" y="3809476"/>
            <a:ext cx="339076" cy="314880"/>
            <a:chOff x="2171700" y="2143125"/>
            <a:chExt cx="457200" cy="457200"/>
          </a:xfrm>
          <a:effectLst/>
        </p:grpSpPr>
        <p:sp>
          <p:nvSpPr>
            <p:cNvPr id="66" name="Oval 65"/>
            <p:cNvSpPr/>
            <p:nvPr/>
          </p:nvSpPr>
          <p:spPr>
            <a:xfrm>
              <a:off x="2171700" y="21431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67" name="Oval 66"/>
            <p:cNvSpPr/>
            <p:nvPr/>
          </p:nvSpPr>
          <p:spPr>
            <a:xfrm>
              <a:off x="2217420" y="2188845"/>
              <a:ext cx="365760" cy="365760"/>
            </a:xfrm>
            <a:prstGeom prst="ellipse">
              <a:avLst/>
            </a:prstGeom>
            <a:solidFill>
              <a:schemeClr val="accent5">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2</a:t>
              </a:r>
              <a:r>
                <a:rPr lang="en-US" sz="1100" baseline="-25000" dirty="0" smtClean="0"/>
                <a:t>1</a:t>
              </a:r>
              <a:endParaRPr lang="en-US" sz="1100" dirty="0"/>
            </a:p>
          </p:txBody>
        </p:sp>
      </p:grpSp>
      <p:sp>
        <p:nvSpPr>
          <p:cNvPr id="68" name="Oval 67"/>
          <p:cNvSpPr/>
          <p:nvPr/>
        </p:nvSpPr>
        <p:spPr>
          <a:xfrm>
            <a:off x="5904913" y="3814724"/>
            <a:ext cx="339076" cy="314880"/>
          </a:xfrm>
          <a:prstGeom prst="ellipse">
            <a:avLst/>
          </a:prstGeom>
          <a:noFill/>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69" name="Oval 68"/>
          <p:cNvSpPr/>
          <p:nvPr/>
        </p:nvSpPr>
        <p:spPr>
          <a:xfrm>
            <a:off x="6357216" y="3814724"/>
            <a:ext cx="339076" cy="314880"/>
          </a:xfrm>
          <a:prstGeom prst="ellipse">
            <a:avLst/>
          </a:prstGeom>
          <a:noFill/>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grpSp>
        <p:nvGrpSpPr>
          <p:cNvPr id="70" name="Group 69"/>
          <p:cNvGrpSpPr/>
          <p:nvPr/>
        </p:nvGrpSpPr>
        <p:grpSpPr>
          <a:xfrm>
            <a:off x="6809519" y="3814724"/>
            <a:ext cx="339076" cy="314880"/>
            <a:chOff x="3802380" y="2135505"/>
            <a:chExt cx="457200" cy="457200"/>
          </a:xfrm>
          <a:effectLst/>
        </p:grpSpPr>
        <p:sp>
          <p:nvSpPr>
            <p:cNvPr id="71" name="Oval 70"/>
            <p:cNvSpPr/>
            <p:nvPr/>
          </p:nvSpPr>
          <p:spPr>
            <a:xfrm>
              <a:off x="3802380" y="213550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72" name="Oval 71"/>
            <p:cNvSpPr/>
            <p:nvPr/>
          </p:nvSpPr>
          <p:spPr>
            <a:xfrm>
              <a:off x="3848100" y="2181225"/>
              <a:ext cx="365760" cy="365760"/>
            </a:xfrm>
            <a:prstGeom prst="ellipse">
              <a:avLst/>
            </a:prstGeom>
            <a:solidFill>
              <a:schemeClr val="accent5">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5</a:t>
              </a:r>
              <a:r>
                <a:rPr lang="en-US" sz="1100" baseline="-25000" dirty="0" smtClean="0"/>
                <a:t>1</a:t>
              </a:r>
              <a:endParaRPr lang="en-US" sz="1100" dirty="0"/>
            </a:p>
          </p:txBody>
        </p:sp>
      </p:grpSp>
      <p:grpSp>
        <p:nvGrpSpPr>
          <p:cNvPr id="73" name="Group 72"/>
          <p:cNvGrpSpPr/>
          <p:nvPr/>
        </p:nvGrpSpPr>
        <p:grpSpPr>
          <a:xfrm>
            <a:off x="7261822" y="3814724"/>
            <a:ext cx="339076" cy="314880"/>
            <a:chOff x="4335780" y="2135505"/>
            <a:chExt cx="457200" cy="457200"/>
          </a:xfrm>
          <a:effectLst/>
        </p:grpSpPr>
        <p:sp>
          <p:nvSpPr>
            <p:cNvPr id="74" name="Oval 73"/>
            <p:cNvSpPr/>
            <p:nvPr/>
          </p:nvSpPr>
          <p:spPr>
            <a:xfrm>
              <a:off x="4335780" y="213550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75" name="Oval 74"/>
            <p:cNvSpPr/>
            <p:nvPr/>
          </p:nvSpPr>
          <p:spPr>
            <a:xfrm>
              <a:off x="4381500" y="2181225"/>
              <a:ext cx="365760" cy="365760"/>
            </a:xfrm>
            <a:prstGeom prst="ellipse">
              <a:avLst/>
            </a:prstGeom>
            <a:solidFill>
              <a:schemeClr val="accent5">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6</a:t>
              </a:r>
              <a:r>
                <a:rPr lang="en-US" sz="1100" baseline="-25000" dirty="0" smtClean="0"/>
                <a:t>1</a:t>
              </a:r>
              <a:endParaRPr lang="en-US" sz="1100" dirty="0"/>
            </a:p>
          </p:txBody>
        </p:sp>
      </p:grpSp>
      <p:sp>
        <p:nvSpPr>
          <p:cNvPr id="76" name="Oval 75"/>
          <p:cNvSpPr/>
          <p:nvPr/>
        </p:nvSpPr>
        <p:spPr>
          <a:xfrm>
            <a:off x="7714126" y="3814724"/>
            <a:ext cx="339076" cy="314880"/>
          </a:xfrm>
          <a:prstGeom prst="ellipse">
            <a:avLst/>
          </a:prstGeom>
          <a:noFill/>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grpSp>
        <p:nvGrpSpPr>
          <p:cNvPr id="77" name="Group 76"/>
          <p:cNvGrpSpPr/>
          <p:nvPr/>
        </p:nvGrpSpPr>
        <p:grpSpPr>
          <a:xfrm>
            <a:off x="4548003" y="4266053"/>
            <a:ext cx="339076" cy="314880"/>
            <a:chOff x="1066800" y="2943225"/>
            <a:chExt cx="457200" cy="457200"/>
          </a:xfrm>
          <a:effectLst/>
        </p:grpSpPr>
        <p:sp>
          <p:nvSpPr>
            <p:cNvPr id="78" name="Oval 77"/>
            <p:cNvSpPr/>
            <p:nvPr/>
          </p:nvSpPr>
          <p:spPr>
            <a:xfrm>
              <a:off x="1066800" y="29432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79" name="Oval 78"/>
            <p:cNvSpPr/>
            <p:nvPr/>
          </p:nvSpPr>
          <p:spPr>
            <a:xfrm>
              <a:off x="1112520" y="2988945"/>
              <a:ext cx="365760" cy="365760"/>
            </a:xfrm>
            <a:prstGeom prst="ellipse">
              <a:avLst/>
            </a:prstGeom>
            <a:solidFill>
              <a:schemeClr val="accent3">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sp>
        <p:nvSpPr>
          <p:cNvPr id="80" name="Oval 79"/>
          <p:cNvSpPr/>
          <p:nvPr/>
        </p:nvSpPr>
        <p:spPr>
          <a:xfrm>
            <a:off x="5000306" y="4266053"/>
            <a:ext cx="339076" cy="314880"/>
          </a:xfrm>
          <a:prstGeom prst="ellipse">
            <a:avLst/>
          </a:prstGeom>
          <a:noFill/>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grpSp>
        <p:nvGrpSpPr>
          <p:cNvPr id="81" name="Group 80"/>
          <p:cNvGrpSpPr/>
          <p:nvPr/>
        </p:nvGrpSpPr>
        <p:grpSpPr>
          <a:xfrm>
            <a:off x="5452610" y="4266053"/>
            <a:ext cx="339076" cy="314880"/>
            <a:chOff x="2171700" y="2943225"/>
            <a:chExt cx="457200" cy="457200"/>
          </a:xfrm>
          <a:effectLst/>
        </p:grpSpPr>
        <p:sp>
          <p:nvSpPr>
            <p:cNvPr id="82" name="Oval 81"/>
            <p:cNvSpPr/>
            <p:nvPr/>
          </p:nvSpPr>
          <p:spPr>
            <a:xfrm>
              <a:off x="2171700" y="29432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83" name="Oval 82"/>
            <p:cNvSpPr/>
            <p:nvPr/>
          </p:nvSpPr>
          <p:spPr>
            <a:xfrm>
              <a:off x="2217420" y="2988945"/>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sp>
        <p:nvSpPr>
          <p:cNvPr id="84" name="Oval 83"/>
          <p:cNvSpPr/>
          <p:nvPr/>
        </p:nvSpPr>
        <p:spPr>
          <a:xfrm>
            <a:off x="5904913" y="4266053"/>
            <a:ext cx="339076" cy="314880"/>
          </a:xfrm>
          <a:prstGeom prst="ellipse">
            <a:avLst/>
          </a:prstGeom>
          <a:noFill/>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85" name="Oval 84"/>
          <p:cNvSpPr/>
          <p:nvPr/>
        </p:nvSpPr>
        <p:spPr>
          <a:xfrm>
            <a:off x="6357216" y="4266053"/>
            <a:ext cx="339076" cy="314880"/>
          </a:xfrm>
          <a:prstGeom prst="ellipse">
            <a:avLst/>
          </a:prstGeom>
          <a:noFill/>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grpSp>
        <p:nvGrpSpPr>
          <p:cNvPr id="86" name="Group 85"/>
          <p:cNvGrpSpPr/>
          <p:nvPr/>
        </p:nvGrpSpPr>
        <p:grpSpPr>
          <a:xfrm>
            <a:off x="6809519" y="4266053"/>
            <a:ext cx="339076" cy="314880"/>
            <a:chOff x="3802380" y="2935605"/>
            <a:chExt cx="457200" cy="457200"/>
          </a:xfrm>
          <a:effectLst/>
        </p:grpSpPr>
        <p:sp>
          <p:nvSpPr>
            <p:cNvPr id="87" name="Oval 86"/>
            <p:cNvSpPr/>
            <p:nvPr/>
          </p:nvSpPr>
          <p:spPr>
            <a:xfrm>
              <a:off x="3802380" y="293560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88" name="Oval 87"/>
            <p:cNvSpPr/>
            <p:nvPr/>
          </p:nvSpPr>
          <p:spPr>
            <a:xfrm>
              <a:off x="3848100" y="2981325"/>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grpSp>
        <p:nvGrpSpPr>
          <p:cNvPr id="89" name="Group 88"/>
          <p:cNvGrpSpPr/>
          <p:nvPr/>
        </p:nvGrpSpPr>
        <p:grpSpPr>
          <a:xfrm>
            <a:off x="7261822" y="4266053"/>
            <a:ext cx="339076" cy="314880"/>
            <a:chOff x="4335780" y="2935605"/>
            <a:chExt cx="457200" cy="457200"/>
          </a:xfrm>
          <a:effectLst/>
        </p:grpSpPr>
        <p:sp>
          <p:nvSpPr>
            <p:cNvPr id="90" name="Oval 89"/>
            <p:cNvSpPr/>
            <p:nvPr/>
          </p:nvSpPr>
          <p:spPr>
            <a:xfrm>
              <a:off x="4335780" y="293560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91" name="Oval 90"/>
            <p:cNvSpPr/>
            <p:nvPr/>
          </p:nvSpPr>
          <p:spPr>
            <a:xfrm>
              <a:off x="4381500" y="2981325"/>
              <a:ext cx="365760" cy="365760"/>
            </a:xfrm>
            <a:prstGeom prst="ellipse">
              <a:avLst/>
            </a:prstGeom>
            <a:solidFill>
              <a:schemeClr val="accent3">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sp>
        <p:nvSpPr>
          <p:cNvPr id="92" name="Oval 91"/>
          <p:cNvSpPr/>
          <p:nvPr/>
        </p:nvSpPr>
        <p:spPr>
          <a:xfrm>
            <a:off x="7714126" y="4266053"/>
            <a:ext cx="339076" cy="314880"/>
          </a:xfrm>
          <a:prstGeom prst="ellipse">
            <a:avLst/>
          </a:prstGeom>
          <a:noFill/>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cxnSp>
        <p:nvCxnSpPr>
          <p:cNvPr id="93" name="Straight Arrow Connector 92"/>
          <p:cNvCxnSpPr>
            <a:stCxn id="62" idx="4"/>
            <a:endCxn id="78" idx="0"/>
          </p:cNvCxnSpPr>
          <p:nvPr/>
        </p:nvCxnSpPr>
        <p:spPr>
          <a:xfrm rot="5400000">
            <a:off x="4649317" y="4197786"/>
            <a:ext cx="136448" cy="117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94" name="Straight Arrow Connector 93"/>
          <p:cNvCxnSpPr>
            <a:stCxn id="66" idx="4"/>
            <a:endCxn id="82" idx="0"/>
          </p:cNvCxnSpPr>
          <p:nvPr/>
        </p:nvCxnSpPr>
        <p:spPr>
          <a:xfrm rot="5400000">
            <a:off x="5551300" y="4195162"/>
            <a:ext cx="141696" cy="117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95" name="Straight Arrow Connector 94"/>
          <p:cNvCxnSpPr>
            <a:stCxn id="71" idx="4"/>
            <a:endCxn id="87" idx="0"/>
          </p:cNvCxnSpPr>
          <p:nvPr/>
        </p:nvCxnSpPr>
        <p:spPr>
          <a:xfrm rot="5400000">
            <a:off x="6910833" y="4197786"/>
            <a:ext cx="136448" cy="117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96" name="Straight Arrow Connector 95"/>
          <p:cNvCxnSpPr>
            <a:stCxn id="74" idx="4"/>
            <a:endCxn id="90" idx="0"/>
          </p:cNvCxnSpPr>
          <p:nvPr/>
        </p:nvCxnSpPr>
        <p:spPr>
          <a:xfrm rot="5400000">
            <a:off x="7363136" y="4197786"/>
            <a:ext cx="136448" cy="117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97" name="Straight Arrow Connector 96"/>
          <p:cNvCxnSpPr>
            <a:stCxn id="82" idx="4"/>
            <a:endCxn id="102" idx="0"/>
          </p:cNvCxnSpPr>
          <p:nvPr/>
        </p:nvCxnSpPr>
        <p:spPr>
          <a:xfrm rot="5400000">
            <a:off x="5553924" y="4649115"/>
            <a:ext cx="136448" cy="117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98" name="Straight Arrow Connector 97"/>
          <p:cNvCxnSpPr>
            <a:stCxn id="87" idx="4"/>
            <a:endCxn id="107" idx="0"/>
          </p:cNvCxnSpPr>
          <p:nvPr/>
        </p:nvCxnSpPr>
        <p:spPr>
          <a:xfrm rot="5400000">
            <a:off x="6910833" y="4649115"/>
            <a:ext cx="136448" cy="117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sp>
        <p:nvSpPr>
          <p:cNvPr id="99" name="Oval 98"/>
          <p:cNvSpPr/>
          <p:nvPr/>
        </p:nvSpPr>
        <p:spPr>
          <a:xfrm>
            <a:off x="4548003" y="4717381"/>
            <a:ext cx="339076" cy="314880"/>
          </a:xfrm>
          <a:prstGeom prst="ellipse">
            <a:avLst/>
          </a:prstGeom>
          <a:noFill/>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00" name="Oval 99"/>
          <p:cNvSpPr/>
          <p:nvPr/>
        </p:nvSpPr>
        <p:spPr>
          <a:xfrm>
            <a:off x="5000306" y="4717381"/>
            <a:ext cx="339076" cy="314880"/>
          </a:xfrm>
          <a:prstGeom prst="ellipse">
            <a:avLst/>
          </a:prstGeom>
          <a:noFill/>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grpSp>
        <p:nvGrpSpPr>
          <p:cNvPr id="101" name="Group 100"/>
          <p:cNvGrpSpPr/>
          <p:nvPr/>
        </p:nvGrpSpPr>
        <p:grpSpPr>
          <a:xfrm>
            <a:off x="5452610" y="4717381"/>
            <a:ext cx="339076" cy="314880"/>
            <a:chOff x="2171700" y="3705225"/>
            <a:chExt cx="457200" cy="457200"/>
          </a:xfrm>
          <a:effectLst/>
        </p:grpSpPr>
        <p:sp>
          <p:nvSpPr>
            <p:cNvPr id="102" name="Oval 101"/>
            <p:cNvSpPr/>
            <p:nvPr/>
          </p:nvSpPr>
          <p:spPr>
            <a:xfrm>
              <a:off x="2171700" y="37052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03" name="Oval 102"/>
            <p:cNvSpPr/>
            <p:nvPr/>
          </p:nvSpPr>
          <p:spPr>
            <a:xfrm>
              <a:off x="2217420" y="3750945"/>
              <a:ext cx="365760" cy="365760"/>
            </a:xfrm>
            <a:prstGeom prst="ellipse">
              <a:avLst/>
            </a:prstGeom>
            <a:solidFill>
              <a:schemeClr val="accent5">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2</a:t>
              </a:r>
              <a:r>
                <a:rPr lang="en-US" sz="1100" baseline="-25000" dirty="0" smtClean="0"/>
                <a:t>2</a:t>
              </a:r>
              <a:endParaRPr lang="en-US" sz="1100" dirty="0"/>
            </a:p>
          </p:txBody>
        </p:sp>
      </p:grpSp>
      <p:sp>
        <p:nvSpPr>
          <p:cNvPr id="104" name="Oval 103"/>
          <p:cNvSpPr/>
          <p:nvPr/>
        </p:nvSpPr>
        <p:spPr>
          <a:xfrm>
            <a:off x="5904913" y="4717381"/>
            <a:ext cx="339076" cy="314880"/>
          </a:xfrm>
          <a:prstGeom prst="ellipse">
            <a:avLst/>
          </a:prstGeom>
          <a:noFill/>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05" name="Oval 104"/>
          <p:cNvSpPr/>
          <p:nvPr/>
        </p:nvSpPr>
        <p:spPr>
          <a:xfrm>
            <a:off x="6357216" y="4717381"/>
            <a:ext cx="339076" cy="314880"/>
          </a:xfrm>
          <a:prstGeom prst="ellipse">
            <a:avLst/>
          </a:prstGeom>
          <a:noFill/>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grpSp>
        <p:nvGrpSpPr>
          <p:cNvPr id="106" name="Group 105"/>
          <p:cNvGrpSpPr/>
          <p:nvPr/>
        </p:nvGrpSpPr>
        <p:grpSpPr>
          <a:xfrm>
            <a:off x="6809519" y="4717381"/>
            <a:ext cx="339076" cy="314880"/>
            <a:chOff x="3802380" y="3697605"/>
            <a:chExt cx="457200" cy="457200"/>
          </a:xfrm>
          <a:effectLst/>
        </p:grpSpPr>
        <p:sp>
          <p:nvSpPr>
            <p:cNvPr id="107" name="Oval 106"/>
            <p:cNvSpPr/>
            <p:nvPr/>
          </p:nvSpPr>
          <p:spPr>
            <a:xfrm>
              <a:off x="3802380" y="369760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08" name="Oval 107"/>
            <p:cNvSpPr/>
            <p:nvPr/>
          </p:nvSpPr>
          <p:spPr>
            <a:xfrm>
              <a:off x="3848100" y="3743325"/>
              <a:ext cx="365760" cy="365760"/>
            </a:xfrm>
            <a:prstGeom prst="ellipse">
              <a:avLst/>
            </a:prstGeom>
            <a:solidFill>
              <a:schemeClr val="accent5">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5</a:t>
              </a:r>
              <a:r>
                <a:rPr lang="en-US" sz="1100" baseline="-25000" dirty="0" smtClean="0"/>
                <a:t>2</a:t>
              </a:r>
              <a:endParaRPr lang="en-US" sz="1100" dirty="0"/>
            </a:p>
          </p:txBody>
        </p:sp>
      </p:grpSp>
      <p:sp>
        <p:nvSpPr>
          <p:cNvPr id="109" name="Oval 108"/>
          <p:cNvSpPr/>
          <p:nvPr/>
        </p:nvSpPr>
        <p:spPr>
          <a:xfrm>
            <a:off x="7261822" y="4717381"/>
            <a:ext cx="339076" cy="314880"/>
          </a:xfrm>
          <a:prstGeom prst="ellipse">
            <a:avLst/>
          </a:prstGeom>
          <a:noFill/>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10" name="Oval 109"/>
          <p:cNvSpPr/>
          <p:nvPr/>
        </p:nvSpPr>
        <p:spPr>
          <a:xfrm>
            <a:off x="7714126" y="4717381"/>
            <a:ext cx="339076" cy="314880"/>
          </a:xfrm>
          <a:prstGeom prst="ellipse">
            <a:avLst/>
          </a:prstGeom>
          <a:noFill/>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11" name="Oval 110"/>
          <p:cNvSpPr/>
          <p:nvPr/>
        </p:nvSpPr>
        <p:spPr>
          <a:xfrm>
            <a:off x="4548003" y="5173958"/>
            <a:ext cx="339076" cy="314880"/>
          </a:xfrm>
          <a:prstGeom prst="ellipse">
            <a:avLst/>
          </a:prstGeom>
          <a:noFill/>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12" name="Oval 111"/>
          <p:cNvSpPr/>
          <p:nvPr/>
        </p:nvSpPr>
        <p:spPr>
          <a:xfrm>
            <a:off x="5000306" y="5179206"/>
            <a:ext cx="339076" cy="314880"/>
          </a:xfrm>
          <a:prstGeom prst="ellipse">
            <a:avLst/>
          </a:prstGeom>
          <a:noFill/>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grpSp>
        <p:nvGrpSpPr>
          <p:cNvPr id="113" name="Group 112"/>
          <p:cNvGrpSpPr/>
          <p:nvPr/>
        </p:nvGrpSpPr>
        <p:grpSpPr>
          <a:xfrm>
            <a:off x="5452610" y="5179206"/>
            <a:ext cx="339076" cy="314880"/>
            <a:chOff x="2171700" y="4505325"/>
            <a:chExt cx="457200" cy="457200"/>
          </a:xfrm>
          <a:effectLst/>
        </p:grpSpPr>
        <p:sp>
          <p:nvSpPr>
            <p:cNvPr id="114" name="Oval 113"/>
            <p:cNvSpPr/>
            <p:nvPr/>
          </p:nvSpPr>
          <p:spPr>
            <a:xfrm>
              <a:off x="2171700" y="45053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15" name="Oval 114"/>
            <p:cNvSpPr/>
            <p:nvPr/>
          </p:nvSpPr>
          <p:spPr>
            <a:xfrm>
              <a:off x="2217420" y="4551045"/>
              <a:ext cx="365760" cy="365760"/>
            </a:xfrm>
            <a:prstGeom prst="ellipse">
              <a:avLst/>
            </a:prstGeom>
            <a:solidFill>
              <a:schemeClr val="accent3">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sp>
        <p:nvSpPr>
          <p:cNvPr id="116" name="Oval 115"/>
          <p:cNvSpPr/>
          <p:nvPr/>
        </p:nvSpPr>
        <p:spPr>
          <a:xfrm>
            <a:off x="5904913" y="5179206"/>
            <a:ext cx="339076" cy="314880"/>
          </a:xfrm>
          <a:prstGeom prst="ellipse">
            <a:avLst/>
          </a:prstGeom>
          <a:noFill/>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17" name="Oval 116"/>
          <p:cNvSpPr/>
          <p:nvPr/>
        </p:nvSpPr>
        <p:spPr>
          <a:xfrm>
            <a:off x="6357216" y="5179206"/>
            <a:ext cx="339076" cy="314880"/>
          </a:xfrm>
          <a:prstGeom prst="ellipse">
            <a:avLst/>
          </a:prstGeom>
          <a:noFill/>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grpSp>
        <p:nvGrpSpPr>
          <p:cNvPr id="118" name="Group 117"/>
          <p:cNvGrpSpPr/>
          <p:nvPr/>
        </p:nvGrpSpPr>
        <p:grpSpPr>
          <a:xfrm>
            <a:off x="6809519" y="5179206"/>
            <a:ext cx="339076" cy="314880"/>
            <a:chOff x="3802380" y="4497705"/>
            <a:chExt cx="457200" cy="457200"/>
          </a:xfrm>
          <a:effectLst/>
        </p:grpSpPr>
        <p:sp>
          <p:nvSpPr>
            <p:cNvPr id="119" name="Oval 118"/>
            <p:cNvSpPr/>
            <p:nvPr/>
          </p:nvSpPr>
          <p:spPr>
            <a:xfrm>
              <a:off x="3802380" y="449770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20" name="Oval 119"/>
            <p:cNvSpPr/>
            <p:nvPr/>
          </p:nvSpPr>
          <p:spPr>
            <a:xfrm>
              <a:off x="3848100" y="4543425"/>
              <a:ext cx="365760" cy="365760"/>
            </a:xfrm>
            <a:prstGeom prst="ellipse">
              <a:avLst/>
            </a:prstGeom>
            <a:solidFill>
              <a:schemeClr val="accent3">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sp>
        <p:nvSpPr>
          <p:cNvPr id="121" name="Oval 120"/>
          <p:cNvSpPr/>
          <p:nvPr/>
        </p:nvSpPr>
        <p:spPr>
          <a:xfrm>
            <a:off x="7261822" y="5179206"/>
            <a:ext cx="339076" cy="314880"/>
          </a:xfrm>
          <a:prstGeom prst="ellipse">
            <a:avLst/>
          </a:prstGeom>
          <a:noFill/>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22" name="Oval 121"/>
          <p:cNvSpPr/>
          <p:nvPr/>
        </p:nvSpPr>
        <p:spPr>
          <a:xfrm>
            <a:off x="7714126" y="5183579"/>
            <a:ext cx="339076" cy="314880"/>
          </a:xfrm>
          <a:prstGeom prst="ellipse">
            <a:avLst/>
          </a:prstGeom>
          <a:noFill/>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cxnSp>
        <p:nvCxnSpPr>
          <p:cNvPr id="123" name="Straight Arrow Connector 122"/>
          <p:cNvCxnSpPr>
            <a:stCxn id="102" idx="4"/>
            <a:endCxn id="114" idx="0"/>
          </p:cNvCxnSpPr>
          <p:nvPr/>
        </p:nvCxnSpPr>
        <p:spPr>
          <a:xfrm rot="5400000">
            <a:off x="5548676" y="5105692"/>
            <a:ext cx="146944" cy="117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124" name="Straight Arrow Connector 123"/>
          <p:cNvCxnSpPr>
            <a:stCxn id="107" idx="4"/>
            <a:endCxn id="119" idx="0"/>
          </p:cNvCxnSpPr>
          <p:nvPr/>
        </p:nvCxnSpPr>
        <p:spPr>
          <a:xfrm rot="5400000">
            <a:off x="6905585" y="5105692"/>
            <a:ext cx="146944" cy="117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125" name="Straight Connector 124"/>
          <p:cNvCxnSpPr/>
          <p:nvPr/>
        </p:nvCxnSpPr>
        <p:spPr>
          <a:xfrm rot="5400000">
            <a:off x="5875290" y="4416754"/>
            <a:ext cx="3561176" cy="7827"/>
          </a:xfrm>
          <a:prstGeom prst="line">
            <a:avLst/>
          </a:prstGeom>
          <a:ln>
            <a:prstDash val="dash"/>
          </a:ln>
          <a:effectLst/>
        </p:spPr>
        <p:style>
          <a:lnRef idx="1">
            <a:schemeClr val="dk1"/>
          </a:lnRef>
          <a:fillRef idx="0">
            <a:schemeClr val="dk1"/>
          </a:fillRef>
          <a:effectRef idx="0">
            <a:schemeClr val="dk1"/>
          </a:effectRef>
          <a:fontRef idx="minor">
            <a:schemeClr val="tx1"/>
          </a:fontRef>
        </p:style>
      </p:cxnSp>
      <p:cxnSp>
        <p:nvCxnSpPr>
          <p:cNvPr id="126" name="Straight Connector 125"/>
          <p:cNvCxnSpPr/>
          <p:nvPr/>
        </p:nvCxnSpPr>
        <p:spPr>
          <a:xfrm rot="16200000" flipH="1">
            <a:off x="5424254" y="4424841"/>
            <a:ext cx="3566971" cy="6848"/>
          </a:xfrm>
          <a:prstGeom prst="line">
            <a:avLst/>
          </a:prstGeom>
          <a:ln>
            <a:prstDash val="dash"/>
          </a:ln>
          <a:effectLst/>
        </p:spPr>
        <p:style>
          <a:lnRef idx="1">
            <a:schemeClr val="dk1"/>
          </a:lnRef>
          <a:fillRef idx="0">
            <a:schemeClr val="dk1"/>
          </a:fillRef>
          <a:effectRef idx="0">
            <a:schemeClr val="dk1"/>
          </a:effectRef>
          <a:fontRef idx="minor">
            <a:schemeClr val="tx1"/>
          </a:fontRef>
        </p:style>
      </p:cxnSp>
      <p:cxnSp>
        <p:nvCxnSpPr>
          <p:cNvPr id="127" name="Straight Connector 126"/>
          <p:cNvCxnSpPr/>
          <p:nvPr/>
        </p:nvCxnSpPr>
        <p:spPr>
          <a:xfrm rot="16200000" flipH="1">
            <a:off x="4977695" y="4430384"/>
            <a:ext cx="3557572" cy="5161"/>
          </a:xfrm>
          <a:prstGeom prst="line">
            <a:avLst/>
          </a:prstGeom>
          <a:ln>
            <a:prstDash val="dash"/>
          </a:ln>
          <a:effectLst/>
        </p:spPr>
        <p:style>
          <a:lnRef idx="1">
            <a:schemeClr val="dk1"/>
          </a:lnRef>
          <a:fillRef idx="0">
            <a:schemeClr val="dk1"/>
          </a:fillRef>
          <a:effectRef idx="0">
            <a:schemeClr val="dk1"/>
          </a:effectRef>
          <a:fontRef idx="minor">
            <a:schemeClr val="tx1"/>
          </a:fontRef>
        </p:style>
      </p:cxnSp>
      <p:cxnSp>
        <p:nvCxnSpPr>
          <p:cNvPr id="128" name="Straight Connector 127"/>
          <p:cNvCxnSpPr/>
          <p:nvPr/>
        </p:nvCxnSpPr>
        <p:spPr>
          <a:xfrm rot="5400000">
            <a:off x="4503991" y="4427999"/>
            <a:ext cx="3596815" cy="2177"/>
          </a:xfrm>
          <a:prstGeom prst="line">
            <a:avLst/>
          </a:prstGeom>
          <a:ln>
            <a:prstDash val="dash"/>
          </a:ln>
          <a:effectLst/>
        </p:spPr>
        <p:style>
          <a:lnRef idx="1">
            <a:schemeClr val="dk1"/>
          </a:lnRef>
          <a:fillRef idx="0">
            <a:schemeClr val="dk1"/>
          </a:fillRef>
          <a:effectRef idx="0">
            <a:schemeClr val="dk1"/>
          </a:effectRef>
          <a:fontRef idx="minor">
            <a:schemeClr val="tx1"/>
          </a:fontRef>
        </p:style>
      </p:cxnSp>
      <p:cxnSp>
        <p:nvCxnSpPr>
          <p:cNvPr id="129" name="Straight Connector 128"/>
          <p:cNvCxnSpPr/>
          <p:nvPr/>
        </p:nvCxnSpPr>
        <p:spPr>
          <a:xfrm rot="16200000" flipH="1">
            <a:off x="4049655" y="4438437"/>
            <a:ext cx="3597909" cy="1198"/>
          </a:xfrm>
          <a:prstGeom prst="line">
            <a:avLst/>
          </a:prstGeom>
          <a:ln>
            <a:prstDash val="dash"/>
          </a:ln>
          <a:effectLst/>
        </p:spPr>
        <p:style>
          <a:lnRef idx="1">
            <a:schemeClr val="dk1"/>
          </a:lnRef>
          <a:fillRef idx="0">
            <a:schemeClr val="dk1"/>
          </a:fillRef>
          <a:effectRef idx="0">
            <a:schemeClr val="dk1"/>
          </a:effectRef>
          <a:fontRef idx="minor">
            <a:schemeClr val="tx1"/>
          </a:fontRef>
        </p:style>
      </p:cxnSp>
      <p:cxnSp>
        <p:nvCxnSpPr>
          <p:cNvPr id="130" name="Straight Connector 129"/>
          <p:cNvCxnSpPr/>
          <p:nvPr/>
        </p:nvCxnSpPr>
        <p:spPr>
          <a:xfrm rot="5400000">
            <a:off x="3590799" y="4441688"/>
            <a:ext cx="3613107" cy="490"/>
          </a:xfrm>
          <a:prstGeom prst="line">
            <a:avLst/>
          </a:prstGeom>
          <a:ln>
            <a:prstDash val="dash"/>
          </a:ln>
          <a:effectLst/>
        </p:spPr>
        <p:style>
          <a:lnRef idx="1">
            <a:schemeClr val="dk1"/>
          </a:lnRef>
          <a:fillRef idx="0">
            <a:schemeClr val="dk1"/>
          </a:fillRef>
          <a:effectRef idx="0">
            <a:schemeClr val="dk1"/>
          </a:effectRef>
          <a:fontRef idx="minor">
            <a:schemeClr val="tx1"/>
          </a:fontRef>
        </p:style>
      </p:cxnSp>
      <p:cxnSp>
        <p:nvCxnSpPr>
          <p:cNvPr id="131" name="Straight Connector 130"/>
          <p:cNvCxnSpPr/>
          <p:nvPr/>
        </p:nvCxnSpPr>
        <p:spPr>
          <a:xfrm rot="16200000" flipH="1">
            <a:off x="3129960" y="4433442"/>
            <a:ext cx="3627206" cy="2883"/>
          </a:xfrm>
          <a:prstGeom prst="line">
            <a:avLst/>
          </a:prstGeom>
          <a:ln>
            <a:prstDash val="dash"/>
          </a:ln>
          <a:effectLst/>
        </p:spPr>
        <p:style>
          <a:lnRef idx="1">
            <a:schemeClr val="dk1"/>
          </a:lnRef>
          <a:fillRef idx="0">
            <a:schemeClr val="dk1"/>
          </a:fillRef>
          <a:effectRef idx="0">
            <a:schemeClr val="dk1"/>
          </a:effectRef>
          <a:fontRef idx="minor">
            <a:schemeClr val="tx1"/>
          </a:fontRef>
        </p:style>
      </p:cxnSp>
      <p:grpSp>
        <p:nvGrpSpPr>
          <p:cNvPr id="132" name="Group 131"/>
          <p:cNvGrpSpPr/>
          <p:nvPr/>
        </p:nvGrpSpPr>
        <p:grpSpPr>
          <a:xfrm>
            <a:off x="4553655" y="5616540"/>
            <a:ext cx="339076" cy="314880"/>
            <a:chOff x="302895" y="560070"/>
            <a:chExt cx="457200" cy="457200"/>
          </a:xfrm>
          <a:effectLst/>
        </p:grpSpPr>
        <p:sp>
          <p:nvSpPr>
            <p:cNvPr id="133" name="Oval 132"/>
            <p:cNvSpPr/>
            <p:nvPr/>
          </p:nvSpPr>
          <p:spPr>
            <a:xfrm>
              <a:off x="302895" y="56007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100"/>
            </a:p>
          </p:txBody>
        </p:sp>
        <p:sp>
          <p:nvSpPr>
            <p:cNvPr id="134" name="Oval 133"/>
            <p:cNvSpPr/>
            <p:nvPr/>
          </p:nvSpPr>
          <p:spPr>
            <a:xfrm>
              <a:off x="348615" y="605790"/>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8</a:t>
              </a:r>
              <a:endParaRPr lang="en-US" sz="1100" dirty="0"/>
            </a:p>
          </p:txBody>
        </p:sp>
      </p:grpSp>
      <p:grpSp>
        <p:nvGrpSpPr>
          <p:cNvPr id="135" name="Group 134"/>
          <p:cNvGrpSpPr/>
          <p:nvPr/>
        </p:nvGrpSpPr>
        <p:grpSpPr>
          <a:xfrm>
            <a:off x="5005958" y="5624412"/>
            <a:ext cx="339076" cy="314880"/>
            <a:chOff x="1333500" y="571500"/>
            <a:chExt cx="457200" cy="457200"/>
          </a:xfrm>
          <a:effectLst/>
        </p:grpSpPr>
        <p:sp>
          <p:nvSpPr>
            <p:cNvPr id="136" name="Oval 135"/>
            <p:cNvSpPr/>
            <p:nvPr/>
          </p:nvSpPr>
          <p:spPr>
            <a:xfrm>
              <a:off x="1333500" y="57150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100"/>
            </a:p>
          </p:txBody>
        </p:sp>
        <p:sp>
          <p:nvSpPr>
            <p:cNvPr id="137" name="Oval 136"/>
            <p:cNvSpPr/>
            <p:nvPr/>
          </p:nvSpPr>
          <p:spPr>
            <a:xfrm>
              <a:off x="1379220" y="617220"/>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9</a:t>
              </a:r>
            </a:p>
          </p:txBody>
        </p:sp>
      </p:grpSp>
      <p:grpSp>
        <p:nvGrpSpPr>
          <p:cNvPr id="138" name="Group 137"/>
          <p:cNvGrpSpPr/>
          <p:nvPr/>
        </p:nvGrpSpPr>
        <p:grpSpPr>
          <a:xfrm>
            <a:off x="5458261" y="5629660"/>
            <a:ext cx="339076" cy="314880"/>
            <a:chOff x="1874520" y="579120"/>
            <a:chExt cx="457200" cy="457200"/>
          </a:xfrm>
          <a:effectLst/>
        </p:grpSpPr>
        <p:sp>
          <p:nvSpPr>
            <p:cNvPr id="139" name="Oval 138"/>
            <p:cNvSpPr/>
            <p:nvPr/>
          </p:nvSpPr>
          <p:spPr>
            <a:xfrm>
              <a:off x="1874520" y="57912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100"/>
            </a:p>
          </p:txBody>
        </p:sp>
        <p:sp>
          <p:nvSpPr>
            <p:cNvPr id="140" name="Oval 139"/>
            <p:cNvSpPr/>
            <p:nvPr/>
          </p:nvSpPr>
          <p:spPr>
            <a:xfrm>
              <a:off x="1920240" y="624840"/>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10</a:t>
              </a:r>
              <a:endParaRPr lang="en-US" sz="1100" dirty="0"/>
            </a:p>
          </p:txBody>
        </p:sp>
      </p:grpSp>
      <p:grpSp>
        <p:nvGrpSpPr>
          <p:cNvPr id="141" name="Group 140"/>
          <p:cNvGrpSpPr/>
          <p:nvPr/>
        </p:nvGrpSpPr>
        <p:grpSpPr>
          <a:xfrm>
            <a:off x="5910564" y="5624412"/>
            <a:ext cx="339076" cy="314880"/>
            <a:chOff x="2438400" y="571500"/>
            <a:chExt cx="457200" cy="457200"/>
          </a:xfrm>
          <a:effectLst/>
        </p:grpSpPr>
        <p:sp>
          <p:nvSpPr>
            <p:cNvPr id="142" name="Oval 141"/>
            <p:cNvSpPr/>
            <p:nvPr/>
          </p:nvSpPr>
          <p:spPr>
            <a:xfrm>
              <a:off x="2438400" y="57150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100"/>
            </a:p>
          </p:txBody>
        </p:sp>
        <p:sp>
          <p:nvSpPr>
            <p:cNvPr id="143" name="Oval 142"/>
            <p:cNvSpPr/>
            <p:nvPr/>
          </p:nvSpPr>
          <p:spPr>
            <a:xfrm>
              <a:off x="2484120" y="617220"/>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11</a:t>
              </a:r>
              <a:endParaRPr lang="en-US" sz="1100" dirty="0"/>
            </a:p>
          </p:txBody>
        </p:sp>
      </p:grpSp>
      <p:grpSp>
        <p:nvGrpSpPr>
          <p:cNvPr id="144" name="Group 143"/>
          <p:cNvGrpSpPr/>
          <p:nvPr/>
        </p:nvGrpSpPr>
        <p:grpSpPr>
          <a:xfrm>
            <a:off x="6362867" y="5619164"/>
            <a:ext cx="339076" cy="314880"/>
            <a:chOff x="2964180" y="563880"/>
            <a:chExt cx="457200" cy="457200"/>
          </a:xfrm>
          <a:effectLst/>
        </p:grpSpPr>
        <p:sp>
          <p:nvSpPr>
            <p:cNvPr id="145" name="Oval 144"/>
            <p:cNvSpPr/>
            <p:nvPr/>
          </p:nvSpPr>
          <p:spPr>
            <a:xfrm>
              <a:off x="2964180" y="56388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100"/>
            </a:p>
          </p:txBody>
        </p:sp>
        <p:sp>
          <p:nvSpPr>
            <p:cNvPr id="146" name="Oval 145"/>
            <p:cNvSpPr/>
            <p:nvPr/>
          </p:nvSpPr>
          <p:spPr>
            <a:xfrm>
              <a:off x="3009900" y="609600"/>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12</a:t>
              </a:r>
              <a:endParaRPr lang="en-US" sz="1100" dirty="0"/>
            </a:p>
          </p:txBody>
        </p:sp>
      </p:grpSp>
      <p:grpSp>
        <p:nvGrpSpPr>
          <p:cNvPr id="147" name="Group 146"/>
          <p:cNvGrpSpPr/>
          <p:nvPr/>
        </p:nvGrpSpPr>
        <p:grpSpPr>
          <a:xfrm>
            <a:off x="6815170" y="5624412"/>
            <a:ext cx="339076" cy="314880"/>
            <a:chOff x="3505200" y="571500"/>
            <a:chExt cx="457200" cy="457200"/>
          </a:xfrm>
          <a:effectLst/>
        </p:grpSpPr>
        <p:sp>
          <p:nvSpPr>
            <p:cNvPr id="148" name="Oval 147"/>
            <p:cNvSpPr/>
            <p:nvPr/>
          </p:nvSpPr>
          <p:spPr>
            <a:xfrm>
              <a:off x="3505200" y="57150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100"/>
            </a:p>
          </p:txBody>
        </p:sp>
        <p:sp>
          <p:nvSpPr>
            <p:cNvPr id="149" name="Oval 148"/>
            <p:cNvSpPr/>
            <p:nvPr/>
          </p:nvSpPr>
          <p:spPr>
            <a:xfrm>
              <a:off x="3550920" y="617220"/>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13</a:t>
              </a:r>
              <a:endParaRPr lang="en-US" sz="1100" dirty="0"/>
            </a:p>
          </p:txBody>
        </p:sp>
      </p:grpSp>
      <p:grpSp>
        <p:nvGrpSpPr>
          <p:cNvPr id="150" name="Group 149"/>
          <p:cNvGrpSpPr/>
          <p:nvPr/>
        </p:nvGrpSpPr>
        <p:grpSpPr>
          <a:xfrm>
            <a:off x="7267474" y="5624412"/>
            <a:ext cx="339076" cy="314880"/>
            <a:chOff x="4038600" y="571500"/>
            <a:chExt cx="457200" cy="457200"/>
          </a:xfrm>
          <a:effectLst/>
        </p:grpSpPr>
        <p:sp>
          <p:nvSpPr>
            <p:cNvPr id="151" name="Oval 150"/>
            <p:cNvSpPr/>
            <p:nvPr/>
          </p:nvSpPr>
          <p:spPr>
            <a:xfrm>
              <a:off x="4038600" y="57150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100"/>
            </a:p>
          </p:txBody>
        </p:sp>
        <p:sp>
          <p:nvSpPr>
            <p:cNvPr id="152" name="Oval 151"/>
            <p:cNvSpPr/>
            <p:nvPr/>
          </p:nvSpPr>
          <p:spPr>
            <a:xfrm>
              <a:off x="4084320" y="617220"/>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14</a:t>
              </a:r>
              <a:endParaRPr lang="en-US" sz="1100" dirty="0"/>
            </a:p>
          </p:txBody>
        </p:sp>
      </p:grpSp>
      <p:grpSp>
        <p:nvGrpSpPr>
          <p:cNvPr id="153" name="Group 152"/>
          <p:cNvGrpSpPr/>
          <p:nvPr/>
        </p:nvGrpSpPr>
        <p:grpSpPr>
          <a:xfrm>
            <a:off x="7719778" y="5624412"/>
            <a:ext cx="339076" cy="314880"/>
            <a:chOff x="4572000" y="571500"/>
            <a:chExt cx="457200" cy="457200"/>
          </a:xfrm>
          <a:effectLst/>
        </p:grpSpPr>
        <p:sp>
          <p:nvSpPr>
            <p:cNvPr id="154" name="Oval 153"/>
            <p:cNvSpPr/>
            <p:nvPr/>
          </p:nvSpPr>
          <p:spPr>
            <a:xfrm>
              <a:off x="4572000" y="57150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100"/>
            </a:p>
          </p:txBody>
        </p:sp>
        <p:sp>
          <p:nvSpPr>
            <p:cNvPr id="155" name="Oval 154"/>
            <p:cNvSpPr/>
            <p:nvPr/>
          </p:nvSpPr>
          <p:spPr>
            <a:xfrm>
              <a:off x="4617720" y="617220"/>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15</a:t>
              </a:r>
              <a:endParaRPr lang="en-US" sz="1100" dirty="0"/>
            </a:p>
          </p:txBody>
        </p:sp>
      </p:grpSp>
      <p:cxnSp>
        <p:nvCxnSpPr>
          <p:cNvPr id="156" name="Straight Arrow Connector 155"/>
          <p:cNvCxnSpPr/>
          <p:nvPr/>
        </p:nvCxnSpPr>
        <p:spPr>
          <a:xfrm rot="5400000">
            <a:off x="4651032" y="6003539"/>
            <a:ext cx="144320" cy="117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157" name="Straight Arrow Connector 156"/>
          <p:cNvCxnSpPr/>
          <p:nvPr/>
        </p:nvCxnSpPr>
        <p:spPr>
          <a:xfrm rot="5400000">
            <a:off x="5109896" y="6004851"/>
            <a:ext cx="131200" cy="117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158" name="Straight Arrow Connector 157"/>
          <p:cNvCxnSpPr/>
          <p:nvPr/>
        </p:nvCxnSpPr>
        <p:spPr>
          <a:xfrm rot="5400000">
            <a:off x="5562199" y="6010099"/>
            <a:ext cx="131200" cy="117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159" name="Straight Arrow Connector 158"/>
          <p:cNvCxnSpPr/>
          <p:nvPr/>
        </p:nvCxnSpPr>
        <p:spPr>
          <a:xfrm rot="5400000">
            <a:off x="6014502" y="6004851"/>
            <a:ext cx="131200" cy="117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160" name="Straight Arrow Connector 159"/>
          <p:cNvCxnSpPr/>
          <p:nvPr/>
        </p:nvCxnSpPr>
        <p:spPr>
          <a:xfrm rot="5400000">
            <a:off x="6466805" y="5999603"/>
            <a:ext cx="131200" cy="117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161" name="Straight Arrow Connector 160"/>
          <p:cNvCxnSpPr/>
          <p:nvPr/>
        </p:nvCxnSpPr>
        <p:spPr>
          <a:xfrm rot="5400000">
            <a:off x="6919108" y="6004851"/>
            <a:ext cx="131200" cy="117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162" name="Straight Arrow Connector 161"/>
          <p:cNvCxnSpPr/>
          <p:nvPr/>
        </p:nvCxnSpPr>
        <p:spPr>
          <a:xfrm rot="5400000">
            <a:off x="7371412" y="6004851"/>
            <a:ext cx="131200" cy="117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163" name="Straight Arrow Connector 162"/>
          <p:cNvCxnSpPr/>
          <p:nvPr/>
        </p:nvCxnSpPr>
        <p:spPr>
          <a:xfrm rot="5400000">
            <a:off x="7823716" y="6004851"/>
            <a:ext cx="131200" cy="117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164" name="Straight Arrow Connector 163"/>
          <p:cNvCxnSpPr/>
          <p:nvPr/>
        </p:nvCxnSpPr>
        <p:spPr>
          <a:xfrm rot="5400000">
            <a:off x="3951472" y="3415888"/>
            <a:ext cx="849630" cy="11891"/>
          </a:xfrm>
          <a:prstGeom prst="straightConnector1">
            <a:avLst/>
          </a:prstGeom>
          <a:ln>
            <a:solidFill>
              <a:schemeClr val="tx1"/>
            </a:solidFill>
            <a:headEnd type="none" w="med" len="med"/>
            <a:tailEnd type="triangle" w="med" len="med"/>
          </a:ln>
          <a:effectLst/>
        </p:spPr>
        <p:style>
          <a:lnRef idx="1">
            <a:schemeClr val="dk1"/>
          </a:lnRef>
          <a:fillRef idx="0">
            <a:schemeClr val="dk1"/>
          </a:fillRef>
          <a:effectRef idx="0">
            <a:schemeClr val="dk1"/>
          </a:effectRef>
          <a:fontRef idx="minor">
            <a:schemeClr val="tx1"/>
          </a:fontRef>
        </p:style>
      </p:cxnSp>
      <p:sp>
        <p:nvSpPr>
          <p:cNvPr id="165" name="TextBox 164"/>
          <p:cNvSpPr txBox="1"/>
          <p:nvPr/>
        </p:nvSpPr>
        <p:spPr>
          <a:xfrm>
            <a:off x="4540233" y="2726795"/>
            <a:ext cx="382167" cy="163393"/>
          </a:xfrm>
          <a:prstGeom prst="rect">
            <a:avLst/>
          </a:prstGeom>
          <a:noFill/>
          <a:effectLst/>
        </p:spPr>
        <p:txBody>
          <a:bodyPr wrap="square" lIns="0" tIns="0" rIns="0" bIns="0" rtlCol="0">
            <a:spAutoFit/>
          </a:bodyPr>
          <a:lstStyle/>
          <a:p>
            <a:pPr algn="ctr"/>
            <a:r>
              <a:rPr lang="en-US" sz="1100" dirty="0" smtClean="0"/>
              <a:t>Lane 0</a:t>
            </a:r>
            <a:endParaRPr lang="en-US" sz="1100" dirty="0"/>
          </a:p>
        </p:txBody>
      </p:sp>
      <p:sp>
        <p:nvSpPr>
          <p:cNvPr id="166" name="TextBox 165"/>
          <p:cNvSpPr txBox="1"/>
          <p:nvPr/>
        </p:nvSpPr>
        <p:spPr>
          <a:xfrm>
            <a:off x="4986683" y="2726795"/>
            <a:ext cx="382167" cy="163393"/>
          </a:xfrm>
          <a:prstGeom prst="rect">
            <a:avLst/>
          </a:prstGeom>
          <a:noFill/>
          <a:effectLst/>
        </p:spPr>
        <p:txBody>
          <a:bodyPr wrap="square" lIns="0" tIns="0" rIns="0" bIns="0" rtlCol="0">
            <a:spAutoFit/>
          </a:bodyPr>
          <a:lstStyle/>
          <a:p>
            <a:pPr algn="ctr"/>
            <a:r>
              <a:rPr lang="en-US" sz="1100" dirty="0" smtClean="0"/>
              <a:t>Lane 1</a:t>
            </a:r>
            <a:endParaRPr lang="en-US" sz="1100" dirty="0"/>
          </a:p>
        </p:txBody>
      </p:sp>
      <p:sp>
        <p:nvSpPr>
          <p:cNvPr id="167" name="TextBox 166"/>
          <p:cNvSpPr txBox="1"/>
          <p:nvPr/>
        </p:nvSpPr>
        <p:spPr>
          <a:xfrm>
            <a:off x="5433133" y="2726795"/>
            <a:ext cx="382167" cy="163393"/>
          </a:xfrm>
          <a:prstGeom prst="rect">
            <a:avLst/>
          </a:prstGeom>
          <a:noFill/>
          <a:effectLst/>
        </p:spPr>
        <p:txBody>
          <a:bodyPr wrap="square" lIns="0" tIns="0" rIns="0" bIns="0" rtlCol="0">
            <a:spAutoFit/>
          </a:bodyPr>
          <a:lstStyle/>
          <a:p>
            <a:pPr algn="ctr"/>
            <a:r>
              <a:rPr lang="en-US" sz="1100" dirty="0" smtClean="0"/>
              <a:t>Lane 2</a:t>
            </a:r>
            <a:endParaRPr lang="en-US" sz="1100" dirty="0"/>
          </a:p>
        </p:txBody>
      </p:sp>
      <p:sp>
        <p:nvSpPr>
          <p:cNvPr id="168" name="TextBox 167"/>
          <p:cNvSpPr txBox="1"/>
          <p:nvPr/>
        </p:nvSpPr>
        <p:spPr>
          <a:xfrm>
            <a:off x="5890886" y="2726795"/>
            <a:ext cx="382167" cy="163393"/>
          </a:xfrm>
          <a:prstGeom prst="rect">
            <a:avLst/>
          </a:prstGeom>
          <a:noFill/>
          <a:effectLst/>
        </p:spPr>
        <p:txBody>
          <a:bodyPr wrap="square" lIns="0" tIns="0" rIns="0" bIns="0" rtlCol="0">
            <a:spAutoFit/>
          </a:bodyPr>
          <a:lstStyle/>
          <a:p>
            <a:pPr algn="ctr"/>
            <a:r>
              <a:rPr lang="en-US" sz="1100" dirty="0" smtClean="0"/>
              <a:t>Lane 3</a:t>
            </a:r>
            <a:endParaRPr lang="en-US" sz="1100" dirty="0"/>
          </a:p>
        </p:txBody>
      </p:sp>
      <p:sp>
        <p:nvSpPr>
          <p:cNvPr id="169" name="TextBox 168"/>
          <p:cNvSpPr txBox="1"/>
          <p:nvPr/>
        </p:nvSpPr>
        <p:spPr>
          <a:xfrm>
            <a:off x="6337336" y="2726795"/>
            <a:ext cx="382167" cy="163393"/>
          </a:xfrm>
          <a:prstGeom prst="rect">
            <a:avLst/>
          </a:prstGeom>
          <a:noFill/>
          <a:effectLst/>
        </p:spPr>
        <p:txBody>
          <a:bodyPr wrap="square" lIns="0" tIns="0" rIns="0" bIns="0" rtlCol="0">
            <a:spAutoFit/>
          </a:bodyPr>
          <a:lstStyle/>
          <a:p>
            <a:pPr algn="ctr"/>
            <a:r>
              <a:rPr lang="en-US" sz="1100" dirty="0" smtClean="0"/>
              <a:t>Lane 4</a:t>
            </a:r>
            <a:endParaRPr lang="en-US" sz="1100" dirty="0"/>
          </a:p>
        </p:txBody>
      </p:sp>
      <p:sp>
        <p:nvSpPr>
          <p:cNvPr id="170" name="TextBox 169"/>
          <p:cNvSpPr txBox="1"/>
          <p:nvPr/>
        </p:nvSpPr>
        <p:spPr>
          <a:xfrm>
            <a:off x="6795089" y="2726795"/>
            <a:ext cx="382167" cy="163393"/>
          </a:xfrm>
          <a:prstGeom prst="rect">
            <a:avLst/>
          </a:prstGeom>
          <a:noFill/>
          <a:effectLst/>
        </p:spPr>
        <p:txBody>
          <a:bodyPr wrap="square" lIns="0" tIns="0" rIns="0" bIns="0" rtlCol="0">
            <a:spAutoFit/>
          </a:bodyPr>
          <a:lstStyle/>
          <a:p>
            <a:pPr algn="ctr"/>
            <a:r>
              <a:rPr lang="en-US" sz="1100" dirty="0" smtClean="0"/>
              <a:t>Lane 5</a:t>
            </a:r>
            <a:endParaRPr lang="en-US" sz="1100" dirty="0"/>
          </a:p>
        </p:txBody>
      </p:sp>
      <p:sp>
        <p:nvSpPr>
          <p:cNvPr id="171" name="TextBox 170"/>
          <p:cNvSpPr txBox="1"/>
          <p:nvPr/>
        </p:nvSpPr>
        <p:spPr>
          <a:xfrm>
            <a:off x="7247190" y="2726795"/>
            <a:ext cx="382167" cy="163393"/>
          </a:xfrm>
          <a:prstGeom prst="rect">
            <a:avLst/>
          </a:prstGeom>
          <a:noFill/>
          <a:effectLst/>
        </p:spPr>
        <p:txBody>
          <a:bodyPr wrap="square" lIns="0" tIns="0" rIns="0" bIns="0" rtlCol="0">
            <a:spAutoFit/>
          </a:bodyPr>
          <a:lstStyle/>
          <a:p>
            <a:pPr algn="ctr"/>
            <a:r>
              <a:rPr lang="en-US" sz="1100" dirty="0" smtClean="0"/>
              <a:t>Lane 6</a:t>
            </a:r>
            <a:endParaRPr lang="en-US" sz="1100" dirty="0"/>
          </a:p>
        </p:txBody>
      </p:sp>
      <p:sp>
        <p:nvSpPr>
          <p:cNvPr id="172" name="TextBox 171"/>
          <p:cNvSpPr txBox="1"/>
          <p:nvPr/>
        </p:nvSpPr>
        <p:spPr>
          <a:xfrm>
            <a:off x="7704943" y="2726795"/>
            <a:ext cx="382167" cy="163393"/>
          </a:xfrm>
          <a:prstGeom prst="rect">
            <a:avLst/>
          </a:prstGeom>
          <a:noFill/>
          <a:effectLst/>
        </p:spPr>
        <p:txBody>
          <a:bodyPr wrap="square" lIns="0" tIns="0" rIns="0" bIns="0" rtlCol="0">
            <a:spAutoFit/>
          </a:bodyPr>
          <a:lstStyle/>
          <a:p>
            <a:pPr algn="ctr"/>
            <a:r>
              <a:rPr lang="en-US" sz="1100" dirty="0" smtClean="0"/>
              <a:t>Lane 7</a:t>
            </a:r>
            <a:endParaRPr lang="en-US" sz="1100" dirty="0"/>
          </a:p>
        </p:txBody>
      </p:sp>
      <p:cxnSp>
        <p:nvCxnSpPr>
          <p:cNvPr id="173" name="Straight Arrow Connector 172"/>
          <p:cNvCxnSpPr>
            <a:stCxn id="30" idx="4"/>
            <a:endCxn id="62" idx="0"/>
          </p:cNvCxnSpPr>
          <p:nvPr/>
        </p:nvCxnSpPr>
        <p:spPr>
          <a:xfrm rot="5400000">
            <a:off x="4658064" y="3755204"/>
            <a:ext cx="118955" cy="117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174" name="Straight Arrow Connector 173"/>
          <p:cNvCxnSpPr>
            <a:stCxn id="36" idx="4"/>
            <a:endCxn id="66" idx="0"/>
          </p:cNvCxnSpPr>
          <p:nvPr/>
        </p:nvCxnSpPr>
        <p:spPr>
          <a:xfrm rot="5400000">
            <a:off x="5565294" y="3752580"/>
            <a:ext cx="113707" cy="117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175" name="Straight Arrow Connector 174"/>
          <p:cNvCxnSpPr>
            <a:stCxn id="45" idx="4"/>
            <a:endCxn id="71" idx="0"/>
          </p:cNvCxnSpPr>
          <p:nvPr/>
        </p:nvCxnSpPr>
        <p:spPr>
          <a:xfrm rot="5400000">
            <a:off x="6916956" y="3752580"/>
            <a:ext cx="124203" cy="117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176" name="Straight Arrow Connector 175"/>
          <p:cNvCxnSpPr>
            <a:stCxn id="48" idx="4"/>
            <a:endCxn id="74" idx="0"/>
          </p:cNvCxnSpPr>
          <p:nvPr/>
        </p:nvCxnSpPr>
        <p:spPr>
          <a:xfrm rot="5400000">
            <a:off x="7369259" y="3752580"/>
            <a:ext cx="124203" cy="1178"/>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pic>
        <p:nvPicPr>
          <p:cNvPr id="177" name="Picture 17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11131" y="6455686"/>
            <a:ext cx="489097" cy="317254"/>
          </a:xfrm>
          <a:prstGeom prst="rect">
            <a:avLst/>
          </a:prstGeom>
        </p:spPr>
      </p:pic>
    </p:spTree>
    <p:extLst>
      <p:ext uri="{BB962C8B-B14F-4D97-AF65-F5344CB8AC3E}">
        <p14:creationId xmlns:p14="http://schemas.microsoft.com/office/powerpoint/2010/main" val="2687004073"/>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5"/>
                                        </p:tgtEl>
                                        <p:attrNameLst>
                                          <p:attrName>style.visibility</p:attrName>
                                        </p:attrNameLst>
                                      </p:cBhvr>
                                      <p:to>
                                        <p:strVal val="visible"/>
                                      </p:to>
                                    </p:set>
                                    <p:animEffect transition="in" filter="fade">
                                      <p:cBhvr>
                                        <p:cTn id="7" dur="500"/>
                                        <p:tgtEl>
                                          <p:spTgt spid="16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66"/>
                                        </p:tgtEl>
                                        <p:attrNameLst>
                                          <p:attrName>style.visibility</p:attrName>
                                        </p:attrNameLst>
                                      </p:cBhvr>
                                      <p:to>
                                        <p:strVal val="visible"/>
                                      </p:to>
                                    </p:set>
                                    <p:animEffect transition="in" filter="fade">
                                      <p:cBhvr>
                                        <p:cTn id="10" dur="500"/>
                                        <p:tgtEl>
                                          <p:spTgt spid="16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67"/>
                                        </p:tgtEl>
                                        <p:attrNameLst>
                                          <p:attrName>style.visibility</p:attrName>
                                        </p:attrNameLst>
                                      </p:cBhvr>
                                      <p:to>
                                        <p:strVal val="visible"/>
                                      </p:to>
                                    </p:set>
                                    <p:animEffect transition="in" filter="fade">
                                      <p:cBhvr>
                                        <p:cTn id="13" dur="500"/>
                                        <p:tgtEl>
                                          <p:spTgt spid="16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68"/>
                                        </p:tgtEl>
                                        <p:attrNameLst>
                                          <p:attrName>style.visibility</p:attrName>
                                        </p:attrNameLst>
                                      </p:cBhvr>
                                      <p:to>
                                        <p:strVal val="visible"/>
                                      </p:to>
                                    </p:set>
                                    <p:animEffect transition="in" filter="fade">
                                      <p:cBhvr>
                                        <p:cTn id="16" dur="500"/>
                                        <p:tgtEl>
                                          <p:spTgt spid="16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9"/>
                                        </p:tgtEl>
                                        <p:attrNameLst>
                                          <p:attrName>style.visibility</p:attrName>
                                        </p:attrNameLst>
                                      </p:cBhvr>
                                      <p:to>
                                        <p:strVal val="visible"/>
                                      </p:to>
                                    </p:set>
                                    <p:animEffect transition="in" filter="fade">
                                      <p:cBhvr>
                                        <p:cTn id="19" dur="500"/>
                                        <p:tgtEl>
                                          <p:spTgt spid="169"/>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70"/>
                                        </p:tgtEl>
                                        <p:attrNameLst>
                                          <p:attrName>style.visibility</p:attrName>
                                        </p:attrNameLst>
                                      </p:cBhvr>
                                      <p:to>
                                        <p:strVal val="visible"/>
                                      </p:to>
                                    </p:set>
                                    <p:animEffect transition="in" filter="fade">
                                      <p:cBhvr>
                                        <p:cTn id="22" dur="500"/>
                                        <p:tgtEl>
                                          <p:spTgt spid="170"/>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71"/>
                                        </p:tgtEl>
                                        <p:attrNameLst>
                                          <p:attrName>style.visibility</p:attrName>
                                        </p:attrNameLst>
                                      </p:cBhvr>
                                      <p:to>
                                        <p:strVal val="visible"/>
                                      </p:to>
                                    </p:set>
                                    <p:animEffect transition="in" filter="fade">
                                      <p:cBhvr>
                                        <p:cTn id="25" dur="500"/>
                                        <p:tgtEl>
                                          <p:spTgt spid="17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72"/>
                                        </p:tgtEl>
                                        <p:attrNameLst>
                                          <p:attrName>style.visibility</p:attrName>
                                        </p:attrNameLst>
                                      </p:cBhvr>
                                      <p:to>
                                        <p:strVal val="visible"/>
                                      </p:to>
                                    </p:set>
                                    <p:animEffect transition="in" filter="fade">
                                      <p:cBhvr>
                                        <p:cTn id="28" dur="500"/>
                                        <p:tgtEl>
                                          <p:spTgt spid="172"/>
                                        </p:tgtEl>
                                      </p:cBhvr>
                                    </p:animEffect>
                                  </p:childTnLst>
                                </p:cTn>
                              </p:par>
                              <p:par>
                                <p:cTn id="29" presetID="10" presetClass="entr" presetSubtype="0" fill="hold" nodeType="withEffect">
                                  <p:stCondLst>
                                    <p:cond delay="0"/>
                                  </p:stCondLst>
                                  <p:childTnLst>
                                    <p:set>
                                      <p:cBhvr>
                                        <p:cTn id="30" dur="1" fill="hold">
                                          <p:stCondLst>
                                            <p:cond delay="0"/>
                                          </p:stCondLst>
                                        </p:cTn>
                                        <p:tgtEl>
                                          <p:spTgt spid="164"/>
                                        </p:tgtEl>
                                        <p:attrNameLst>
                                          <p:attrName>style.visibility</p:attrName>
                                        </p:attrNameLst>
                                      </p:cBhvr>
                                      <p:to>
                                        <p:strVal val="visible"/>
                                      </p:to>
                                    </p:set>
                                    <p:animEffect transition="in" filter="fade">
                                      <p:cBhvr>
                                        <p:cTn id="31" dur="500"/>
                                        <p:tgtEl>
                                          <p:spTgt spid="164"/>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fade">
                                      <p:cBhvr>
                                        <p:cTn id="34" dur="500"/>
                                        <p:tgtEl>
                                          <p:spTgt spid="4"/>
                                        </p:tgtEl>
                                      </p:cBhvr>
                                    </p:animEffect>
                                  </p:childTnLst>
                                </p:cTn>
                              </p:par>
                              <p:par>
                                <p:cTn id="35" presetID="10" presetClass="entr" presetSubtype="0" fill="hold" nodeType="withEffect">
                                  <p:stCondLst>
                                    <p:cond delay="0"/>
                                  </p:stCondLst>
                                  <p:childTnLst>
                                    <p:set>
                                      <p:cBhvr>
                                        <p:cTn id="36" dur="1" fill="hold">
                                          <p:stCondLst>
                                            <p:cond delay="0"/>
                                          </p:stCondLst>
                                        </p:cTn>
                                        <p:tgtEl>
                                          <p:spTgt spid="131"/>
                                        </p:tgtEl>
                                        <p:attrNameLst>
                                          <p:attrName>style.visibility</p:attrName>
                                        </p:attrNameLst>
                                      </p:cBhvr>
                                      <p:to>
                                        <p:strVal val="visible"/>
                                      </p:to>
                                    </p:set>
                                    <p:animEffect transition="in" filter="fade">
                                      <p:cBhvr>
                                        <p:cTn id="37" dur="500"/>
                                        <p:tgtEl>
                                          <p:spTgt spid="131"/>
                                        </p:tgtEl>
                                      </p:cBhvr>
                                    </p:animEffect>
                                  </p:childTnLst>
                                </p:cTn>
                              </p:par>
                              <p:par>
                                <p:cTn id="38" presetID="10" presetClass="entr" presetSubtype="0" fill="hold" nodeType="withEffect">
                                  <p:stCondLst>
                                    <p:cond delay="0"/>
                                  </p:stCondLst>
                                  <p:childTnLst>
                                    <p:set>
                                      <p:cBhvr>
                                        <p:cTn id="39" dur="1" fill="hold">
                                          <p:stCondLst>
                                            <p:cond delay="0"/>
                                          </p:stCondLst>
                                        </p:cTn>
                                        <p:tgtEl>
                                          <p:spTgt spid="130"/>
                                        </p:tgtEl>
                                        <p:attrNameLst>
                                          <p:attrName>style.visibility</p:attrName>
                                        </p:attrNameLst>
                                      </p:cBhvr>
                                      <p:to>
                                        <p:strVal val="visible"/>
                                      </p:to>
                                    </p:set>
                                    <p:animEffect transition="in" filter="fade">
                                      <p:cBhvr>
                                        <p:cTn id="40" dur="500"/>
                                        <p:tgtEl>
                                          <p:spTgt spid="130"/>
                                        </p:tgtEl>
                                      </p:cBhvr>
                                    </p:animEffect>
                                  </p:childTnLst>
                                </p:cTn>
                              </p:par>
                              <p:par>
                                <p:cTn id="41" presetID="10" presetClass="entr" presetSubtype="0" fill="hold" nodeType="withEffect">
                                  <p:stCondLst>
                                    <p:cond delay="0"/>
                                  </p:stCondLst>
                                  <p:childTnLst>
                                    <p:set>
                                      <p:cBhvr>
                                        <p:cTn id="42" dur="1" fill="hold">
                                          <p:stCondLst>
                                            <p:cond delay="0"/>
                                          </p:stCondLst>
                                        </p:cTn>
                                        <p:tgtEl>
                                          <p:spTgt spid="129"/>
                                        </p:tgtEl>
                                        <p:attrNameLst>
                                          <p:attrName>style.visibility</p:attrName>
                                        </p:attrNameLst>
                                      </p:cBhvr>
                                      <p:to>
                                        <p:strVal val="visible"/>
                                      </p:to>
                                    </p:set>
                                    <p:animEffect transition="in" filter="fade">
                                      <p:cBhvr>
                                        <p:cTn id="43" dur="500"/>
                                        <p:tgtEl>
                                          <p:spTgt spid="129"/>
                                        </p:tgtEl>
                                      </p:cBhvr>
                                    </p:animEffect>
                                  </p:childTnLst>
                                </p:cTn>
                              </p:par>
                              <p:par>
                                <p:cTn id="44" presetID="10" presetClass="entr" presetSubtype="0" fill="hold" nodeType="withEffect">
                                  <p:stCondLst>
                                    <p:cond delay="0"/>
                                  </p:stCondLst>
                                  <p:childTnLst>
                                    <p:set>
                                      <p:cBhvr>
                                        <p:cTn id="45" dur="1" fill="hold">
                                          <p:stCondLst>
                                            <p:cond delay="0"/>
                                          </p:stCondLst>
                                        </p:cTn>
                                        <p:tgtEl>
                                          <p:spTgt spid="128"/>
                                        </p:tgtEl>
                                        <p:attrNameLst>
                                          <p:attrName>style.visibility</p:attrName>
                                        </p:attrNameLst>
                                      </p:cBhvr>
                                      <p:to>
                                        <p:strVal val="visible"/>
                                      </p:to>
                                    </p:set>
                                    <p:animEffect transition="in" filter="fade">
                                      <p:cBhvr>
                                        <p:cTn id="46" dur="500"/>
                                        <p:tgtEl>
                                          <p:spTgt spid="128"/>
                                        </p:tgtEl>
                                      </p:cBhvr>
                                    </p:animEffect>
                                  </p:childTnLst>
                                </p:cTn>
                              </p:par>
                              <p:par>
                                <p:cTn id="47" presetID="10" presetClass="entr" presetSubtype="0" fill="hold" nodeType="withEffect">
                                  <p:stCondLst>
                                    <p:cond delay="0"/>
                                  </p:stCondLst>
                                  <p:childTnLst>
                                    <p:set>
                                      <p:cBhvr>
                                        <p:cTn id="48" dur="1" fill="hold">
                                          <p:stCondLst>
                                            <p:cond delay="0"/>
                                          </p:stCondLst>
                                        </p:cTn>
                                        <p:tgtEl>
                                          <p:spTgt spid="127"/>
                                        </p:tgtEl>
                                        <p:attrNameLst>
                                          <p:attrName>style.visibility</p:attrName>
                                        </p:attrNameLst>
                                      </p:cBhvr>
                                      <p:to>
                                        <p:strVal val="visible"/>
                                      </p:to>
                                    </p:set>
                                    <p:animEffect transition="in" filter="fade">
                                      <p:cBhvr>
                                        <p:cTn id="49" dur="500"/>
                                        <p:tgtEl>
                                          <p:spTgt spid="127"/>
                                        </p:tgtEl>
                                      </p:cBhvr>
                                    </p:animEffect>
                                  </p:childTnLst>
                                </p:cTn>
                              </p:par>
                              <p:par>
                                <p:cTn id="50" presetID="10" presetClass="entr" presetSubtype="0" fill="hold" nodeType="withEffect">
                                  <p:stCondLst>
                                    <p:cond delay="0"/>
                                  </p:stCondLst>
                                  <p:childTnLst>
                                    <p:set>
                                      <p:cBhvr>
                                        <p:cTn id="51" dur="1" fill="hold">
                                          <p:stCondLst>
                                            <p:cond delay="0"/>
                                          </p:stCondLst>
                                        </p:cTn>
                                        <p:tgtEl>
                                          <p:spTgt spid="126"/>
                                        </p:tgtEl>
                                        <p:attrNameLst>
                                          <p:attrName>style.visibility</p:attrName>
                                        </p:attrNameLst>
                                      </p:cBhvr>
                                      <p:to>
                                        <p:strVal val="visible"/>
                                      </p:to>
                                    </p:set>
                                    <p:animEffect transition="in" filter="fade">
                                      <p:cBhvr>
                                        <p:cTn id="52" dur="500"/>
                                        <p:tgtEl>
                                          <p:spTgt spid="126"/>
                                        </p:tgtEl>
                                      </p:cBhvr>
                                    </p:animEffect>
                                  </p:childTnLst>
                                </p:cTn>
                              </p:par>
                              <p:par>
                                <p:cTn id="53" presetID="10" presetClass="entr" presetSubtype="0" fill="hold" nodeType="withEffect">
                                  <p:stCondLst>
                                    <p:cond delay="0"/>
                                  </p:stCondLst>
                                  <p:childTnLst>
                                    <p:set>
                                      <p:cBhvr>
                                        <p:cTn id="54" dur="1" fill="hold">
                                          <p:stCondLst>
                                            <p:cond delay="0"/>
                                          </p:stCondLst>
                                        </p:cTn>
                                        <p:tgtEl>
                                          <p:spTgt spid="125"/>
                                        </p:tgtEl>
                                        <p:attrNameLst>
                                          <p:attrName>style.visibility</p:attrName>
                                        </p:attrNameLst>
                                      </p:cBhvr>
                                      <p:to>
                                        <p:strVal val="visible"/>
                                      </p:to>
                                    </p:set>
                                    <p:animEffect transition="in" filter="fade">
                                      <p:cBhvr>
                                        <p:cTn id="55" dur="500"/>
                                        <p:tgtEl>
                                          <p:spTgt spid="125"/>
                                        </p:tgtEl>
                                      </p:cBhvr>
                                    </p:animEffect>
                                  </p:childTnLst>
                                </p:cTn>
                              </p:par>
                            </p:childTnLst>
                          </p:cTn>
                        </p:par>
                        <p:par>
                          <p:cTn id="56" fill="hold">
                            <p:stCondLst>
                              <p:cond delay="500"/>
                            </p:stCondLst>
                            <p:childTnLst>
                              <p:par>
                                <p:cTn id="57" presetID="10" presetClass="entr" presetSubtype="0" fill="hold" nodeType="afterEffect">
                                  <p:stCondLst>
                                    <p:cond delay="0"/>
                                  </p:stCondLst>
                                  <p:childTnLst>
                                    <p:set>
                                      <p:cBhvr>
                                        <p:cTn id="58" dur="1" fill="hold">
                                          <p:stCondLst>
                                            <p:cond delay="0"/>
                                          </p:stCondLst>
                                        </p:cTn>
                                        <p:tgtEl>
                                          <p:spTgt spid="5"/>
                                        </p:tgtEl>
                                        <p:attrNameLst>
                                          <p:attrName>style.visibility</p:attrName>
                                        </p:attrNameLst>
                                      </p:cBhvr>
                                      <p:to>
                                        <p:strVal val="visible"/>
                                      </p:to>
                                    </p:set>
                                    <p:animEffect transition="in" filter="fade">
                                      <p:cBhvr>
                                        <p:cTn id="59" dur="500"/>
                                        <p:tgtEl>
                                          <p:spTgt spid="5"/>
                                        </p:tgtEl>
                                      </p:cBhvr>
                                    </p:animEffect>
                                  </p:childTnLst>
                                </p:cTn>
                              </p:par>
                              <p:par>
                                <p:cTn id="60" presetID="10" presetClass="entr" presetSubtype="0" fill="hold" nodeType="withEffect">
                                  <p:stCondLst>
                                    <p:cond delay="0"/>
                                  </p:stCondLst>
                                  <p:childTnLst>
                                    <p:set>
                                      <p:cBhvr>
                                        <p:cTn id="61" dur="1" fill="hold">
                                          <p:stCondLst>
                                            <p:cond delay="0"/>
                                          </p:stCondLst>
                                        </p:cTn>
                                        <p:tgtEl>
                                          <p:spTgt spid="8"/>
                                        </p:tgtEl>
                                        <p:attrNameLst>
                                          <p:attrName>style.visibility</p:attrName>
                                        </p:attrNameLst>
                                      </p:cBhvr>
                                      <p:to>
                                        <p:strVal val="visible"/>
                                      </p:to>
                                    </p:set>
                                    <p:animEffect transition="in" filter="fade">
                                      <p:cBhvr>
                                        <p:cTn id="62" dur="500"/>
                                        <p:tgtEl>
                                          <p:spTgt spid="8"/>
                                        </p:tgtEl>
                                      </p:cBhvr>
                                    </p:animEffect>
                                  </p:childTnLst>
                                </p:cTn>
                              </p:par>
                              <p:par>
                                <p:cTn id="63" presetID="10" presetClass="entr" presetSubtype="0" fill="hold" nodeType="withEffect">
                                  <p:stCondLst>
                                    <p:cond delay="0"/>
                                  </p:stCondLst>
                                  <p:childTnLst>
                                    <p:set>
                                      <p:cBhvr>
                                        <p:cTn id="64" dur="1" fill="hold">
                                          <p:stCondLst>
                                            <p:cond delay="0"/>
                                          </p:stCondLst>
                                        </p:cTn>
                                        <p:tgtEl>
                                          <p:spTgt spid="11"/>
                                        </p:tgtEl>
                                        <p:attrNameLst>
                                          <p:attrName>style.visibility</p:attrName>
                                        </p:attrNameLst>
                                      </p:cBhvr>
                                      <p:to>
                                        <p:strVal val="visible"/>
                                      </p:to>
                                    </p:set>
                                    <p:animEffect transition="in" filter="fade">
                                      <p:cBhvr>
                                        <p:cTn id="65" dur="500"/>
                                        <p:tgtEl>
                                          <p:spTgt spid="11"/>
                                        </p:tgtEl>
                                      </p:cBhvr>
                                    </p:animEffect>
                                  </p:childTnLst>
                                </p:cTn>
                              </p:par>
                              <p:par>
                                <p:cTn id="66" presetID="10" presetClass="entr" presetSubtype="0" fill="hold" nodeType="withEffect">
                                  <p:stCondLst>
                                    <p:cond delay="0"/>
                                  </p:stCondLst>
                                  <p:childTnLst>
                                    <p:set>
                                      <p:cBhvr>
                                        <p:cTn id="67" dur="1" fill="hold">
                                          <p:stCondLst>
                                            <p:cond delay="0"/>
                                          </p:stCondLst>
                                        </p:cTn>
                                        <p:tgtEl>
                                          <p:spTgt spid="14"/>
                                        </p:tgtEl>
                                        <p:attrNameLst>
                                          <p:attrName>style.visibility</p:attrName>
                                        </p:attrNameLst>
                                      </p:cBhvr>
                                      <p:to>
                                        <p:strVal val="visible"/>
                                      </p:to>
                                    </p:set>
                                    <p:animEffect transition="in" filter="fade">
                                      <p:cBhvr>
                                        <p:cTn id="68" dur="500"/>
                                        <p:tgtEl>
                                          <p:spTgt spid="14"/>
                                        </p:tgtEl>
                                      </p:cBhvr>
                                    </p:animEffect>
                                  </p:childTnLst>
                                </p:cTn>
                              </p:par>
                              <p:par>
                                <p:cTn id="69" presetID="10" presetClass="entr" presetSubtype="0" fill="hold" nodeType="withEffect">
                                  <p:stCondLst>
                                    <p:cond delay="0"/>
                                  </p:stCondLst>
                                  <p:childTnLst>
                                    <p:set>
                                      <p:cBhvr>
                                        <p:cTn id="70" dur="1" fill="hold">
                                          <p:stCondLst>
                                            <p:cond delay="0"/>
                                          </p:stCondLst>
                                        </p:cTn>
                                        <p:tgtEl>
                                          <p:spTgt spid="17"/>
                                        </p:tgtEl>
                                        <p:attrNameLst>
                                          <p:attrName>style.visibility</p:attrName>
                                        </p:attrNameLst>
                                      </p:cBhvr>
                                      <p:to>
                                        <p:strVal val="visible"/>
                                      </p:to>
                                    </p:set>
                                    <p:animEffect transition="in" filter="fade">
                                      <p:cBhvr>
                                        <p:cTn id="71" dur="500"/>
                                        <p:tgtEl>
                                          <p:spTgt spid="17"/>
                                        </p:tgtEl>
                                      </p:cBhvr>
                                    </p:animEffect>
                                  </p:childTnLst>
                                </p:cTn>
                              </p:par>
                              <p:par>
                                <p:cTn id="72" presetID="10" presetClass="entr" presetSubtype="0" fill="hold" nodeType="withEffect">
                                  <p:stCondLst>
                                    <p:cond delay="0"/>
                                  </p:stCondLst>
                                  <p:childTnLst>
                                    <p:set>
                                      <p:cBhvr>
                                        <p:cTn id="73" dur="1" fill="hold">
                                          <p:stCondLst>
                                            <p:cond delay="0"/>
                                          </p:stCondLst>
                                        </p:cTn>
                                        <p:tgtEl>
                                          <p:spTgt spid="20"/>
                                        </p:tgtEl>
                                        <p:attrNameLst>
                                          <p:attrName>style.visibility</p:attrName>
                                        </p:attrNameLst>
                                      </p:cBhvr>
                                      <p:to>
                                        <p:strVal val="visible"/>
                                      </p:to>
                                    </p:set>
                                    <p:animEffect transition="in" filter="fade">
                                      <p:cBhvr>
                                        <p:cTn id="74" dur="500"/>
                                        <p:tgtEl>
                                          <p:spTgt spid="20"/>
                                        </p:tgtEl>
                                      </p:cBhvr>
                                    </p:animEffect>
                                  </p:childTnLst>
                                </p:cTn>
                              </p:par>
                              <p:par>
                                <p:cTn id="75" presetID="10" presetClass="entr" presetSubtype="0" fill="hold" nodeType="withEffect">
                                  <p:stCondLst>
                                    <p:cond delay="0"/>
                                  </p:stCondLst>
                                  <p:childTnLst>
                                    <p:set>
                                      <p:cBhvr>
                                        <p:cTn id="76" dur="1" fill="hold">
                                          <p:stCondLst>
                                            <p:cond delay="0"/>
                                          </p:stCondLst>
                                        </p:cTn>
                                        <p:tgtEl>
                                          <p:spTgt spid="23"/>
                                        </p:tgtEl>
                                        <p:attrNameLst>
                                          <p:attrName>style.visibility</p:attrName>
                                        </p:attrNameLst>
                                      </p:cBhvr>
                                      <p:to>
                                        <p:strVal val="visible"/>
                                      </p:to>
                                    </p:set>
                                    <p:animEffect transition="in" filter="fade">
                                      <p:cBhvr>
                                        <p:cTn id="77" dur="500"/>
                                        <p:tgtEl>
                                          <p:spTgt spid="23"/>
                                        </p:tgtEl>
                                      </p:cBhvr>
                                    </p:animEffect>
                                  </p:childTnLst>
                                </p:cTn>
                              </p:par>
                              <p:par>
                                <p:cTn id="78" presetID="10" presetClass="entr" presetSubtype="0" fill="hold" nodeType="withEffect">
                                  <p:stCondLst>
                                    <p:cond delay="0"/>
                                  </p:stCondLst>
                                  <p:childTnLst>
                                    <p:set>
                                      <p:cBhvr>
                                        <p:cTn id="79" dur="1" fill="hold">
                                          <p:stCondLst>
                                            <p:cond delay="0"/>
                                          </p:stCondLst>
                                        </p:cTn>
                                        <p:tgtEl>
                                          <p:spTgt spid="26"/>
                                        </p:tgtEl>
                                        <p:attrNameLst>
                                          <p:attrName>style.visibility</p:attrName>
                                        </p:attrNameLst>
                                      </p:cBhvr>
                                      <p:to>
                                        <p:strVal val="visible"/>
                                      </p:to>
                                    </p:set>
                                    <p:animEffect transition="in" filter="fade">
                                      <p:cBhvr>
                                        <p:cTn id="80" dur="500"/>
                                        <p:tgtEl>
                                          <p:spTgt spid="26"/>
                                        </p:tgtEl>
                                      </p:cBhvr>
                                    </p:animEffect>
                                  </p:childTnLst>
                                </p:cTn>
                              </p:par>
                            </p:childTnLst>
                          </p:cTn>
                        </p:par>
                        <p:par>
                          <p:cTn id="81" fill="hold">
                            <p:stCondLst>
                              <p:cond delay="1000"/>
                            </p:stCondLst>
                            <p:childTnLst>
                              <p:par>
                                <p:cTn id="82" presetID="10" presetClass="entr" presetSubtype="0" fill="hold" nodeType="afterEffect">
                                  <p:stCondLst>
                                    <p:cond delay="0"/>
                                  </p:stCondLst>
                                  <p:childTnLst>
                                    <p:set>
                                      <p:cBhvr>
                                        <p:cTn id="83" dur="1" fill="hold">
                                          <p:stCondLst>
                                            <p:cond delay="0"/>
                                          </p:stCondLst>
                                        </p:cTn>
                                        <p:tgtEl>
                                          <p:spTgt spid="53"/>
                                        </p:tgtEl>
                                        <p:attrNameLst>
                                          <p:attrName>style.visibility</p:attrName>
                                        </p:attrNameLst>
                                      </p:cBhvr>
                                      <p:to>
                                        <p:strVal val="visible"/>
                                      </p:to>
                                    </p:set>
                                    <p:animEffect transition="in" filter="fade">
                                      <p:cBhvr>
                                        <p:cTn id="84" dur="500"/>
                                        <p:tgtEl>
                                          <p:spTgt spid="53"/>
                                        </p:tgtEl>
                                      </p:cBhvr>
                                    </p:animEffect>
                                  </p:childTnLst>
                                </p:cTn>
                              </p:par>
                              <p:par>
                                <p:cTn id="85" presetID="10" presetClass="entr" presetSubtype="0" fill="hold" nodeType="withEffect">
                                  <p:stCondLst>
                                    <p:cond delay="0"/>
                                  </p:stCondLst>
                                  <p:childTnLst>
                                    <p:set>
                                      <p:cBhvr>
                                        <p:cTn id="86" dur="1" fill="hold">
                                          <p:stCondLst>
                                            <p:cond delay="0"/>
                                          </p:stCondLst>
                                        </p:cTn>
                                        <p:tgtEl>
                                          <p:spTgt spid="54"/>
                                        </p:tgtEl>
                                        <p:attrNameLst>
                                          <p:attrName>style.visibility</p:attrName>
                                        </p:attrNameLst>
                                      </p:cBhvr>
                                      <p:to>
                                        <p:strVal val="visible"/>
                                      </p:to>
                                    </p:set>
                                    <p:animEffect transition="in" filter="fade">
                                      <p:cBhvr>
                                        <p:cTn id="87" dur="500"/>
                                        <p:tgtEl>
                                          <p:spTgt spid="54"/>
                                        </p:tgtEl>
                                      </p:cBhvr>
                                    </p:animEffect>
                                  </p:childTnLst>
                                </p:cTn>
                              </p:par>
                              <p:par>
                                <p:cTn id="88" presetID="10" presetClass="entr" presetSubtype="0" fill="hold" nodeType="withEffect">
                                  <p:stCondLst>
                                    <p:cond delay="0"/>
                                  </p:stCondLst>
                                  <p:childTnLst>
                                    <p:set>
                                      <p:cBhvr>
                                        <p:cTn id="89" dur="1" fill="hold">
                                          <p:stCondLst>
                                            <p:cond delay="0"/>
                                          </p:stCondLst>
                                        </p:cTn>
                                        <p:tgtEl>
                                          <p:spTgt spid="55"/>
                                        </p:tgtEl>
                                        <p:attrNameLst>
                                          <p:attrName>style.visibility</p:attrName>
                                        </p:attrNameLst>
                                      </p:cBhvr>
                                      <p:to>
                                        <p:strVal val="visible"/>
                                      </p:to>
                                    </p:set>
                                    <p:animEffect transition="in" filter="fade">
                                      <p:cBhvr>
                                        <p:cTn id="90" dur="500"/>
                                        <p:tgtEl>
                                          <p:spTgt spid="55"/>
                                        </p:tgtEl>
                                      </p:cBhvr>
                                    </p:animEffect>
                                  </p:childTnLst>
                                </p:cTn>
                              </p:par>
                              <p:par>
                                <p:cTn id="91" presetID="10" presetClass="entr" presetSubtype="0" fill="hold" nodeType="withEffect">
                                  <p:stCondLst>
                                    <p:cond delay="0"/>
                                  </p:stCondLst>
                                  <p:childTnLst>
                                    <p:set>
                                      <p:cBhvr>
                                        <p:cTn id="92" dur="1" fill="hold">
                                          <p:stCondLst>
                                            <p:cond delay="0"/>
                                          </p:stCondLst>
                                        </p:cTn>
                                        <p:tgtEl>
                                          <p:spTgt spid="56"/>
                                        </p:tgtEl>
                                        <p:attrNameLst>
                                          <p:attrName>style.visibility</p:attrName>
                                        </p:attrNameLst>
                                      </p:cBhvr>
                                      <p:to>
                                        <p:strVal val="visible"/>
                                      </p:to>
                                    </p:set>
                                    <p:animEffect transition="in" filter="fade">
                                      <p:cBhvr>
                                        <p:cTn id="93" dur="500"/>
                                        <p:tgtEl>
                                          <p:spTgt spid="56"/>
                                        </p:tgtEl>
                                      </p:cBhvr>
                                    </p:animEffect>
                                  </p:childTnLst>
                                </p:cTn>
                              </p:par>
                              <p:par>
                                <p:cTn id="94" presetID="10" presetClass="entr" presetSubtype="0" fill="hold" nodeType="withEffect">
                                  <p:stCondLst>
                                    <p:cond delay="0"/>
                                  </p:stCondLst>
                                  <p:childTnLst>
                                    <p:set>
                                      <p:cBhvr>
                                        <p:cTn id="95" dur="1" fill="hold">
                                          <p:stCondLst>
                                            <p:cond delay="0"/>
                                          </p:stCondLst>
                                        </p:cTn>
                                        <p:tgtEl>
                                          <p:spTgt spid="57"/>
                                        </p:tgtEl>
                                        <p:attrNameLst>
                                          <p:attrName>style.visibility</p:attrName>
                                        </p:attrNameLst>
                                      </p:cBhvr>
                                      <p:to>
                                        <p:strVal val="visible"/>
                                      </p:to>
                                    </p:set>
                                    <p:animEffect transition="in" filter="fade">
                                      <p:cBhvr>
                                        <p:cTn id="96" dur="500"/>
                                        <p:tgtEl>
                                          <p:spTgt spid="57"/>
                                        </p:tgtEl>
                                      </p:cBhvr>
                                    </p:animEffect>
                                  </p:childTnLst>
                                </p:cTn>
                              </p:par>
                              <p:par>
                                <p:cTn id="97" presetID="10" presetClass="entr" presetSubtype="0" fill="hold" nodeType="withEffect">
                                  <p:stCondLst>
                                    <p:cond delay="0"/>
                                  </p:stCondLst>
                                  <p:childTnLst>
                                    <p:set>
                                      <p:cBhvr>
                                        <p:cTn id="98" dur="1" fill="hold">
                                          <p:stCondLst>
                                            <p:cond delay="0"/>
                                          </p:stCondLst>
                                        </p:cTn>
                                        <p:tgtEl>
                                          <p:spTgt spid="58"/>
                                        </p:tgtEl>
                                        <p:attrNameLst>
                                          <p:attrName>style.visibility</p:attrName>
                                        </p:attrNameLst>
                                      </p:cBhvr>
                                      <p:to>
                                        <p:strVal val="visible"/>
                                      </p:to>
                                    </p:set>
                                    <p:animEffect transition="in" filter="fade">
                                      <p:cBhvr>
                                        <p:cTn id="99" dur="500"/>
                                        <p:tgtEl>
                                          <p:spTgt spid="58"/>
                                        </p:tgtEl>
                                      </p:cBhvr>
                                    </p:animEffect>
                                  </p:childTnLst>
                                </p:cTn>
                              </p:par>
                              <p:par>
                                <p:cTn id="100" presetID="10" presetClass="entr" presetSubtype="0" fill="hold" nodeType="withEffect">
                                  <p:stCondLst>
                                    <p:cond delay="0"/>
                                  </p:stCondLst>
                                  <p:childTnLst>
                                    <p:set>
                                      <p:cBhvr>
                                        <p:cTn id="101" dur="1" fill="hold">
                                          <p:stCondLst>
                                            <p:cond delay="0"/>
                                          </p:stCondLst>
                                        </p:cTn>
                                        <p:tgtEl>
                                          <p:spTgt spid="59"/>
                                        </p:tgtEl>
                                        <p:attrNameLst>
                                          <p:attrName>style.visibility</p:attrName>
                                        </p:attrNameLst>
                                      </p:cBhvr>
                                      <p:to>
                                        <p:strVal val="visible"/>
                                      </p:to>
                                    </p:set>
                                    <p:animEffect transition="in" filter="fade">
                                      <p:cBhvr>
                                        <p:cTn id="102" dur="500"/>
                                        <p:tgtEl>
                                          <p:spTgt spid="59"/>
                                        </p:tgtEl>
                                      </p:cBhvr>
                                    </p:animEffect>
                                  </p:childTnLst>
                                </p:cTn>
                              </p:par>
                              <p:par>
                                <p:cTn id="103" presetID="10" presetClass="entr" presetSubtype="0" fill="hold" nodeType="withEffect">
                                  <p:stCondLst>
                                    <p:cond delay="0"/>
                                  </p:stCondLst>
                                  <p:childTnLst>
                                    <p:set>
                                      <p:cBhvr>
                                        <p:cTn id="104" dur="1" fill="hold">
                                          <p:stCondLst>
                                            <p:cond delay="0"/>
                                          </p:stCondLst>
                                        </p:cTn>
                                        <p:tgtEl>
                                          <p:spTgt spid="60"/>
                                        </p:tgtEl>
                                        <p:attrNameLst>
                                          <p:attrName>style.visibility</p:attrName>
                                        </p:attrNameLst>
                                      </p:cBhvr>
                                      <p:to>
                                        <p:strVal val="visible"/>
                                      </p:to>
                                    </p:set>
                                    <p:animEffect transition="in" filter="fade">
                                      <p:cBhvr>
                                        <p:cTn id="105" dur="500"/>
                                        <p:tgtEl>
                                          <p:spTgt spid="60"/>
                                        </p:tgtEl>
                                      </p:cBhvr>
                                    </p:animEffect>
                                  </p:childTnLst>
                                </p:cTn>
                              </p:par>
                            </p:childTnLst>
                          </p:cTn>
                        </p:par>
                        <p:par>
                          <p:cTn id="106" fill="hold">
                            <p:stCondLst>
                              <p:cond delay="1500"/>
                            </p:stCondLst>
                            <p:childTnLst>
                              <p:par>
                                <p:cTn id="107" presetID="10" presetClass="entr" presetSubtype="0" fill="hold" nodeType="afterEffect">
                                  <p:stCondLst>
                                    <p:cond delay="0"/>
                                  </p:stCondLst>
                                  <p:childTnLst>
                                    <p:set>
                                      <p:cBhvr>
                                        <p:cTn id="108" dur="1" fill="hold">
                                          <p:stCondLst>
                                            <p:cond delay="0"/>
                                          </p:stCondLst>
                                        </p:cTn>
                                        <p:tgtEl>
                                          <p:spTgt spid="29"/>
                                        </p:tgtEl>
                                        <p:attrNameLst>
                                          <p:attrName>style.visibility</p:attrName>
                                        </p:attrNameLst>
                                      </p:cBhvr>
                                      <p:to>
                                        <p:strVal val="visible"/>
                                      </p:to>
                                    </p:set>
                                    <p:animEffect transition="in" filter="fade">
                                      <p:cBhvr>
                                        <p:cTn id="109" dur="500"/>
                                        <p:tgtEl>
                                          <p:spTgt spid="29"/>
                                        </p:tgtEl>
                                      </p:cBhvr>
                                    </p:animEffect>
                                  </p:childTnLst>
                                </p:cTn>
                              </p:par>
                              <p:par>
                                <p:cTn id="110" presetID="10" presetClass="entr" presetSubtype="0" fill="hold" nodeType="withEffect">
                                  <p:stCondLst>
                                    <p:cond delay="0"/>
                                  </p:stCondLst>
                                  <p:childTnLst>
                                    <p:set>
                                      <p:cBhvr>
                                        <p:cTn id="111" dur="1" fill="hold">
                                          <p:stCondLst>
                                            <p:cond delay="0"/>
                                          </p:stCondLst>
                                        </p:cTn>
                                        <p:tgtEl>
                                          <p:spTgt spid="32"/>
                                        </p:tgtEl>
                                        <p:attrNameLst>
                                          <p:attrName>style.visibility</p:attrName>
                                        </p:attrNameLst>
                                      </p:cBhvr>
                                      <p:to>
                                        <p:strVal val="visible"/>
                                      </p:to>
                                    </p:set>
                                    <p:animEffect transition="in" filter="fade">
                                      <p:cBhvr>
                                        <p:cTn id="112" dur="500"/>
                                        <p:tgtEl>
                                          <p:spTgt spid="32"/>
                                        </p:tgtEl>
                                      </p:cBhvr>
                                    </p:animEffect>
                                  </p:childTnLst>
                                </p:cTn>
                              </p:par>
                              <p:par>
                                <p:cTn id="113" presetID="10" presetClass="entr" presetSubtype="0" fill="hold" nodeType="withEffect">
                                  <p:stCondLst>
                                    <p:cond delay="0"/>
                                  </p:stCondLst>
                                  <p:childTnLst>
                                    <p:set>
                                      <p:cBhvr>
                                        <p:cTn id="114" dur="1" fill="hold">
                                          <p:stCondLst>
                                            <p:cond delay="0"/>
                                          </p:stCondLst>
                                        </p:cTn>
                                        <p:tgtEl>
                                          <p:spTgt spid="35"/>
                                        </p:tgtEl>
                                        <p:attrNameLst>
                                          <p:attrName>style.visibility</p:attrName>
                                        </p:attrNameLst>
                                      </p:cBhvr>
                                      <p:to>
                                        <p:strVal val="visible"/>
                                      </p:to>
                                    </p:set>
                                    <p:animEffect transition="in" filter="fade">
                                      <p:cBhvr>
                                        <p:cTn id="115" dur="500"/>
                                        <p:tgtEl>
                                          <p:spTgt spid="35"/>
                                        </p:tgtEl>
                                      </p:cBhvr>
                                    </p:animEffect>
                                  </p:childTnLst>
                                </p:cTn>
                              </p:par>
                              <p:par>
                                <p:cTn id="116" presetID="10" presetClass="entr" presetSubtype="0" fill="hold" nodeType="withEffect">
                                  <p:stCondLst>
                                    <p:cond delay="0"/>
                                  </p:stCondLst>
                                  <p:childTnLst>
                                    <p:set>
                                      <p:cBhvr>
                                        <p:cTn id="117" dur="1" fill="hold">
                                          <p:stCondLst>
                                            <p:cond delay="0"/>
                                          </p:stCondLst>
                                        </p:cTn>
                                        <p:tgtEl>
                                          <p:spTgt spid="38"/>
                                        </p:tgtEl>
                                        <p:attrNameLst>
                                          <p:attrName>style.visibility</p:attrName>
                                        </p:attrNameLst>
                                      </p:cBhvr>
                                      <p:to>
                                        <p:strVal val="visible"/>
                                      </p:to>
                                    </p:set>
                                    <p:animEffect transition="in" filter="fade">
                                      <p:cBhvr>
                                        <p:cTn id="118" dur="500"/>
                                        <p:tgtEl>
                                          <p:spTgt spid="38"/>
                                        </p:tgtEl>
                                      </p:cBhvr>
                                    </p:animEffect>
                                  </p:childTnLst>
                                </p:cTn>
                              </p:par>
                              <p:par>
                                <p:cTn id="119" presetID="10" presetClass="entr" presetSubtype="0" fill="hold" nodeType="withEffect">
                                  <p:stCondLst>
                                    <p:cond delay="0"/>
                                  </p:stCondLst>
                                  <p:childTnLst>
                                    <p:set>
                                      <p:cBhvr>
                                        <p:cTn id="120" dur="1" fill="hold">
                                          <p:stCondLst>
                                            <p:cond delay="0"/>
                                          </p:stCondLst>
                                        </p:cTn>
                                        <p:tgtEl>
                                          <p:spTgt spid="41"/>
                                        </p:tgtEl>
                                        <p:attrNameLst>
                                          <p:attrName>style.visibility</p:attrName>
                                        </p:attrNameLst>
                                      </p:cBhvr>
                                      <p:to>
                                        <p:strVal val="visible"/>
                                      </p:to>
                                    </p:set>
                                    <p:animEffect transition="in" filter="fade">
                                      <p:cBhvr>
                                        <p:cTn id="121" dur="500"/>
                                        <p:tgtEl>
                                          <p:spTgt spid="41"/>
                                        </p:tgtEl>
                                      </p:cBhvr>
                                    </p:animEffect>
                                  </p:childTnLst>
                                </p:cTn>
                              </p:par>
                              <p:par>
                                <p:cTn id="122" presetID="10" presetClass="entr" presetSubtype="0" fill="hold" nodeType="withEffect">
                                  <p:stCondLst>
                                    <p:cond delay="0"/>
                                  </p:stCondLst>
                                  <p:childTnLst>
                                    <p:set>
                                      <p:cBhvr>
                                        <p:cTn id="123" dur="1" fill="hold">
                                          <p:stCondLst>
                                            <p:cond delay="0"/>
                                          </p:stCondLst>
                                        </p:cTn>
                                        <p:tgtEl>
                                          <p:spTgt spid="44"/>
                                        </p:tgtEl>
                                        <p:attrNameLst>
                                          <p:attrName>style.visibility</p:attrName>
                                        </p:attrNameLst>
                                      </p:cBhvr>
                                      <p:to>
                                        <p:strVal val="visible"/>
                                      </p:to>
                                    </p:set>
                                    <p:animEffect transition="in" filter="fade">
                                      <p:cBhvr>
                                        <p:cTn id="124" dur="500"/>
                                        <p:tgtEl>
                                          <p:spTgt spid="44"/>
                                        </p:tgtEl>
                                      </p:cBhvr>
                                    </p:animEffect>
                                  </p:childTnLst>
                                </p:cTn>
                              </p:par>
                              <p:par>
                                <p:cTn id="125" presetID="10" presetClass="entr" presetSubtype="0" fill="hold" nodeType="withEffect">
                                  <p:stCondLst>
                                    <p:cond delay="0"/>
                                  </p:stCondLst>
                                  <p:childTnLst>
                                    <p:set>
                                      <p:cBhvr>
                                        <p:cTn id="126" dur="1" fill="hold">
                                          <p:stCondLst>
                                            <p:cond delay="0"/>
                                          </p:stCondLst>
                                        </p:cTn>
                                        <p:tgtEl>
                                          <p:spTgt spid="47"/>
                                        </p:tgtEl>
                                        <p:attrNameLst>
                                          <p:attrName>style.visibility</p:attrName>
                                        </p:attrNameLst>
                                      </p:cBhvr>
                                      <p:to>
                                        <p:strVal val="visible"/>
                                      </p:to>
                                    </p:set>
                                    <p:animEffect transition="in" filter="fade">
                                      <p:cBhvr>
                                        <p:cTn id="127" dur="500"/>
                                        <p:tgtEl>
                                          <p:spTgt spid="47"/>
                                        </p:tgtEl>
                                      </p:cBhvr>
                                    </p:animEffect>
                                  </p:childTnLst>
                                </p:cTn>
                              </p:par>
                              <p:par>
                                <p:cTn id="128" presetID="10" presetClass="entr" presetSubtype="0" fill="hold" nodeType="withEffect">
                                  <p:stCondLst>
                                    <p:cond delay="0"/>
                                  </p:stCondLst>
                                  <p:childTnLst>
                                    <p:set>
                                      <p:cBhvr>
                                        <p:cTn id="129" dur="1" fill="hold">
                                          <p:stCondLst>
                                            <p:cond delay="0"/>
                                          </p:stCondLst>
                                        </p:cTn>
                                        <p:tgtEl>
                                          <p:spTgt spid="50"/>
                                        </p:tgtEl>
                                        <p:attrNameLst>
                                          <p:attrName>style.visibility</p:attrName>
                                        </p:attrNameLst>
                                      </p:cBhvr>
                                      <p:to>
                                        <p:strVal val="visible"/>
                                      </p:to>
                                    </p:set>
                                    <p:animEffect transition="in" filter="fade">
                                      <p:cBhvr>
                                        <p:cTn id="130" dur="500"/>
                                        <p:tgtEl>
                                          <p:spTgt spid="50"/>
                                        </p:tgtEl>
                                      </p:cBhvr>
                                    </p:animEffect>
                                  </p:childTnLst>
                                </p:cTn>
                              </p:par>
                            </p:childTnLst>
                          </p:cTn>
                        </p:par>
                      </p:childTnLst>
                    </p:cTn>
                  </p:par>
                  <p:par>
                    <p:cTn id="131" fill="hold">
                      <p:stCondLst>
                        <p:cond delay="indefinite"/>
                      </p:stCondLst>
                      <p:childTnLst>
                        <p:par>
                          <p:cTn id="132" fill="hold">
                            <p:stCondLst>
                              <p:cond delay="0"/>
                            </p:stCondLst>
                            <p:childTnLst>
                              <p:par>
                                <p:cTn id="133" presetID="10" presetClass="entr" presetSubtype="0" fill="hold" nodeType="clickEffect">
                                  <p:stCondLst>
                                    <p:cond delay="0"/>
                                  </p:stCondLst>
                                  <p:childTnLst>
                                    <p:set>
                                      <p:cBhvr>
                                        <p:cTn id="134" dur="1" fill="hold">
                                          <p:stCondLst>
                                            <p:cond delay="0"/>
                                          </p:stCondLst>
                                        </p:cTn>
                                        <p:tgtEl>
                                          <p:spTgt spid="176"/>
                                        </p:tgtEl>
                                        <p:attrNameLst>
                                          <p:attrName>style.visibility</p:attrName>
                                        </p:attrNameLst>
                                      </p:cBhvr>
                                      <p:to>
                                        <p:strVal val="visible"/>
                                      </p:to>
                                    </p:set>
                                    <p:animEffect transition="in" filter="fade">
                                      <p:cBhvr>
                                        <p:cTn id="135" dur="500"/>
                                        <p:tgtEl>
                                          <p:spTgt spid="176"/>
                                        </p:tgtEl>
                                      </p:cBhvr>
                                    </p:animEffect>
                                  </p:childTnLst>
                                </p:cTn>
                              </p:par>
                              <p:par>
                                <p:cTn id="136" presetID="10" presetClass="entr" presetSubtype="0" fill="hold" nodeType="withEffect">
                                  <p:stCondLst>
                                    <p:cond delay="0"/>
                                  </p:stCondLst>
                                  <p:childTnLst>
                                    <p:set>
                                      <p:cBhvr>
                                        <p:cTn id="137" dur="1" fill="hold">
                                          <p:stCondLst>
                                            <p:cond delay="0"/>
                                          </p:stCondLst>
                                        </p:cTn>
                                        <p:tgtEl>
                                          <p:spTgt spid="175"/>
                                        </p:tgtEl>
                                        <p:attrNameLst>
                                          <p:attrName>style.visibility</p:attrName>
                                        </p:attrNameLst>
                                      </p:cBhvr>
                                      <p:to>
                                        <p:strVal val="visible"/>
                                      </p:to>
                                    </p:set>
                                    <p:animEffect transition="in" filter="fade">
                                      <p:cBhvr>
                                        <p:cTn id="138" dur="500"/>
                                        <p:tgtEl>
                                          <p:spTgt spid="175"/>
                                        </p:tgtEl>
                                      </p:cBhvr>
                                    </p:animEffect>
                                  </p:childTnLst>
                                </p:cTn>
                              </p:par>
                              <p:par>
                                <p:cTn id="139" presetID="10" presetClass="entr" presetSubtype="0" fill="hold" nodeType="withEffect">
                                  <p:stCondLst>
                                    <p:cond delay="0"/>
                                  </p:stCondLst>
                                  <p:childTnLst>
                                    <p:set>
                                      <p:cBhvr>
                                        <p:cTn id="140" dur="1" fill="hold">
                                          <p:stCondLst>
                                            <p:cond delay="0"/>
                                          </p:stCondLst>
                                        </p:cTn>
                                        <p:tgtEl>
                                          <p:spTgt spid="174"/>
                                        </p:tgtEl>
                                        <p:attrNameLst>
                                          <p:attrName>style.visibility</p:attrName>
                                        </p:attrNameLst>
                                      </p:cBhvr>
                                      <p:to>
                                        <p:strVal val="visible"/>
                                      </p:to>
                                    </p:set>
                                    <p:animEffect transition="in" filter="fade">
                                      <p:cBhvr>
                                        <p:cTn id="141" dur="500"/>
                                        <p:tgtEl>
                                          <p:spTgt spid="174"/>
                                        </p:tgtEl>
                                      </p:cBhvr>
                                    </p:animEffect>
                                  </p:childTnLst>
                                </p:cTn>
                              </p:par>
                              <p:par>
                                <p:cTn id="142" presetID="10" presetClass="entr" presetSubtype="0" fill="hold" nodeType="withEffect">
                                  <p:stCondLst>
                                    <p:cond delay="0"/>
                                  </p:stCondLst>
                                  <p:childTnLst>
                                    <p:set>
                                      <p:cBhvr>
                                        <p:cTn id="143" dur="1" fill="hold">
                                          <p:stCondLst>
                                            <p:cond delay="0"/>
                                          </p:stCondLst>
                                        </p:cTn>
                                        <p:tgtEl>
                                          <p:spTgt spid="173"/>
                                        </p:tgtEl>
                                        <p:attrNameLst>
                                          <p:attrName>style.visibility</p:attrName>
                                        </p:attrNameLst>
                                      </p:cBhvr>
                                      <p:to>
                                        <p:strVal val="visible"/>
                                      </p:to>
                                    </p:set>
                                    <p:animEffect transition="in" filter="fade">
                                      <p:cBhvr>
                                        <p:cTn id="144" dur="500"/>
                                        <p:tgtEl>
                                          <p:spTgt spid="173"/>
                                        </p:tgtEl>
                                      </p:cBhvr>
                                    </p:animEffect>
                                  </p:childTnLst>
                                </p:cTn>
                              </p:par>
                            </p:childTnLst>
                          </p:cTn>
                        </p:par>
                        <p:par>
                          <p:cTn id="145" fill="hold">
                            <p:stCondLst>
                              <p:cond delay="500"/>
                            </p:stCondLst>
                            <p:childTnLst>
                              <p:par>
                                <p:cTn id="146" presetID="10" presetClass="entr" presetSubtype="0" fill="hold" nodeType="afterEffect">
                                  <p:stCondLst>
                                    <p:cond delay="0"/>
                                  </p:stCondLst>
                                  <p:childTnLst>
                                    <p:set>
                                      <p:cBhvr>
                                        <p:cTn id="147" dur="1" fill="hold">
                                          <p:stCondLst>
                                            <p:cond delay="0"/>
                                          </p:stCondLst>
                                        </p:cTn>
                                        <p:tgtEl>
                                          <p:spTgt spid="61"/>
                                        </p:tgtEl>
                                        <p:attrNameLst>
                                          <p:attrName>style.visibility</p:attrName>
                                        </p:attrNameLst>
                                      </p:cBhvr>
                                      <p:to>
                                        <p:strVal val="visible"/>
                                      </p:to>
                                    </p:set>
                                    <p:animEffect transition="in" filter="fade">
                                      <p:cBhvr>
                                        <p:cTn id="148" dur="500"/>
                                        <p:tgtEl>
                                          <p:spTgt spid="61"/>
                                        </p:tgtEl>
                                      </p:cBhvr>
                                    </p:animEffect>
                                  </p:childTnLst>
                                </p:cTn>
                              </p:par>
                              <p:par>
                                <p:cTn id="149" presetID="10" presetClass="entr" presetSubtype="0" fill="hold" grpId="0" nodeType="withEffect">
                                  <p:stCondLst>
                                    <p:cond delay="0"/>
                                  </p:stCondLst>
                                  <p:childTnLst>
                                    <p:set>
                                      <p:cBhvr>
                                        <p:cTn id="150" dur="1" fill="hold">
                                          <p:stCondLst>
                                            <p:cond delay="0"/>
                                          </p:stCondLst>
                                        </p:cTn>
                                        <p:tgtEl>
                                          <p:spTgt spid="64"/>
                                        </p:tgtEl>
                                        <p:attrNameLst>
                                          <p:attrName>style.visibility</p:attrName>
                                        </p:attrNameLst>
                                      </p:cBhvr>
                                      <p:to>
                                        <p:strVal val="visible"/>
                                      </p:to>
                                    </p:set>
                                    <p:animEffect transition="in" filter="fade">
                                      <p:cBhvr>
                                        <p:cTn id="151" dur="500"/>
                                        <p:tgtEl>
                                          <p:spTgt spid="64"/>
                                        </p:tgtEl>
                                      </p:cBhvr>
                                    </p:animEffect>
                                  </p:childTnLst>
                                </p:cTn>
                              </p:par>
                              <p:par>
                                <p:cTn id="152" presetID="10" presetClass="entr" presetSubtype="0" fill="hold" nodeType="withEffect">
                                  <p:stCondLst>
                                    <p:cond delay="0"/>
                                  </p:stCondLst>
                                  <p:childTnLst>
                                    <p:set>
                                      <p:cBhvr>
                                        <p:cTn id="153" dur="1" fill="hold">
                                          <p:stCondLst>
                                            <p:cond delay="0"/>
                                          </p:stCondLst>
                                        </p:cTn>
                                        <p:tgtEl>
                                          <p:spTgt spid="65"/>
                                        </p:tgtEl>
                                        <p:attrNameLst>
                                          <p:attrName>style.visibility</p:attrName>
                                        </p:attrNameLst>
                                      </p:cBhvr>
                                      <p:to>
                                        <p:strVal val="visible"/>
                                      </p:to>
                                    </p:set>
                                    <p:animEffect transition="in" filter="fade">
                                      <p:cBhvr>
                                        <p:cTn id="154" dur="500"/>
                                        <p:tgtEl>
                                          <p:spTgt spid="65"/>
                                        </p:tgtEl>
                                      </p:cBhvr>
                                    </p:animEffect>
                                  </p:childTnLst>
                                </p:cTn>
                              </p:par>
                              <p:par>
                                <p:cTn id="155" presetID="10" presetClass="entr" presetSubtype="0" fill="hold" grpId="0" nodeType="withEffect">
                                  <p:stCondLst>
                                    <p:cond delay="0"/>
                                  </p:stCondLst>
                                  <p:childTnLst>
                                    <p:set>
                                      <p:cBhvr>
                                        <p:cTn id="156" dur="1" fill="hold">
                                          <p:stCondLst>
                                            <p:cond delay="0"/>
                                          </p:stCondLst>
                                        </p:cTn>
                                        <p:tgtEl>
                                          <p:spTgt spid="68"/>
                                        </p:tgtEl>
                                        <p:attrNameLst>
                                          <p:attrName>style.visibility</p:attrName>
                                        </p:attrNameLst>
                                      </p:cBhvr>
                                      <p:to>
                                        <p:strVal val="visible"/>
                                      </p:to>
                                    </p:set>
                                    <p:animEffect transition="in" filter="fade">
                                      <p:cBhvr>
                                        <p:cTn id="157" dur="500"/>
                                        <p:tgtEl>
                                          <p:spTgt spid="68"/>
                                        </p:tgtEl>
                                      </p:cBhvr>
                                    </p:animEffect>
                                  </p:childTnLst>
                                </p:cTn>
                              </p:par>
                              <p:par>
                                <p:cTn id="158" presetID="10" presetClass="entr" presetSubtype="0" fill="hold" grpId="0" nodeType="withEffect">
                                  <p:stCondLst>
                                    <p:cond delay="0"/>
                                  </p:stCondLst>
                                  <p:childTnLst>
                                    <p:set>
                                      <p:cBhvr>
                                        <p:cTn id="159" dur="1" fill="hold">
                                          <p:stCondLst>
                                            <p:cond delay="0"/>
                                          </p:stCondLst>
                                        </p:cTn>
                                        <p:tgtEl>
                                          <p:spTgt spid="69"/>
                                        </p:tgtEl>
                                        <p:attrNameLst>
                                          <p:attrName>style.visibility</p:attrName>
                                        </p:attrNameLst>
                                      </p:cBhvr>
                                      <p:to>
                                        <p:strVal val="visible"/>
                                      </p:to>
                                    </p:set>
                                    <p:animEffect transition="in" filter="fade">
                                      <p:cBhvr>
                                        <p:cTn id="160" dur="500"/>
                                        <p:tgtEl>
                                          <p:spTgt spid="69"/>
                                        </p:tgtEl>
                                      </p:cBhvr>
                                    </p:animEffect>
                                  </p:childTnLst>
                                </p:cTn>
                              </p:par>
                              <p:par>
                                <p:cTn id="161" presetID="10" presetClass="entr" presetSubtype="0" fill="hold" nodeType="withEffect">
                                  <p:stCondLst>
                                    <p:cond delay="0"/>
                                  </p:stCondLst>
                                  <p:childTnLst>
                                    <p:set>
                                      <p:cBhvr>
                                        <p:cTn id="162" dur="1" fill="hold">
                                          <p:stCondLst>
                                            <p:cond delay="0"/>
                                          </p:stCondLst>
                                        </p:cTn>
                                        <p:tgtEl>
                                          <p:spTgt spid="70"/>
                                        </p:tgtEl>
                                        <p:attrNameLst>
                                          <p:attrName>style.visibility</p:attrName>
                                        </p:attrNameLst>
                                      </p:cBhvr>
                                      <p:to>
                                        <p:strVal val="visible"/>
                                      </p:to>
                                    </p:set>
                                    <p:animEffect transition="in" filter="fade">
                                      <p:cBhvr>
                                        <p:cTn id="163" dur="500"/>
                                        <p:tgtEl>
                                          <p:spTgt spid="70"/>
                                        </p:tgtEl>
                                      </p:cBhvr>
                                    </p:animEffect>
                                  </p:childTnLst>
                                </p:cTn>
                              </p:par>
                              <p:par>
                                <p:cTn id="164" presetID="10" presetClass="entr" presetSubtype="0" fill="hold" nodeType="withEffect">
                                  <p:stCondLst>
                                    <p:cond delay="0"/>
                                  </p:stCondLst>
                                  <p:childTnLst>
                                    <p:set>
                                      <p:cBhvr>
                                        <p:cTn id="165" dur="1" fill="hold">
                                          <p:stCondLst>
                                            <p:cond delay="0"/>
                                          </p:stCondLst>
                                        </p:cTn>
                                        <p:tgtEl>
                                          <p:spTgt spid="73"/>
                                        </p:tgtEl>
                                        <p:attrNameLst>
                                          <p:attrName>style.visibility</p:attrName>
                                        </p:attrNameLst>
                                      </p:cBhvr>
                                      <p:to>
                                        <p:strVal val="visible"/>
                                      </p:to>
                                    </p:set>
                                    <p:animEffect transition="in" filter="fade">
                                      <p:cBhvr>
                                        <p:cTn id="166" dur="500"/>
                                        <p:tgtEl>
                                          <p:spTgt spid="73"/>
                                        </p:tgtEl>
                                      </p:cBhvr>
                                    </p:animEffect>
                                  </p:childTnLst>
                                </p:cTn>
                              </p:par>
                              <p:par>
                                <p:cTn id="167" presetID="10" presetClass="entr" presetSubtype="0" fill="hold" grpId="0" nodeType="withEffect">
                                  <p:stCondLst>
                                    <p:cond delay="0"/>
                                  </p:stCondLst>
                                  <p:childTnLst>
                                    <p:set>
                                      <p:cBhvr>
                                        <p:cTn id="168" dur="1" fill="hold">
                                          <p:stCondLst>
                                            <p:cond delay="0"/>
                                          </p:stCondLst>
                                        </p:cTn>
                                        <p:tgtEl>
                                          <p:spTgt spid="76"/>
                                        </p:tgtEl>
                                        <p:attrNameLst>
                                          <p:attrName>style.visibility</p:attrName>
                                        </p:attrNameLst>
                                      </p:cBhvr>
                                      <p:to>
                                        <p:strVal val="visible"/>
                                      </p:to>
                                    </p:set>
                                    <p:animEffect transition="in" filter="fade">
                                      <p:cBhvr>
                                        <p:cTn id="169" dur="500"/>
                                        <p:tgtEl>
                                          <p:spTgt spid="76"/>
                                        </p:tgtEl>
                                      </p:cBhvr>
                                    </p:animEffect>
                                  </p:childTnLst>
                                </p:cTn>
                              </p:par>
                            </p:childTnLst>
                          </p:cTn>
                        </p:par>
                      </p:childTnLst>
                    </p:cTn>
                  </p:par>
                  <p:par>
                    <p:cTn id="170" fill="hold">
                      <p:stCondLst>
                        <p:cond delay="indefinite"/>
                      </p:stCondLst>
                      <p:childTnLst>
                        <p:par>
                          <p:cTn id="171" fill="hold">
                            <p:stCondLst>
                              <p:cond delay="0"/>
                            </p:stCondLst>
                            <p:childTnLst>
                              <p:par>
                                <p:cTn id="172" presetID="10" presetClass="entr" presetSubtype="0" fill="hold" nodeType="clickEffect">
                                  <p:stCondLst>
                                    <p:cond delay="0"/>
                                  </p:stCondLst>
                                  <p:childTnLst>
                                    <p:set>
                                      <p:cBhvr>
                                        <p:cTn id="173" dur="1" fill="hold">
                                          <p:stCondLst>
                                            <p:cond delay="0"/>
                                          </p:stCondLst>
                                        </p:cTn>
                                        <p:tgtEl>
                                          <p:spTgt spid="93"/>
                                        </p:tgtEl>
                                        <p:attrNameLst>
                                          <p:attrName>style.visibility</p:attrName>
                                        </p:attrNameLst>
                                      </p:cBhvr>
                                      <p:to>
                                        <p:strVal val="visible"/>
                                      </p:to>
                                    </p:set>
                                    <p:animEffect transition="in" filter="fade">
                                      <p:cBhvr>
                                        <p:cTn id="174" dur="500"/>
                                        <p:tgtEl>
                                          <p:spTgt spid="93"/>
                                        </p:tgtEl>
                                      </p:cBhvr>
                                    </p:animEffect>
                                  </p:childTnLst>
                                </p:cTn>
                              </p:par>
                              <p:par>
                                <p:cTn id="175" presetID="10" presetClass="entr" presetSubtype="0" fill="hold" nodeType="withEffect">
                                  <p:stCondLst>
                                    <p:cond delay="0"/>
                                  </p:stCondLst>
                                  <p:childTnLst>
                                    <p:set>
                                      <p:cBhvr>
                                        <p:cTn id="176" dur="1" fill="hold">
                                          <p:stCondLst>
                                            <p:cond delay="0"/>
                                          </p:stCondLst>
                                        </p:cTn>
                                        <p:tgtEl>
                                          <p:spTgt spid="94"/>
                                        </p:tgtEl>
                                        <p:attrNameLst>
                                          <p:attrName>style.visibility</p:attrName>
                                        </p:attrNameLst>
                                      </p:cBhvr>
                                      <p:to>
                                        <p:strVal val="visible"/>
                                      </p:to>
                                    </p:set>
                                    <p:animEffect transition="in" filter="fade">
                                      <p:cBhvr>
                                        <p:cTn id="177" dur="500"/>
                                        <p:tgtEl>
                                          <p:spTgt spid="94"/>
                                        </p:tgtEl>
                                      </p:cBhvr>
                                    </p:animEffect>
                                  </p:childTnLst>
                                </p:cTn>
                              </p:par>
                              <p:par>
                                <p:cTn id="178" presetID="10" presetClass="entr" presetSubtype="0" fill="hold" nodeType="withEffect">
                                  <p:stCondLst>
                                    <p:cond delay="0"/>
                                  </p:stCondLst>
                                  <p:childTnLst>
                                    <p:set>
                                      <p:cBhvr>
                                        <p:cTn id="179" dur="1" fill="hold">
                                          <p:stCondLst>
                                            <p:cond delay="0"/>
                                          </p:stCondLst>
                                        </p:cTn>
                                        <p:tgtEl>
                                          <p:spTgt spid="95"/>
                                        </p:tgtEl>
                                        <p:attrNameLst>
                                          <p:attrName>style.visibility</p:attrName>
                                        </p:attrNameLst>
                                      </p:cBhvr>
                                      <p:to>
                                        <p:strVal val="visible"/>
                                      </p:to>
                                    </p:set>
                                    <p:animEffect transition="in" filter="fade">
                                      <p:cBhvr>
                                        <p:cTn id="180" dur="500"/>
                                        <p:tgtEl>
                                          <p:spTgt spid="95"/>
                                        </p:tgtEl>
                                      </p:cBhvr>
                                    </p:animEffect>
                                  </p:childTnLst>
                                </p:cTn>
                              </p:par>
                              <p:par>
                                <p:cTn id="181" presetID="10" presetClass="entr" presetSubtype="0" fill="hold" nodeType="withEffect">
                                  <p:stCondLst>
                                    <p:cond delay="0"/>
                                  </p:stCondLst>
                                  <p:childTnLst>
                                    <p:set>
                                      <p:cBhvr>
                                        <p:cTn id="182" dur="1" fill="hold">
                                          <p:stCondLst>
                                            <p:cond delay="0"/>
                                          </p:stCondLst>
                                        </p:cTn>
                                        <p:tgtEl>
                                          <p:spTgt spid="96"/>
                                        </p:tgtEl>
                                        <p:attrNameLst>
                                          <p:attrName>style.visibility</p:attrName>
                                        </p:attrNameLst>
                                      </p:cBhvr>
                                      <p:to>
                                        <p:strVal val="visible"/>
                                      </p:to>
                                    </p:set>
                                    <p:animEffect transition="in" filter="fade">
                                      <p:cBhvr>
                                        <p:cTn id="183" dur="500"/>
                                        <p:tgtEl>
                                          <p:spTgt spid="96"/>
                                        </p:tgtEl>
                                      </p:cBhvr>
                                    </p:animEffect>
                                  </p:childTnLst>
                                </p:cTn>
                              </p:par>
                            </p:childTnLst>
                          </p:cTn>
                        </p:par>
                        <p:par>
                          <p:cTn id="184" fill="hold">
                            <p:stCondLst>
                              <p:cond delay="500"/>
                            </p:stCondLst>
                            <p:childTnLst>
                              <p:par>
                                <p:cTn id="185" presetID="10" presetClass="entr" presetSubtype="0" fill="hold" nodeType="afterEffect">
                                  <p:stCondLst>
                                    <p:cond delay="0"/>
                                  </p:stCondLst>
                                  <p:childTnLst>
                                    <p:set>
                                      <p:cBhvr>
                                        <p:cTn id="186" dur="1" fill="hold">
                                          <p:stCondLst>
                                            <p:cond delay="0"/>
                                          </p:stCondLst>
                                        </p:cTn>
                                        <p:tgtEl>
                                          <p:spTgt spid="77"/>
                                        </p:tgtEl>
                                        <p:attrNameLst>
                                          <p:attrName>style.visibility</p:attrName>
                                        </p:attrNameLst>
                                      </p:cBhvr>
                                      <p:to>
                                        <p:strVal val="visible"/>
                                      </p:to>
                                    </p:set>
                                    <p:animEffect transition="in" filter="fade">
                                      <p:cBhvr>
                                        <p:cTn id="187" dur="500"/>
                                        <p:tgtEl>
                                          <p:spTgt spid="77"/>
                                        </p:tgtEl>
                                      </p:cBhvr>
                                    </p:animEffect>
                                  </p:childTnLst>
                                </p:cTn>
                              </p:par>
                              <p:par>
                                <p:cTn id="188" presetID="10" presetClass="entr" presetSubtype="0" fill="hold" grpId="0" nodeType="withEffect">
                                  <p:stCondLst>
                                    <p:cond delay="0"/>
                                  </p:stCondLst>
                                  <p:childTnLst>
                                    <p:set>
                                      <p:cBhvr>
                                        <p:cTn id="189" dur="1" fill="hold">
                                          <p:stCondLst>
                                            <p:cond delay="0"/>
                                          </p:stCondLst>
                                        </p:cTn>
                                        <p:tgtEl>
                                          <p:spTgt spid="80"/>
                                        </p:tgtEl>
                                        <p:attrNameLst>
                                          <p:attrName>style.visibility</p:attrName>
                                        </p:attrNameLst>
                                      </p:cBhvr>
                                      <p:to>
                                        <p:strVal val="visible"/>
                                      </p:to>
                                    </p:set>
                                    <p:animEffect transition="in" filter="fade">
                                      <p:cBhvr>
                                        <p:cTn id="190" dur="500"/>
                                        <p:tgtEl>
                                          <p:spTgt spid="80"/>
                                        </p:tgtEl>
                                      </p:cBhvr>
                                    </p:animEffect>
                                  </p:childTnLst>
                                </p:cTn>
                              </p:par>
                              <p:par>
                                <p:cTn id="191" presetID="10" presetClass="entr" presetSubtype="0" fill="hold" nodeType="withEffect">
                                  <p:stCondLst>
                                    <p:cond delay="0"/>
                                  </p:stCondLst>
                                  <p:childTnLst>
                                    <p:set>
                                      <p:cBhvr>
                                        <p:cTn id="192" dur="1" fill="hold">
                                          <p:stCondLst>
                                            <p:cond delay="0"/>
                                          </p:stCondLst>
                                        </p:cTn>
                                        <p:tgtEl>
                                          <p:spTgt spid="81"/>
                                        </p:tgtEl>
                                        <p:attrNameLst>
                                          <p:attrName>style.visibility</p:attrName>
                                        </p:attrNameLst>
                                      </p:cBhvr>
                                      <p:to>
                                        <p:strVal val="visible"/>
                                      </p:to>
                                    </p:set>
                                    <p:animEffect transition="in" filter="fade">
                                      <p:cBhvr>
                                        <p:cTn id="193" dur="500"/>
                                        <p:tgtEl>
                                          <p:spTgt spid="81"/>
                                        </p:tgtEl>
                                      </p:cBhvr>
                                    </p:animEffect>
                                  </p:childTnLst>
                                </p:cTn>
                              </p:par>
                              <p:par>
                                <p:cTn id="194" presetID="10" presetClass="entr" presetSubtype="0" fill="hold" grpId="0" nodeType="withEffect">
                                  <p:stCondLst>
                                    <p:cond delay="0"/>
                                  </p:stCondLst>
                                  <p:childTnLst>
                                    <p:set>
                                      <p:cBhvr>
                                        <p:cTn id="195" dur="1" fill="hold">
                                          <p:stCondLst>
                                            <p:cond delay="0"/>
                                          </p:stCondLst>
                                        </p:cTn>
                                        <p:tgtEl>
                                          <p:spTgt spid="84"/>
                                        </p:tgtEl>
                                        <p:attrNameLst>
                                          <p:attrName>style.visibility</p:attrName>
                                        </p:attrNameLst>
                                      </p:cBhvr>
                                      <p:to>
                                        <p:strVal val="visible"/>
                                      </p:to>
                                    </p:set>
                                    <p:animEffect transition="in" filter="fade">
                                      <p:cBhvr>
                                        <p:cTn id="196" dur="500"/>
                                        <p:tgtEl>
                                          <p:spTgt spid="84"/>
                                        </p:tgtEl>
                                      </p:cBhvr>
                                    </p:animEffect>
                                  </p:childTnLst>
                                </p:cTn>
                              </p:par>
                              <p:par>
                                <p:cTn id="197" presetID="10" presetClass="entr" presetSubtype="0" fill="hold" grpId="0" nodeType="withEffect">
                                  <p:stCondLst>
                                    <p:cond delay="0"/>
                                  </p:stCondLst>
                                  <p:childTnLst>
                                    <p:set>
                                      <p:cBhvr>
                                        <p:cTn id="198" dur="1" fill="hold">
                                          <p:stCondLst>
                                            <p:cond delay="0"/>
                                          </p:stCondLst>
                                        </p:cTn>
                                        <p:tgtEl>
                                          <p:spTgt spid="85"/>
                                        </p:tgtEl>
                                        <p:attrNameLst>
                                          <p:attrName>style.visibility</p:attrName>
                                        </p:attrNameLst>
                                      </p:cBhvr>
                                      <p:to>
                                        <p:strVal val="visible"/>
                                      </p:to>
                                    </p:set>
                                    <p:animEffect transition="in" filter="fade">
                                      <p:cBhvr>
                                        <p:cTn id="199" dur="500"/>
                                        <p:tgtEl>
                                          <p:spTgt spid="85"/>
                                        </p:tgtEl>
                                      </p:cBhvr>
                                    </p:animEffect>
                                  </p:childTnLst>
                                </p:cTn>
                              </p:par>
                              <p:par>
                                <p:cTn id="200" presetID="10" presetClass="entr" presetSubtype="0" fill="hold" nodeType="withEffect">
                                  <p:stCondLst>
                                    <p:cond delay="0"/>
                                  </p:stCondLst>
                                  <p:childTnLst>
                                    <p:set>
                                      <p:cBhvr>
                                        <p:cTn id="201" dur="1" fill="hold">
                                          <p:stCondLst>
                                            <p:cond delay="0"/>
                                          </p:stCondLst>
                                        </p:cTn>
                                        <p:tgtEl>
                                          <p:spTgt spid="86"/>
                                        </p:tgtEl>
                                        <p:attrNameLst>
                                          <p:attrName>style.visibility</p:attrName>
                                        </p:attrNameLst>
                                      </p:cBhvr>
                                      <p:to>
                                        <p:strVal val="visible"/>
                                      </p:to>
                                    </p:set>
                                    <p:animEffect transition="in" filter="fade">
                                      <p:cBhvr>
                                        <p:cTn id="202" dur="500"/>
                                        <p:tgtEl>
                                          <p:spTgt spid="86"/>
                                        </p:tgtEl>
                                      </p:cBhvr>
                                    </p:animEffect>
                                  </p:childTnLst>
                                </p:cTn>
                              </p:par>
                              <p:par>
                                <p:cTn id="203" presetID="10" presetClass="entr" presetSubtype="0" fill="hold" nodeType="withEffect">
                                  <p:stCondLst>
                                    <p:cond delay="0"/>
                                  </p:stCondLst>
                                  <p:childTnLst>
                                    <p:set>
                                      <p:cBhvr>
                                        <p:cTn id="204" dur="1" fill="hold">
                                          <p:stCondLst>
                                            <p:cond delay="0"/>
                                          </p:stCondLst>
                                        </p:cTn>
                                        <p:tgtEl>
                                          <p:spTgt spid="89"/>
                                        </p:tgtEl>
                                        <p:attrNameLst>
                                          <p:attrName>style.visibility</p:attrName>
                                        </p:attrNameLst>
                                      </p:cBhvr>
                                      <p:to>
                                        <p:strVal val="visible"/>
                                      </p:to>
                                    </p:set>
                                    <p:animEffect transition="in" filter="fade">
                                      <p:cBhvr>
                                        <p:cTn id="205" dur="500"/>
                                        <p:tgtEl>
                                          <p:spTgt spid="89"/>
                                        </p:tgtEl>
                                      </p:cBhvr>
                                    </p:animEffect>
                                  </p:childTnLst>
                                </p:cTn>
                              </p:par>
                              <p:par>
                                <p:cTn id="206" presetID="10" presetClass="entr" presetSubtype="0" fill="hold" grpId="0" nodeType="withEffect">
                                  <p:stCondLst>
                                    <p:cond delay="0"/>
                                  </p:stCondLst>
                                  <p:childTnLst>
                                    <p:set>
                                      <p:cBhvr>
                                        <p:cTn id="207" dur="1" fill="hold">
                                          <p:stCondLst>
                                            <p:cond delay="0"/>
                                          </p:stCondLst>
                                        </p:cTn>
                                        <p:tgtEl>
                                          <p:spTgt spid="92"/>
                                        </p:tgtEl>
                                        <p:attrNameLst>
                                          <p:attrName>style.visibility</p:attrName>
                                        </p:attrNameLst>
                                      </p:cBhvr>
                                      <p:to>
                                        <p:strVal val="visible"/>
                                      </p:to>
                                    </p:set>
                                    <p:animEffect transition="in" filter="fade">
                                      <p:cBhvr>
                                        <p:cTn id="208" dur="500"/>
                                        <p:tgtEl>
                                          <p:spTgt spid="92"/>
                                        </p:tgtEl>
                                      </p:cBhvr>
                                    </p:animEffect>
                                  </p:childTnLst>
                                </p:cTn>
                              </p:par>
                            </p:childTnLst>
                          </p:cTn>
                        </p:par>
                      </p:childTnLst>
                    </p:cTn>
                  </p:par>
                  <p:par>
                    <p:cTn id="209" fill="hold">
                      <p:stCondLst>
                        <p:cond delay="indefinite"/>
                      </p:stCondLst>
                      <p:childTnLst>
                        <p:par>
                          <p:cTn id="210" fill="hold">
                            <p:stCondLst>
                              <p:cond delay="0"/>
                            </p:stCondLst>
                            <p:childTnLst>
                              <p:par>
                                <p:cTn id="211" presetID="10" presetClass="entr" presetSubtype="0" fill="hold" nodeType="clickEffect">
                                  <p:stCondLst>
                                    <p:cond delay="0"/>
                                  </p:stCondLst>
                                  <p:childTnLst>
                                    <p:set>
                                      <p:cBhvr>
                                        <p:cTn id="212" dur="1" fill="hold">
                                          <p:stCondLst>
                                            <p:cond delay="0"/>
                                          </p:stCondLst>
                                        </p:cTn>
                                        <p:tgtEl>
                                          <p:spTgt spid="98"/>
                                        </p:tgtEl>
                                        <p:attrNameLst>
                                          <p:attrName>style.visibility</p:attrName>
                                        </p:attrNameLst>
                                      </p:cBhvr>
                                      <p:to>
                                        <p:strVal val="visible"/>
                                      </p:to>
                                    </p:set>
                                    <p:animEffect transition="in" filter="fade">
                                      <p:cBhvr>
                                        <p:cTn id="213" dur="500"/>
                                        <p:tgtEl>
                                          <p:spTgt spid="98"/>
                                        </p:tgtEl>
                                      </p:cBhvr>
                                    </p:animEffect>
                                  </p:childTnLst>
                                </p:cTn>
                              </p:par>
                              <p:par>
                                <p:cTn id="214" presetID="10" presetClass="entr" presetSubtype="0" fill="hold" nodeType="withEffect">
                                  <p:stCondLst>
                                    <p:cond delay="0"/>
                                  </p:stCondLst>
                                  <p:childTnLst>
                                    <p:set>
                                      <p:cBhvr>
                                        <p:cTn id="215" dur="1" fill="hold">
                                          <p:stCondLst>
                                            <p:cond delay="0"/>
                                          </p:stCondLst>
                                        </p:cTn>
                                        <p:tgtEl>
                                          <p:spTgt spid="97"/>
                                        </p:tgtEl>
                                        <p:attrNameLst>
                                          <p:attrName>style.visibility</p:attrName>
                                        </p:attrNameLst>
                                      </p:cBhvr>
                                      <p:to>
                                        <p:strVal val="visible"/>
                                      </p:to>
                                    </p:set>
                                    <p:animEffect transition="in" filter="fade">
                                      <p:cBhvr>
                                        <p:cTn id="216" dur="500"/>
                                        <p:tgtEl>
                                          <p:spTgt spid="97"/>
                                        </p:tgtEl>
                                      </p:cBhvr>
                                    </p:animEffect>
                                  </p:childTnLst>
                                </p:cTn>
                              </p:par>
                            </p:childTnLst>
                          </p:cTn>
                        </p:par>
                        <p:par>
                          <p:cTn id="217" fill="hold">
                            <p:stCondLst>
                              <p:cond delay="500"/>
                            </p:stCondLst>
                            <p:childTnLst>
                              <p:par>
                                <p:cTn id="218" presetID="10" presetClass="entr" presetSubtype="0" fill="hold" grpId="0" nodeType="afterEffect">
                                  <p:stCondLst>
                                    <p:cond delay="0"/>
                                  </p:stCondLst>
                                  <p:childTnLst>
                                    <p:set>
                                      <p:cBhvr>
                                        <p:cTn id="219" dur="1" fill="hold">
                                          <p:stCondLst>
                                            <p:cond delay="0"/>
                                          </p:stCondLst>
                                        </p:cTn>
                                        <p:tgtEl>
                                          <p:spTgt spid="99"/>
                                        </p:tgtEl>
                                        <p:attrNameLst>
                                          <p:attrName>style.visibility</p:attrName>
                                        </p:attrNameLst>
                                      </p:cBhvr>
                                      <p:to>
                                        <p:strVal val="visible"/>
                                      </p:to>
                                    </p:set>
                                    <p:animEffect transition="in" filter="fade">
                                      <p:cBhvr>
                                        <p:cTn id="220" dur="500"/>
                                        <p:tgtEl>
                                          <p:spTgt spid="99"/>
                                        </p:tgtEl>
                                      </p:cBhvr>
                                    </p:animEffect>
                                  </p:childTnLst>
                                </p:cTn>
                              </p:par>
                              <p:par>
                                <p:cTn id="221" presetID="10" presetClass="entr" presetSubtype="0" fill="hold" grpId="0" nodeType="withEffect">
                                  <p:stCondLst>
                                    <p:cond delay="0"/>
                                  </p:stCondLst>
                                  <p:childTnLst>
                                    <p:set>
                                      <p:cBhvr>
                                        <p:cTn id="222" dur="1" fill="hold">
                                          <p:stCondLst>
                                            <p:cond delay="0"/>
                                          </p:stCondLst>
                                        </p:cTn>
                                        <p:tgtEl>
                                          <p:spTgt spid="100"/>
                                        </p:tgtEl>
                                        <p:attrNameLst>
                                          <p:attrName>style.visibility</p:attrName>
                                        </p:attrNameLst>
                                      </p:cBhvr>
                                      <p:to>
                                        <p:strVal val="visible"/>
                                      </p:to>
                                    </p:set>
                                    <p:animEffect transition="in" filter="fade">
                                      <p:cBhvr>
                                        <p:cTn id="223" dur="500"/>
                                        <p:tgtEl>
                                          <p:spTgt spid="100"/>
                                        </p:tgtEl>
                                      </p:cBhvr>
                                    </p:animEffect>
                                  </p:childTnLst>
                                </p:cTn>
                              </p:par>
                              <p:par>
                                <p:cTn id="224" presetID="10" presetClass="entr" presetSubtype="0" fill="hold" nodeType="withEffect">
                                  <p:stCondLst>
                                    <p:cond delay="0"/>
                                  </p:stCondLst>
                                  <p:childTnLst>
                                    <p:set>
                                      <p:cBhvr>
                                        <p:cTn id="225" dur="1" fill="hold">
                                          <p:stCondLst>
                                            <p:cond delay="0"/>
                                          </p:stCondLst>
                                        </p:cTn>
                                        <p:tgtEl>
                                          <p:spTgt spid="101"/>
                                        </p:tgtEl>
                                        <p:attrNameLst>
                                          <p:attrName>style.visibility</p:attrName>
                                        </p:attrNameLst>
                                      </p:cBhvr>
                                      <p:to>
                                        <p:strVal val="visible"/>
                                      </p:to>
                                    </p:set>
                                    <p:animEffect transition="in" filter="fade">
                                      <p:cBhvr>
                                        <p:cTn id="226" dur="500"/>
                                        <p:tgtEl>
                                          <p:spTgt spid="101"/>
                                        </p:tgtEl>
                                      </p:cBhvr>
                                    </p:animEffect>
                                  </p:childTnLst>
                                </p:cTn>
                              </p:par>
                              <p:par>
                                <p:cTn id="227" presetID="10" presetClass="entr" presetSubtype="0" fill="hold" grpId="0" nodeType="withEffect">
                                  <p:stCondLst>
                                    <p:cond delay="0"/>
                                  </p:stCondLst>
                                  <p:childTnLst>
                                    <p:set>
                                      <p:cBhvr>
                                        <p:cTn id="228" dur="1" fill="hold">
                                          <p:stCondLst>
                                            <p:cond delay="0"/>
                                          </p:stCondLst>
                                        </p:cTn>
                                        <p:tgtEl>
                                          <p:spTgt spid="104"/>
                                        </p:tgtEl>
                                        <p:attrNameLst>
                                          <p:attrName>style.visibility</p:attrName>
                                        </p:attrNameLst>
                                      </p:cBhvr>
                                      <p:to>
                                        <p:strVal val="visible"/>
                                      </p:to>
                                    </p:set>
                                    <p:animEffect transition="in" filter="fade">
                                      <p:cBhvr>
                                        <p:cTn id="229" dur="500"/>
                                        <p:tgtEl>
                                          <p:spTgt spid="104"/>
                                        </p:tgtEl>
                                      </p:cBhvr>
                                    </p:animEffect>
                                  </p:childTnLst>
                                </p:cTn>
                              </p:par>
                              <p:par>
                                <p:cTn id="230" presetID="10" presetClass="entr" presetSubtype="0" fill="hold" grpId="0" nodeType="withEffect">
                                  <p:stCondLst>
                                    <p:cond delay="0"/>
                                  </p:stCondLst>
                                  <p:childTnLst>
                                    <p:set>
                                      <p:cBhvr>
                                        <p:cTn id="231" dur="1" fill="hold">
                                          <p:stCondLst>
                                            <p:cond delay="0"/>
                                          </p:stCondLst>
                                        </p:cTn>
                                        <p:tgtEl>
                                          <p:spTgt spid="105"/>
                                        </p:tgtEl>
                                        <p:attrNameLst>
                                          <p:attrName>style.visibility</p:attrName>
                                        </p:attrNameLst>
                                      </p:cBhvr>
                                      <p:to>
                                        <p:strVal val="visible"/>
                                      </p:to>
                                    </p:set>
                                    <p:animEffect transition="in" filter="fade">
                                      <p:cBhvr>
                                        <p:cTn id="232" dur="500"/>
                                        <p:tgtEl>
                                          <p:spTgt spid="105"/>
                                        </p:tgtEl>
                                      </p:cBhvr>
                                    </p:animEffect>
                                  </p:childTnLst>
                                </p:cTn>
                              </p:par>
                              <p:par>
                                <p:cTn id="233" presetID="10" presetClass="entr" presetSubtype="0" fill="hold" nodeType="withEffect">
                                  <p:stCondLst>
                                    <p:cond delay="0"/>
                                  </p:stCondLst>
                                  <p:childTnLst>
                                    <p:set>
                                      <p:cBhvr>
                                        <p:cTn id="234" dur="1" fill="hold">
                                          <p:stCondLst>
                                            <p:cond delay="0"/>
                                          </p:stCondLst>
                                        </p:cTn>
                                        <p:tgtEl>
                                          <p:spTgt spid="106"/>
                                        </p:tgtEl>
                                        <p:attrNameLst>
                                          <p:attrName>style.visibility</p:attrName>
                                        </p:attrNameLst>
                                      </p:cBhvr>
                                      <p:to>
                                        <p:strVal val="visible"/>
                                      </p:to>
                                    </p:set>
                                    <p:animEffect transition="in" filter="fade">
                                      <p:cBhvr>
                                        <p:cTn id="235" dur="500"/>
                                        <p:tgtEl>
                                          <p:spTgt spid="106"/>
                                        </p:tgtEl>
                                      </p:cBhvr>
                                    </p:animEffect>
                                  </p:childTnLst>
                                </p:cTn>
                              </p:par>
                              <p:par>
                                <p:cTn id="236" presetID="10" presetClass="entr" presetSubtype="0" fill="hold" grpId="0" nodeType="withEffect">
                                  <p:stCondLst>
                                    <p:cond delay="0"/>
                                  </p:stCondLst>
                                  <p:childTnLst>
                                    <p:set>
                                      <p:cBhvr>
                                        <p:cTn id="237" dur="1" fill="hold">
                                          <p:stCondLst>
                                            <p:cond delay="0"/>
                                          </p:stCondLst>
                                        </p:cTn>
                                        <p:tgtEl>
                                          <p:spTgt spid="109"/>
                                        </p:tgtEl>
                                        <p:attrNameLst>
                                          <p:attrName>style.visibility</p:attrName>
                                        </p:attrNameLst>
                                      </p:cBhvr>
                                      <p:to>
                                        <p:strVal val="visible"/>
                                      </p:to>
                                    </p:set>
                                    <p:animEffect transition="in" filter="fade">
                                      <p:cBhvr>
                                        <p:cTn id="238" dur="500"/>
                                        <p:tgtEl>
                                          <p:spTgt spid="109"/>
                                        </p:tgtEl>
                                      </p:cBhvr>
                                    </p:animEffect>
                                  </p:childTnLst>
                                </p:cTn>
                              </p:par>
                              <p:par>
                                <p:cTn id="239" presetID="10" presetClass="entr" presetSubtype="0" fill="hold" grpId="0" nodeType="withEffect">
                                  <p:stCondLst>
                                    <p:cond delay="0"/>
                                  </p:stCondLst>
                                  <p:childTnLst>
                                    <p:set>
                                      <p:cBhvr>
                                        <p:cTn id="240" dur="1" fill="hold">
                                          <p:stCondLst>
                                            <p:cond delay="0"/>
                                          </p:stCondLst>
                                        </p:cTn>
                                        <p:tgtEl>
                                          <p:spTgt spid="110"/>
                                        </p:tgtEl>
                                        <p:attrNameLst>
                                          <p:attrName>style.visibility</p:attrName>
                                        </p:attrNameLst>
                                      </p:cBhvr>
                                      <p:to>
                                        <p:strVal val="visible"/>
                                      </p:to>
                                    </p:set>
                                    <p:animEffect transition="in" filter="fade">
                                      <p:cBhvr>
                                        <p:cTn id="241" dur="500"/>
                                        <p:tgtEl>
                                          <p:spTgt spid="110"/>
                                        </p:tgtEl>
                                      </p:cBhvr>
                                    </p:animEffect>
                                  </p:childTnLst>
                                </p:cTn>
                              </p:par>
                            </p:childTnLst>
                          </p:cTn>
                        </p:par>
                        <p:par>
                          <p:cTn id="242" fill="hold">
                            <p:stCondLst>
                              <p:cond delay="1000"/>
                            </p:stCondLst>
                            <p:childTnLst>
                              <p:par>
                                <p:cTn id="243" presetID="10" presetClass="entr" presetSubtype="0" fill="hold" nodeType="afterEffect">
                                  <p:stCondLst>
                                    <p:cond delay="0"/>
                                  </p:stCondLst>
                                  <p:childTnLst>
                                    <p:set>
                                      <p:cBhvr>
                                        <p:cTn id="244" dur="1" fill="hold">
                                          <p:stCondLst>
                                            <p:cond delay="0"/>
                                          </p:stCondLst>
                                        </p:cTn>
                                        <p:tgtEl>
                                          <p:spTgt spid="124"/>
                                        </p:tgtEl>
                                        <p:attrNameLst>
                                          <p:attrName>style.visibility</p:attrName>
                                        </p:attrNameLst>
                                      </p:cBhvr>
                                      <p:to>
                                        <p:strVal val="visible"/>
                                      </p:to>
                                    </p:set>
                                    <p:animEffect transition="in" filter="fade">
                                      <p:cBhvr>
                                        <p:cTn id="245" dur="500"/>
                                        <p:tgtEl>
                                          <p:spTgt spid="124"/>
                                        </p:tgtEl>
                                      </p:cBhvr>
                                    </p:animEffect>
                                  </p:childTnLst>
                                </p:cTn>
                              </p:par>
                              <p:par>
                                <p:cTn id="246" presetID="10" presetClass="entr" presetSubtype="0" fill="hold" nodeType="withEffect">
                                  <p:stCondLst>
                                    <p:cond delay="0"/>
                                  </p:stCondLst>
                                  <p:childTnLst>
                                    <p:set>
                                      <p:cBhvr>
                                        <p:cTn id="247" dur="1" fill="hold">
                                          <p:stCondLst>
                                            <p:cond delay="0"/>
                                          </p:stCondLst>
                                        </p:cTn>
                                        <p:tgtEl>
                                          <p:spTgt spid="123"/>
                                        </p:tgtEl>
                                        <p:attrNameLst>
                                          <p:attrName>style.visibility</p:attrName>
                                        </p:attrNameLst>
                                      </p:cBhvr>
                                      <p:to>
                                        <p:strVal val="visible"/>
                                      </p:to>
                                    </p:set>
                                    <p:animEffect transition="in" filter="fade">
                                      <p:cBhvr>
                                        <p:cTn id="248" dur="500"/>
                                        <p:tgtEl>
                                          <p:spTgt spid="123"/>
                                        </p:tgtEl>
                                      </p:cBhvr>
                                    </p:animEffect>
                                  </p:childTnLst>
                                </p:cTn>
                              </p:par>
                            </p:childTnLst>
                          </p:cTn>
                        </p:par>
                        <p:par>
                          <p:cTn id="249" fill="hold">
                            <p:stCondLst>
                              <p:cond delay="1500"/>
                            </p:stCondLst>
                            <p:childTnLst>
                              <p:par>
                                <p:cTn id="250" presetID="10" presetClass="entr" presetSubtype="0" fill="hold" grpId="0" nodeType="afterEffect">
                                  <p:stCondLst>
                                    <p:cond delay="0"/>
                                  </p:stCondLst>
                                  <p:childTnLst>
                                    <p:set>
                                      <p:cBhvr>
                                        <p:cTn id="251" dur="1" fill="hold">
                                          <p:stCondLst>
                                            <p:cond delay="0"/>
                                          </p:stCondLst>
                                        </p:cTn>
                                        <p:tgtEl>
                                          <p:spTgt spid="111"/>
                                        </p:tgtEl>
                                        <p:attrNameLst>
                                          <p:attrName>style.visibility</p:attrName>
                                        </p:attrNameLst>
                                      </p:cBhvr>
                                      <p:to>
                                        <p:strVal val="visible"/>
                                      </p:to>
                                    </p:set>
                                    <p:animEffect transition="in" filter="fade">
                                      <p:cBhvr>
                                        <p:cTn id="252" dur="500"/>
                                        <p:tgtEl>
                                          <p:spTgt spid="111"/>
                                        </p:tgtEl>
                                      </p:cBhvr>
                                    </p:animEffect>
                                  </p:childTnLst>
                                </p:cTn>
                              </p:par>
                              <p:par>
                                <p:cTn id="253" presetID="10" presetClass="entr" presetSubtype="0" fill="hold" grpId="0" nodeType="withEffect">
                                  <p:stCondLst>
                                    <p:cond delay="0"/>
                                  </p:stCondLst>
                                  <p:childTnLst>
                                    <p:set>
                                      <p:cBhvr>
                                        <p:cTn id="254" dur="1" fill="hold">
                                          <p:stCondLst>
                                            <p:cond delay="0"/>
                                          </p:stCondLst>
                                        </p:cTn>
                                        <p:tgtEl>
                                          <p:spTgt spid="112"/>
                                        </p:tgtEl>
                                        <p:attrNameLst>
                                          <p:attrName>style.visibility</p:attrName>
                                        </p:attrNameLst>
                                      </p:cBhvr>
                                      <p:to>
                                        <p:strVal val="visible"/>
                                      </p:to>
                                    </p:set>
                                    <p:animEffect transition="in" filter="fade">
                                      <p:cBhvr>
                                        <p:cTn id="255" dur="500"/>
                                        <p:tgtEl>
                                          <p:spTgt spid="112"/>
                                        </p:tgtEl>
                                      </p:cBhvr>
                                    </p:animEffect>
                                  </p:childTnLst>
                                </p:cTn>
                              </p:par>
                              <p:par>
                                <p:cTn id="256" presetID="10" presetClass="entr" presetSubtype="0" fill="hold" nodeType="withEffect">
                                  <p:stCondLst>
                                    <p:cond delay="0"/>
                                  </p:stCondLst>
                                  <p:childTnLst>
                                    <p:set>
                                      <p:cBhvr>
                                        <p:cTn id="257" dur="1" fill="hold">
                                          <p:stCondLst>
                                            <p:cond delay="0"/>
                                          </p:stCondLst>
                                        </p:cTn>
                                        <p:tgtEl>
                                          <p:spTgt spid="113"/>
                                        </p:tgtEl>
                                        <p:attrNameLst>
                                          <p:attrName>style.visibility</p:attrName>
                                        </p:attrNameLst>
                                      </p:cBhvr>
                                      <p:to>
                                        <p:strVal val="visible"/>
                                      </p:to>
                                    </p:set>
                                    <p:animEffect transition="in" filter="fade">
                                      <p:cBhvr>
                                        <p:cTn id="258" dur="500"/>
                                        <p:tgtEl>
                                          <p:spTgt spid="113"/>
                                        </p:tgtEl>
                                      </p:cBhvr>
                                    </p:animEffect>
                                  </p:childTnLst>
                                </p:cTn>
                              </p:par>
                              <p:par>
                                <p:cTn id="259" presetID="10" presetClass="entr" presetSubtype="0" fill="hold" grpId="0" nodeType="withEffect">
                                  <p:stCondLst>
                                    <p:cond delay="0"/>
                                  </p:stCondLst>
                                  <p:childTnLst>
                                    <p:set>
                                      <p:cBhvr>
                                        <p:cTn id="260" dur="1" fill="hold">
                                          <p:stCondLst>
                                            <p:cond delay="0"/>
                                          </p:stCondLst>
                                        </p:cTn>
                                        <p:tgtEl>
                                          <p:spTgt spid="116"/>
                                        </p:tgtEl>
                                        <p:attrNameLst>
                                          <p:attrName>style.visibility</p:attrName>
                                        </p:attrNameLst>
                                      </p:cBhvr>
                                      <p:to>
                                        <p:strVal val="visible"/>
                                      </p:to>
                                    </p:set>
                                    <p:animEffect transition="in" filter="fade">
                                      <p:cBhvr>
                                        <p:cTn id="261" dur="500"/>
                                        <p:tgtEl>
                                          <p:spTgt spid="116"/>
                                        </p:tgtEl>
                                      </p:cBhvr>
                                    </p:animEffect>
                                  </p:childTnLst>
                                </p:cTn>
                              </p:par>
                              <p:par>
                                <p:cTn id="262" presetID="10" presetClass="entr" presetSubtype="0" fill="hold" grpId="0" nodeType="withEffect">
                                  <p:stCondLst>
                                    <p:cond delay="0"/>
                                  </p:stCondLst>
                                  <p:childTnLst>
                                    <p:set>
                                      <p:cBhvr>
                                        <p:cTn id="263" dur="1" fill="hold">
                                          <p:stCondLst>
                                            <p:cond delay="0"/>
                                          </p:stCondLst>
                                        </p:cTn>
                                        <p:tgtEl>
                                          <p:spTgt spid="117"/>
                                        </p:tgtEl>
                                        <p:attrNameLst>
                                          <p:attrName>style.visibility</p:attrName>
                                        </p:attrNameLst>
                                      </p:cBhvr>
                                      <p:to>
                                        <p:strVal val="visible"/>
                                      </p:to>
                                    </p:set>
                                    <p:animEffect transition="in" filter="fade">
                                      <p:cBhvr>
                                        <p:cTn id="264" dur="500"/>
                                        <p:tgtEl>
                                          <p:spTgt spid="117"/>
                                        </p:tgtEl>
                                      </p:cBhvr>
                                    </p:animEffect>
                                  </p:childTnLst>
                                </p:cTn>
                              </p:par>
                              <p:par>
                                <p:cTn id="265" presetID="10" presetClass="entr" presetSubtype="0" fill="hold" nodeType="withEffect">
                                  <p:stCondLst>
                                    <p:cond delay="0"/>
                                  </p:stCondLst>
                                  <p:childTnLst>
                                    <p:set>
                                      <p:cBhvr>
                                        <p:cTn id="266" dur="1" fill="hold">
                                          <p:stCondLst>
                                            <p:cond delay="0"/>
                                          </p:stCondLst>
                                        </p:cTn>
                                        <p:tgtEl>
                                          <p:spTgt spid="118"/>
                                        </p:tgtEl>
                                        <p:attrNameLst>
                                          <p:attrName>style.visibility</p:attrName>
                                        </p:attrNameLst>
                                      </p:cBhvr>
                                      <p:to>
                                        <p:strVal val="visible"/>
                                      </p:to>
                                    </p:set>
                                    <p:animEffect transition="in" filter="fade">
                                      <p:cBhvr>
                                        <p:cTn id="267" dur="500"/>
                                        <p:tgtEl>
                                          <p:spTgt spid="118"/>
                                        </p:tgtEl>
                                      </p:cBhvr>
                                    </p:animEffect>
                                  </p:childTnLst>
                                </p:cTn>
                              </p:par>
                              <p:par>
                                <p:cTn id="268" presetID="10" presetClass="entr" presetSubtype="0" fill="hold" grpId="0" nodeType="withEffect">
                                  <p:stCondLst>
                                    <p:cond delay="0"/>
                                  </p:stCondLst>
                                  <p:childTnLst>
                                    <p:set>
                                      <p:cBhvr>
                                        <p:cTn id="269" dur="1" fill="hold">
                                          <p:stCondLst>
                                            <p:cond delay="0"/>
                                          </p:stCondLst>
                                        </p:cTn>
                                        <p:tgtEl>
                                          <p:spTgt spid="121"/>
                                        </p:tgtEl>
                                        <p:attrNameLst>
                                          <p:attrName>style.visibility</p:attrName>
                                        </p:attrNameLst>
                                      </p:cBhvr>
                                      <p:to>
                                        <p:strVal val="visible"/>
                                      </p:to>
                                    </p:set>
                                    <p:animEffect transition="in" filter="fade">
                                      <p:cBhvr>
                                        <p:cTn id="270" dur="500"/>
                                        <p:tgtEl>
                                          <p:spTgt spid="121"/>
                                        </p:tgtEl>
                                      </p:cBhvr>
                                    </p:animEffect>
                                  </p:childTnLst>
                                </p:cTn>
                              </p:par>
                              <p:par>
                                <p:cTn id="271" presetID="10" presetClass="entr" presetSubtype="0" fill="hold" grpId="0" nodeType="withEffect">
                                  <p:stCondLst>
                                    <p:cond delay="0"/>
                                  </p:stCondLst>
                                  <p:childTnLst>
                                    <p:set>
                                      <p:cBhvr>
                                        <p:cTn id="272" dur="1" fill="hold">
                                          <p:stCondLst>
                                            <p:cond delay="0"/>
                                          </p:stCondLst>
                                        </p:cTn>
                                        <p:tgtEl>
                                          <p:spTgt spid="122"/>
                                        </p:tgtEl>
                                        <p:attrNameLst>
                                          <p:attrName>style.visibility</p:attrName>
                                        </p:attrNameLst>
                                      </p:cBhvr>
                                      <p:to>
                                        <p:strVal val="visible"/>
                                      </p:to>
                                    </p:set>
                                    <p:animEffect transition="in" filter="fade">
                                      <p:cBhvr>
                                        <p:cTn id="273" dur="500"/>
                                        <p:tgtEl>
                                          <p:spTgt spid="122"/>
                                        </p:tgtEl>
                                      </p:cBhvr>
                                    </p:animEffect>
                                  </p:childTnLst>
                                </p:cTn>
                              </p:par>
                            </p:childTnLst>
                          </p:cTn>
                        </p:par>
                      </p:childTnLst>
                    </p:cTn>
                  </p:par>
                  <p:par>
                    <p:cTn id="274" fill="hold">
                      <p:stCondLst>
                        <p:cond delay="indefinite"/>
                      </p:stCondLst>
                      <p:childTnLst>
                        <p:par>
                          <p:cTn id="275" fill="hold">
                            <p:stCondLst>
                              <p:cond delay="0"/>
                            </p:stCondLst>
                            <p:childTnLst>
                              <p:par>
                                <p:cTn id="276" presetID="10" presetClass="entr" presetSubtype="0" fill="hold" nodeType="clickEffect">
                                  <p:stCondLst>
                                    <p:cond delay="0"/>
                                  </p:stCondLst>
                                  <p:childTnLst>
                                    <p:set>
                                      <p:cBhvr>
                                        <p:cTn id="277" dur="1" fill="hold">
                                          <p:stCondLst>
                                            <p:cond delay="0"/>
                                          </p:stCondLst>
                                        </p:cTn>
                                        <p:tgtEl>
                                          <p:spTgt spid="132"/>
                                        </p:tgtEl>
                                        <p:attrNameLst>
                                          <p:attrName>style.visibility</p:attrName>
                                        </p:attrNameLst>
                                      </p:cBhvr>
                                      <p:to>
                                        <p:strVal val="visible"/>
                                      </p:to>
                                    </p:set>
                                    <p:animEffect transition="in" filter="fade">
                                      <p:cBhvr>
                                        <p:cTn id="278" dur="500"/>
                                        <p:tgtEl>
                                          <p:spTgt spid="132"/>
                                        </p:tgtEl>
                                      </p:cBhvr>
                                    </p:animEffect>
                                  </p:childTnLst>
                                </p:cTn>
                              </p:par>
                              <p:par>
                                <p:cTn id="279" presetID="10" presetClass="entr" presetSubtype="0" fill="hold" nodeType="withEffect">
                                  <p:stCondLst>
                                    <p:cond delay="0"/>
                                  </p:stCondLst>
                                  <p:childTnLst>
                                    <p:set>
                                      <p:cBhvr>
                                        <p:cTn id="280" dur="1" fill="hold">
                                          <p:stCondLst>
                                            <p:cond delay="0"/>
                                          </p:stCondLst>
                                        </p:cTn>
                                        <p:tgtEl>
                                          <p:spTgt spid="135"/>
                                        </p:tgtEl>
                                        <p:attrNameLst>
                                          <p:attrName>style.visibility</p:attrName>
                                        </p:attrNameLst>
                                      </p:cBhvr>
                                      <p:to>
                                        <p:strVal val="visible"/>
                                      </p:to>
                                    </p:set>
                                    <p:animEffect transition="in" filter="fade">
                                      <p:cBhvr>
                                        <p:cTn id="281" dur="500"/>
                                        <p:tgtEl>
                                          <p:spTgt spid="135"/>
                                        </p:tgtEl>
                                      </p:cBhvr>
                                    </p:animEffect>
                                  </p:childTnLst>
                                </p:cTn>
                              </p:par>
                              <p:par>
                                <p:cTn id="282" presetID="10" presetClass="entr" presetSubtype="0" fill="hold" nodeType="withEffect">
                                  <p:stCondLst>
                                    <p:cond delay="0"/>
                                  </p:stCondLst>
                                  <p:childTnLst>
                                    <p:set>
                                      <p:cBhvr>
                                        <p:cTn id="283" dur="1" fill="hold">
                                          <p:stCondLst>
                                            <p:cond delay="0"/>
                                          </p:stCondLst>
                                        </p:cTn>
                                        <p:tgtEl>
                                          <p:spTgt spid="138"/>
                                        </p:tgtEl>
                                        <p:attrNameLst>
                                          <p:attrName>style.visibility</p:attrName>
                                        </p:attrNameLst>
                                      </p:cBhvr>
                                      <p:to>
                                        <p:strVal val="visible"/>
                                      </p:to>
                                    </p:set>
                                    <p:animEffect transition="in" filter="fade">
                                      <p:cBhvr>
                                        <p:cTn id="284" dur="500"/>
                                        <p:tgtEl>
                                          <p:spTgt spid="138"/>
                                        </p:tgtEl>
                                      </p:cBhvr>
                                    </p:animEffect>
                                  </p:childTnLst>
                                </p:cTn>
                              </p:par>
                              <p:par>
                                <p:cTn id="285" presetID="10" presetClass="entr" presetSubtype="0" fill="hold" nodeType="withEffect">
                                  <p:stCondLst>
                                    <p:cond delay="0"/>
                                  </p:stCondLst>
                                  <p:childTnLst>
                                    <p:set>
                                      <p:cBhvr>
                                        <p:cTn id="286" dur="1" fill="hold">
                                          <p:stCondLst>
                                            <p:cond delay="0"/>
                                          </p:stCondLst>
                                        </p:cTn>
                                        <p:tgtEl>
                                          <p:spTgt spid="141"/>
                                        </p:tgtEl>
                                        <p:attrNameLst>
                                          <p:attrName>style.visibility</p:attrName>
                                        </p:attrNameLst>
                                      </p:cBhvr>
                                      <p:to>
                                        <p:strVal val="visible"/>
                                      </p:to>
                                    </p:set>
                                    <p:animEffect transition="in" filter="fade">
                                      <p:cBhvr>
                                        <p:cTn id="287" dur="500"/>
                                        <p:tgtEl>
                                          <p:spTgt spid="141"/>
                                        </p:tgtEl>
                                      </p:cBhvr>
                                    </p:animEffect>
                                  </p:childTnLst>
                                </p:cTn>
                              </p:par>
                              <p:par>
                                <p:cTn id="288" presetID="10" presetClass="entr" presetSubtype="0" fill="hold" nodeType="withEffect">
                                  <p:stCondLst>
                                    <p:cond delay="0"/>
                                  </p:stCondLst>
                                  <p:childTnLst>
                                    <p:set>
                                      <p:cBhvr>
                                        <p:cTn id="289" dur="1" fill="hold">
                                          <p:stCondLst>
                                            <p:cond delay="0"/>
                                          </p:stCondLst>
                                        </p:cTn>
                                        <p:tgtEl>
                                          <p:spTgt spid="144"/>
                                        </p:tgtEl>
                                        <p:attrNameLst>
                                          <p:attrName>style.visibility</p:attrName>
                                        </p:attrNameLst>
                                      </p:cBhvr>
                                      <p:to>
                                        <p:strVal val="visible"/>
                                      </p:to>
                                    </p:set>
                                    <p:animEffect transition="in" filter="fade">
                                      <p:cBhvr>
                                        <p:cTn id="290" dur="500"/>
                                        <p:tgtEl>
                                          <p:spTgt spid="144"/>
                                        </p:tgtEl>
                                      </p:cBhvr>
                                    </p:animEffect>
                                  </p:childTnLst>
                                </p:cTn>
                              </p:par>
                              <p:par>
                                <p:cTn id="291" presetID="10" presetClass="entr" presetSubtype="0" fill="hold" nodeType="withEffect">
                                  <p:stCondLst>
                                    <p:cond delay="0"/>
                                  </p:stCondLst>
                                  <p:childTnLst>
                                    <p:set>
                                      <p:cBhvr>
                                        <p:cTn id="292" dur="1" fill="hold">
                                          <p:stCondLst>
                                            <p:cond delay="0"/>
                                          </p:stCondLst>
                                        </p:cTn>
                                        <p:tgtEl>
                                          <p:spTgt spid="147"/>
                                        </p:tgtEl>
                                        <p:attrNameLst>
                                          <p:attrName>style.visibility</p:attrName>
                                        </p:attrNameLst>
                                      </p:cBhvr>
                                      <p:to>
                                        <p:strVal val="visible"/>
                                      </p:to>
                                    </p:set>
                                    <p:animEffect transition="in" filter="fade">
                                      <p:cBhvr>
                                        <p:cTn id="293" dur="500"/>
                                        <p:tgtEl>
                                          <p:spTgt spid="147"/>
                                        </p:tgtEl>
                                      </p:cBhvr>
                                    </p:animEffect>
                                  </p:childTnLst>
                                </p:cTn>
                              </p:par>
                              <p:par>
                                <p:cTn id="294" presetID="10" presetClass="entr" presetSubtype="0" fill="hold" nodeType="withEffect">
                                  <p:stCondLst>
                                    <p:cond delay="0"/>
                                  </p:stCondLst>
                                  <p:childTnLst>
                                    <p:set>
                                      <p:cBhvr>
                                        <p:cTn id="295" dur="1" fill="hold">
                                          <p:stCondLst>
                                            <p:cond delay="0"/>
                                          </p:stCondLst>
                                        </p:cTn>
                                        <p:tgtEl>
                                          <p:spTgt spid="150"/>
                                        </p:tgtEl>
                                        <p:attrNameLst>
                                          <p:attrName>style.visibility</p:attrName>
                                        </p:attrNameLst>
                                      </p:cBhvr>
                                      <p:to>
                                        <p:strVal val="visible"/>
                                      </p:to>
                                    </p:set>
                                    <p:animEffect transition="in" filter="fade">
                                      <p:cBhvr>
                                        <p:cTn id="296" dur="500"/>
                                        <p:tgtEl>
                                          <p:spTgt spid="150"/>
                                        </p:tgtEl>
                                      </p:cBhvr>
                                    </p:animEffect>
                                  </p:childTnLst>
                                </p:cTn>
                              </p:par>
                              <p:par>
                                <p:cTn id="297" presetID="10" presetClass="entr" presetSubtype="0" fill="hold" nodeType="withEffect">
                                  <p:stCondLst>
                                    <p:cond delay="0"/>
                                  </p:stCondLst>
                                  <p:childTnLst>
                                    <p:set>
                                      <p:cBhvr>
                                        <p:cTn id="298" dur="1" fill="hold">
                                          <p:stCondLst>
                                            <p:cond delay="0"/>
                                          </p:stCondLst>
                                        </p:cTn>
                                        <p:tgtEl>
                                          <p:spTgt spid="153"/>
                                        </p:tgtEl>
                                        <p:attrNameLst>
                                          <p:attrName>style.visibility</p:attrName>
                                        </p:attrNameLst>
                                      </p:cBhvr>
                                      <p:to>
                                        <p:strVal val="visible"/>
                                      </p:to>
                                    </p:set>
                                    <p:animEffect transition="in" filter="fade">
                                      <p:cBhvr>
                                        <p:cTn id="299" dur="500"/>
                                        <p:tgtEl>
                                          <p:spTgt spid="153"/>
                                        </p:tgtEl>
                                      </p:cBhvr>
                                    </p:animEffect>
                                  </p:childTnLst>
                                </p:cTn>
                              </p:par>
                            </p:childTnLst>
                          </p:cTn>
                        </p:par>
                        <p:par>
                          <p:cTn id="300" fill="hold">
                            <p:stCondLst>
                              <p:cond delay="500"/>
                            </p:stCondLst>
                            <p:childTnLst>
                              <p:par>
                                <p:cTn id="301" presetID="10" presetClass="entr" presetSubtype="0" fill="hold" nodeType="afterEffect">
                                  <p:stCondLst>
                                    <p:cond delay="0"/>
                                  </p:stCondLst>
                                  <p:childTnLst>
                                    <p:set>
                                      <p:cBhvr>
                                        <p:cTn id="302" dur="1" fill="hold">
                                          <p:stCondLst>
                                            <p:cond delay="0"/>
                                          </p:stCondLst>
                                        </p:cTn>
                                        <p:tgtEl>
                                          <p:spTgt spid="156"/>
                                        </p:tgtEl>
                                        <p:attrNameLst>
                                          <p:attrName>style.visibility</p:attrName>
                                        </p:attrNameLst>
                                      </p:cBhvr>
                                      <p:to>
                                        <p:strVal val="visible"/>
                                      </p:to>
                                    </p:set>
                                    <p:animEffect transition="in" filter="fade">
                                      <p:cBhvr>
                                        <p:cTn id="303" dur="500"/>
                                        <p:tgtEl>
                                          <p:spTgt spid="156"/>
                                        </p:tgtEl>
                                      </p:cBhvr>
                                    </p:animEffect>
                                  </p:childTnLst>
                                </p:cTn>
                              </p:par>
                              <p:par>
                                <p:cTn id="304" presetID="10" presetClass="entr" presetSubtype="0" fill="hold" nodeType="withEffect">
                                  <p:stCondLst>
                                    <p:cond delay="0"/>
                                  </p:stCondLst>
                                  <p:childTnLst>
                                    <p:set>
                                      <p:cBhvr>
                                        <p:cTn id="305" dur="1" fill="hold">
                                          <p:stCondLst>
                                            <p:cond delay="0"/>
                                          </p:stCondLst>
                                        </p:cTn>
                                        <p:tgtEl>
                                          <p:spTgt spid="157"/>
                                        </p:tgtEl>
                                        <p:attrNameLst>
                                          <p:attrName>style.visibility</p:attrName>
                                        </p:attrNameLst>
                                      </p:cBhvr>
                                      <p:to>
                                        <p:strVal val="visible"/>
                                      </p:to>
                                    </p:set>
                                    <p:animEffect transition="in" filter="fade">
                                      <p:cBhvr>
                                        <p:cTn id="306" dur="500"/>
                                        <p:tgtEl>
                                          <p:spTgt spid="157"/>
                                        </p:tgtEl>
                                      </p:cBhvr>
                                    </p:animEffect>
                                  </p:childTnLst>
                                </p:cTn>
                              </p:par>
                              <p:par>
                                <p:cTn id="307" presetID="10" presetClass="entr" presetSubtype="0" fill="hold" nodeType="withEffect">
                                  <p:stCondLst>
                                    <p:cond delay="0"/>
                                  </p:stCondLst>
                                  <p:childTnLst>
                                    <p:set>
                                      <p:cBhvr>
                                        <p:cTn id="308" dur="1" fill="hold">
                                          <p:stCondLst>
                                            <p:cond delay="0"/>
                                          </p:stCondLst>
                                        </p:cTn>
                                        <p:tgtEl>
                                          <p:spTgt spid="158"/>
                                        </p:tgtEl>
                                        <p:attrNameLst>
                                          <p:attrName>style.visibility</p:attrName>
                                        </p:attrNameLst>
                                      </p:cBhvr>
                                      <p:to>
                                        <p:strVal val="visible"/>
                                      </p:to>
                                    </p:set>
                                    <p:animEffect transition="in" filter="fade">
                                      <p:cBhvr>
                                        <p:cTn id="309" dur="500"/>
                                        <p:tgtEl>
                                          <p:spTgt spid="158"/>
                                        </p:tgtEl>
                                      </p:cBhvr>
                                    </p:animEffect>
                                  </p:childTnLst>
                                </p:cTn>
                              </p:par>
                              <p:par>
                                <p:cTn id="310" presetID="10" presetClass="entr" presetSubtype="0" fill="hold" nodeType="withEffect">
                                  <p:stCondLst>
                                    <p:cond delay="0"/>
                                  </p:stCondLst>
                                  <p:childTnLst>
                                    <p:set>
                                      <p:cBhvr>
                                        <p:cTn id="311" dur="1" fill="hold">
                                          <p:stCondLst>
                                            <p:cond delay="0"/>
                                          </p:stCondLst>
                                        </p:cTn>
                                        <p:tgtEl>
                                          <p:spTgt spid="159"/>
                                        </p:tgtEl>
                                        <p:attrNameLst>
                                          <p:attrName>style.visibility</p:attrName>
                                        </p:attrNameLst>
                                      </p:cBhvr>
                                      <p:to>
                                        <p:strVal val="visible"/>
                                      </p:to>
                                    </p:set>
                                    <p:animEffect transition="in" filter="fade">
                                      <p:cBhvr>
                                        <p:cTn id="312" dur="500"/>
                                        <p:tgtEl>
                                          <p:spTgt spid="159"/>
                                        </p:tgtEl>
                                      </p:cBhvr>
                                    </p:animEffect>
                                  </p:childTnLst>
                                </p:cTn>
                              </p:par>
                              <p:par>
                                <p:cTn id="313" presetID="10" presetClass="entr" presetSubtype="0" fill="hold" nodeType="withEffect">
                                  <p:stCondLst>
                                    <p:cond delay="0"/>
                                  </p:stCondLst>
                                  <p:childTnLst>
                                    <p:set>
                                      <p:cBhvr>
                                        <p:cTn id="314" dur="1" fill="hold">
                                          <p:stCondLst>
                                            <p:cond delay="0"/>
                                          </p:stCondLst>
                                        </p:cTn>
                                        <p:tgtEl>
                                          <p:spTgt spid="160"/>
                                        </p:tgtEl>
                                        <p:attrNameLst>
                                          <p:attrName>style.visibility</p:attrName>
                                        </p:attrNameLst>
                                      </p:cBhvr>
                                      <p:to>
                                        <p:strVal val="visible"/>
                                      </p:to>
                                    </p:set>
                                    <p:animEffect transition="in" filter="fade">
                                      <p:cBhvr>
                                        <p:cTn id="315" dur="500"/>
                                        <p:tgtEl>
                                          <p:spTgt spid="160"/>
                                        </p:tgtEl>
                                      </p:cBhvr>
                                    </p:animEffect>
                                  </p:childTnLst>
                                </p:cTn>
                              </p:par>
                              <p:par>
                                <p:cTn id="316" presetID="10" presetClass="entr" presetSubtype="0" fill="hold" nodeType="withEffect">
                                  <p:stCondLst>
                                    <p:cond delay="0"/>
                                  </p:stCondLst>
                                  <p:childTnLst>
                                    <p:set>
                                      <p:cBhvr>
                                        <p:cTn id="317" dur="1" fill="hold">
                                          <p:stCondLst>
                                            <p:cond delay="0"/>
                                          </p:stCondLst>
                                        </p:cTn>
                                        <p:tgtEl>
                                          <p:spTgt spid="161"/>
                                        </p:tgtEl>
                                        <p:attrNameLst>
                                          <p:attrName>style.visibility</p:attrName>
                                        </p:attrNameLst>
                                      </p:cBhvr>
                                      <p:to>
                                        <p:strVal val="visible"/>
                                      </p:to>
                                    </p:set>
                                    <p:animEffect transition="in" filter="fade">
                                      <p:cBhvr>
                                        <p:cTn id="318" dur="500"/>
                                        <p:tgtEl>
                                          <p:spTgt spid="161"/>
                                        </p:tgtEl>
                                      </p:cBhvr>
                                    </p:animEffect>
                                  </p:childTnLst>
                                </p:cTn>
                              </p:par>
                              <p:par>
                                <p:cTn id="319" presetID="10" presetClass="entr" presetSubtype="0" fill="hold" nodeType="withEffect">
                                  <p:stCondLst>
                                    <p:cond delay="0"/>
                                  </p:stCondLst>
                                  <p:childTnLst>
                                    <p:set>
                                      <p:cBhvr>
                                        <p:cTn id="320" dur="1" fill="hold">
                                          <p:stCondLst>
                                            <p:cond delay="0"/>
                                          </p:stCondLst>
                                        </p:cTn>
                                        <p:tgtEl>
                                          <p:spTgt spid="162"/>
                                        </p:tgtEl>
                                        <p:attrNameLst>
                                          <p:attrName>style.visibility</p:attrName>
                                        </p:attrNameLst>
                                      </p:cBhvr>
                                      <p:to>
                                        <p:strVal val="visible"/>
                                      </p:to>
                                    </p:set>
                                    <p:animEffect transition="in" filter="fade">
                                      <p:cBhvr>
                                        <p:cTn id="321" dur="500"/>
                                        <p:tgtEl>
                                          <p:spTgt spid="162"/>
                                        </p:tgtEl>
                                      </p:cBhvr>
                                    </p:animEffect>
                                  </p:childTnLst>
                                </p:cTn>
                              </p:par>
                              <p:par>
                                <p:cTn id="322" presetID="10" presetClass="entr" presetSubtype="0" fill="hold" nodeType="withEffect">
                                  <p:stCondLst>
                                    <p:cond delay="0"/>
                                  </p:stCondLst>
                                  <p:childTnLst>
                                    <p:set>
                                      <p:cBhvr>
                                        <p:cTn id="323" dur="1" fill="hold">
                                          <p:stCondLst>
                                            <p:cond delay="0"/>
                                          </p:stCondLst>
                                        </p:cTn>
                                        <p:tgtEl>
                                          <p:spTgt spid="163"/>
                                        </p:tgtEl>
                                        <p:attrNameLst>
                                          <p:attrName>style.visibility</p:attrName>
                                        </p:attrNameLst>
                                      </p:cBhvr>
                                      <p:to>
                                        <p:strVal val="visible"/>
                                      </p:to>
                                    </p:set>
                                    <p:animEffect transition="in" filter="fade">
                                      <p:cBhvr>
                                        <p:cTn id="324" dur="500"/>
                                        <p:tgtEl>
                                          <p:spTgt spid="1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4" grpId="0" animBg="1"/>
      <p:bldP spid="68" grpId="0" animBg="1"/>
      <p:bldP spid="69" grpId="0" animBg="1"/>
      <p:bldP spid="76" grpId="0" animBg="1"/>
      <p:bldP spid="80" grpId="0" animBg="1"/>
      <p:bldP spid="84" grpId="0" animBg="1"/>
      <p:bldP spid="85" grpId="0" animBg="1"/>
      <p:bldP spid="92" grpId="0" animBg="1"/>
      <p:bldP spid="99" grpId="0" animBg="1"/>
      <p:bldP spid="100" grpId="0" animBg="1"/>
      <p:bldP spid="104" grpId="0" animBg="1"/>
      <p:bldP spid="105" grpId="0" animBg="1"/>
      <p:bldP spid="109" grpId="0" animBg="1"/>
      <p:bldP spid="110" grpId="0" animBg="1"/>
      <p:bldP spid="111" grpId="0" animBg="1"/>
      <p:bldP spid="112" grpId="0" animBg="1"/>
      <p:bldP spid="116" grpId="0" animBg="1"/>
      <p:bldP spid="117" grpId="0" animBg="1"/>
      <p:bldP spid="121" grpId="0" animBg="1"/>
      <p:bldP spid="122" grpId="0" animBg="1"/>
      <p:bldP spid="165" grpId="0"/>
      <p:bldP spid="166" grpId="0"/>
      <p:bldP spid="167" grpId="0"/>
      <p:bldP spid="168" grpId="0"/>
      <p:bldP spid="169" grpId="0"/>
      <p:bldP spid="170" grpId="0"/>
      <p:bldP spid="171" grpId="0"/>
      <p:bldP spid="17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 Collect </a:t>
            </a:r>
            <a:r>
              <a:rPr lang="en-US" dirty="0"/>
              <a:t>could-not-be-inserted KVPs inside a shared memory buffer.</a:t>
            </a:r>
          </a:p>
          <a:p>
            <a:pPr>
              <a:buFont typeface="Wingdings" panose="05000000000000000000" pitchFamily="2" charset="2"/>
              <a:buChar char="v"/>
            </a:pPr>
            <a:r>
              <a:rPr lang="en-US" dirty="0" smtClean="0"/>
              <a:t> Rehash only when there are enough collected KVPs to keep all warp lanes busy.</a:t>
            </a:r>
            <a:endParaRPr lang="en-US" dirty="0"/>
          </a:p>
          <a:p>
            <a:pPr marL="0" indent="0">
              <a:buNone/>
            </a:pPr>
            <a:endParaRPr lang="en-US" dirty="0"/>
          </a:p>
        </p:txBody>
      </p:sp>
      <p:sp>
        <p:nvSpPr>
          <p:cNvPr id="2" name="Title 1"/>
          <p:cNvSpPr>
            <a:spLocks noGrp="1"/>
          </p:cNvSpPr>
          <p:nvPr>
            <p:ph type="title"/>
          </p:nvPr>
        </p:nvSpPr>
        <p:spPr/>
        <p:txBody>
          <a:bodyPr/>
          <a:lstStyle/>
          <a:p>
            <a:r>
              <a:rPr lang="en-US" dirty="0"/>
              <a:t>Stadium </a:t>
            </a:r>
            <a:r>
              <a:rPr lang="en-US" dirty="0" smtClean="0"/>
              <a:t>hashing with collaborative lanes (</a:t>
            </a:r>
            <a:r>
              <a:rPr lang="en-US" dirty="0" err="1" smtClean="0"/>
              <a:t>clStash</a:t>
            </a:r>
            <a:r>
              <a:rPr lang="en-US" dirty="0" smtClean="0"/>
              <a:t>) for batched insertions</a:t>
            </a:r>
            <a:endParaRPr lang="en-US" dirty="0"/>
          </a:p>
        </p:txBody>
      </p:sp>
      <p:sp>
        <p:nvSpPr>
          <p:cNvPr id="4" name="TextBox 3"/>
          <p:cNvSpPr txBox="1"/>
          <p:nvPr/>
        </p:nvSpPr>
        <p:spPr>
          <a:xfrm rot="16200000">
            <a:off x="1795521" y="3325904"/>
            <a:ext cx="1098503" cy="213339"/>
          </a:xfrm>
          <a:prstGeom prst="rect">
            <a:avLst/>
          </a:prstGeom>
          <a:noFill/>
          <a:effectLst/>
        </p:spPr>
        <p:txBody>
          <a:bodyPr wrap="square" rtlCol="0">
            <a:spAutoFit/>
          </a:bodyPr>
          <a:lstStyle/>
          <a:p>
            <a:pPr algn="ctr"/>
            <a:r>
              <a:rPr lang="en-US" sz="1100" dirty="0" smtClean="0"/>
              <a:t>Time</a:t>
            </a:r>
            <a:endParaRPr lang="en-US" sz="1100" dirty="0"/>
          </a:p>
        </p:txBody>
      </p:sp>
      <p:sp>
        <p:nvSpPr>
          <p:cNvPr id="5" name="Rectangle 4"/>
          <p:cNvSpPr/>
          <p:nvPr/>
        </p:nvSpPr>
        <p:spPr>
          <a:xfrm>
            <a:off x="6694924" y="4290107"/>
            <a:ext cx="2796303" cy="342780"/>
          </a:xfrm>
          <a:prstGeom prst="rect">
            <a:avLst/>
          </a:prstGeom>
          <a:noFill/>
          <a:effectLst/>
        </p:spPr>
        <p:style>
          <a:lnRef idx="2">
            <a:schemeClr val="accent4"/>
          </a:lnRef>
          <a:fillRef idx="1">
            <a:schemeClr val="lt1"/>
          </a:fillRef>
          <a:effectRef idx="0">
            <a:schemeClr val="accent4"/>
          </a:effectRef>
          <a:fontRef idx="minor">
            <a:schemeClr val="dk1"/>
          </a:fontRef>
        </p:style>
        <p:txBody>
          <a:bodyPr rtlCol="0" anchor="ctr"/>
          <a:lstStyle/>
          <a:p>
            <a:pPr algn="ctr"/>
            <a:endParaRPr lang="en-US" sz="1100"/>
          </a:p>
        </p:txBody>
      </p:sp>
      <p:sp>
        <p:nvSpPr>
          <p:cNvPr id="6" name="Right Arrow 5"/>
          <p:cNvSpPr/>
          <p:nvPr/>
        </p:nvSpPr>
        <p:spPr>
          <a:xfrm rot="8155421">
            <a:off x="6951520" y="4522649"/>
            <a:ext cx="330480" cy="93403"/>
          </a:xfrm>
          <a:prstGeom prst="rightArrow">
            <a:avLst/>
          </a:prstGeom>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100"/>
          </a:p>
        </p:txBody>
      </p:sp>
      <p:sp>
        <p:nvSpPr>
          <p:cNvPr id="7" name="Right Arrow 6"/>
          <p:cNvSpPr/>
          <p:nvPr/>
        </p:nvSpPr>
        <p:spPr>
          <a:xfrm rot="8155421">
            <a:off x="7296031" y="4521708"/>
            <a:ext cx="327291" cy="93403"/>
          </a:xfrm>
          <a:prstGeom prst="rightArrow">
            <a:avLst/>
          </a:prstGeom>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100"/>
          </a:p>
        </p:txBody>
      </p:sp>
      <p:sp>
        <p:nvSpPr>
          <p:cNvPr id="8" name="Right Arrow 7"/>
          <p:cNvSpPr/>
          <p:nvPr/>
        </p:nvSpPr>
        <p:spPr>
          <a:xfrm rot="8155421">
            <a:off x="7640988" y="4521947"/>
            <a:ext cx="328103" cy="93403"/>
          </a:xfrm>
          <a:prstGeom prst="rightArrow">
            <a:avLst/>
          </a:prstGeom>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100"/>
          </a:p>
        </p:txBody>
      </p:sp>
      <p:sp>
        <p:nvSpPr>
          <p:cNvPr id="9" name="Right Arrow 8"/>
          <p:cNvSpPr/>
          <p:nvPr/>
        </p:nvSpPr>
        <p:spPr>
          <a:xfrm rot="2772614">
            <a:off x="2820058" y="5388355"/>
            <a:ext cx="260399" cy="121014"/>
          </a:xfrm>
          <a:prstGeom prst="rightArrow">
            <a:avLst/>
          </a:prstGeom>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100"/>
          </a:p>
        </p:txBody>
      </p:sp>
      <p:sp>
        <p:nvSpPr>
          <p:cNvPr id="10" name="Right Arrow 9"/>
          <p:cNvSpPr/>
          <p:nvPr/>
        </p:nvSpPr>
        <p:spPr>
          <a:xfrm rot="2772614">
            <a:off x="3816888" y="5388355"/>
            <a:ext cx="260399" cy="121014"/>
          </a:xfrm>
          <a:prstGeom prst="rightArrow">
            <a:avLst/>
          </a:prstGeom>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100"/>
          </a:p>
        </p:txBody>
      </p:sp>
      <p:sp>
        <p:nvSpPr>
          <p:cNvPr id="11" name="Right Arrow 10"/>
          <p:cNvSpPr/>
          <p:nvPr/>
        </p:nvSpPr>
        <p:spPr>
          <a:xfrm rot="2772614">
            <a:off x="4314008" y="5388355"/>
            <a:ext cx="260399" cy="121014"/>
          </a:xfrm>
          <a:prstGeom prst="rightArrow">
            <a:avLst/>
          </a:prstGeom>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100"/>
          </a:p>
        </p:txBody>
      </p:sp>
      <p:sp>
        <p:nvSpPr>
          <p:cNvPr id="12" name="Right Arrow 11"/>
          <p:cNvSpPr/>
          <p:nvPr/>
        </p:nvSpPr>
        <p:spPr>
          <a:xfrm rot="2772614">
            <a:off x="4816308" y="5388355"/>
            <a:ext cx="260399" cy="121014"/>
          </a:xfrm>
          <a:prstGeom prst="rightArrow">
            <a:avLst/>
          </a:prstGeom>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100"/>
          </a:p>
        </p:txBody>
      </p:sp>
      <p:sp>
        <p:nvSpPr>
          <p:cNvPr id="13" name="Right Arrow 12"/>
          <p:cNvSpPr/>
          <p:nvPr/>
        </p:nvSpPr>
        <p:spPr>
          <a:xfrm rot="2772614">
            <a:off x="5810548" y="5388355"/>
            <a:ext cx="260399" cy="121014"/>
          </a:xfrm>
          <a:prstGeom prst="rightArrow">
            <a:avLst/>
          </a:prstGeom>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100"/>
          </a:p>
        </p:txBody>
      </p:sp>
      <p:sp>
        <p:nvSpPr>
          <p:cNvPr id="14" name="Right Arrow 13"/>
          <p:cNvSpPr/>
          <p:nvPr/>
        </p:nvSpPr>
        <p:spPr>
          <a:xfrm rot="2772614">
            <a:off x="6307668" y="5388355"/>
            <a:ext cx="260399" cy="121014"/>
          </a:xfrm>
          <a:prstGeom prst="rightArrow">
            <a:avLst/>
          </a:prstGeom>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100"/>
          </a:p>
        </p:txBody>
      </p:sp>
      <p:sp>
        <p:nvSpPr>
          <p:cNvPr id="15" name="Right Arrow 14"/>
          <p:cNvSpPr/>
          <p:nvPr/>
        </p:nvSpPr>
        <p:spPr>
          <a:xfrm rot="2772614">
            <a:off x="3821031" y="3586563"/>
            <a:ext cx="260399" cy="121014"/>
          </a:xfrm>
          <a:prstGeom prst="rightArrow">
            <a:avLst/>
          </a:prstGeom>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100"/>
          </a:p>
        </p:txBody>
      </p:sp>
      <p:sp>
        <p:nvSpPr>
          <p:cNvPr id="16" name="Right Arrow 15"/>
          <p:cNvSpPr/>
          <p:nvPr/>
        </p:nvSpPr>
        <p:spPr>
          <a:xfrm rot="2772614">
            <a:off x="5308509" y="3586563"/>
            <a:ext cx="260399" cy="121014"/>
          </a:xfrm>
          <a:prstGeom prst="rightArrow">
            <a:avLst/>
          </a:prstGeom>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100"/>
          </a:p>
        </p:txBody>
      </p:sp>
      <p:sp>
        <p:nvSpPr>
          <p:cNvPr id="17" name="Right Arrow 16"/>
          <p:cNvSpPr/>
          <p:nvPr/>
        </p:nvSpPr>
        <p:spPr>
          <a:xfrm rot="2772614">
            <a:off x="5809512" y="3586563"/>
            <a:ext cx="260399" cy="121014"/>
          </a:xfrm>
          <a:prstGeom prst="rightArrow">
            <a:avLst/>
          </a:prstGeom>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100"/>
          </a:p>
        </p:txBody>
      </p:sp>
      <p:sp>
        <p:nvSpPr>
          <p:cNvPr id="18" name="Right Arrow 17"/>
          <p:cNvSpPr/>
          <p:nvPr/>
        </p:nvSpPr>
        <p:spPr>
          <a:xfrm rot="2772614">
            <a:off x="2826790" y="3586563"/>
            <a:ext cx="260399" cy="121014"/>
          </a:xfrm>
          <a:prstGeom prst="rightArrow">
            <a:avLst/>
          </a:prstGeom>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100"/>
          </a:p>
        </p:txBody>
      </p:sp>
      <p:grpSp>
        <p:nvGrpSpPr>
          <p:cNvPr id="19" name="Group 18"/>
          <p:cNvGrpSpPr/>
          <p:nvPr/>
        </p:nvGrpSpPr>
        <p:grpSpPr>
          <a:xfrm>
            <a:off x="2649089" y="2942937"/>
            <a:ext cx="372840" cy="316412"/>
            <a:chOff x="302895" y="560070"/>
            <a:chExt cx="457200" cy="457200"/>
          </a:xfrm>
          <a:effectLst/>
        </p:grpSpPr>
        <p:sp>
          <p:nvSpPr>
            <p:cNvPr id="20" name="Oval 19"/>
            <p:cNvSpPr/>
            <p:nvPr/>
          </p:nvSpPr>
          <p:spPr>
            <a:xfrm>
              <a:off x="302895" y="56007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21" name="Oval 20"/>
            <p:cNvSpPr/>
            <p:nvPr/>
          </p:nvSpPr>
          <p:spPr>
            <a:xfrm>
              <a:off x="348615" y="605790"/>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t>0</a:t>
              </a:r>
              <a:endParaRPr lang="en-US" sz="1100" dirty="0"/>
            </a:p>
          </p:txBody>
        </p:sp>
      </p:grpSp>
      <p:grpSp>
        <p:nvGrpSpPr>
          <p:cNvPr id="22" name="Group 21"/>
          <p:cNvGrpSpPr/>
          <p:nvPr/>
        </p:nvGrpSpPr>
        <p:grpSpPr>
          <a:xfrm>
            <a:off x="3146431" y="2950847"/>
            <a:ext cx="372840" cy="316412"/>
            <a:chOff x="1333500" y="571500"/>
            <a:chExt cx="457200" cy="457200"/>
          </a:xfrm>
          <a:effectLst/>
        </p:grpSpPr>
        <p:sp>
          <p:nvSpPr>
            <p:cNvPr id="23" name="Oval 22"/>
            <p:cNvSpPr/>
            <p:nvPr/>
          </p:nvSpPr>
          <p:spPr>
            <a:xfrm>
              <a:off x="1333500" y="57150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24" name="Oval 23"/>
            <p:cNvSpPr/>
            <p:nvPr/>
          </p:nvSpPr>
          <p:spPr>
            <a:xfrm>
              <a:off x="1379220" y="617220"/>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t>1</a:t>
              </a:r>
              <a:endParaRPr lang="en-US" sz="1100" dirty="0"/>
            </a:p>
          </p:txBody>
        </p:sp>
      </p:grpSp>
      <p:grpSp>
        <p:nvGrpSpPr>
          <p:cNvPr id="25" name="Group 24"/>
          <p:cNvGrpSpPr/>
          <p:nvPr/>
        </p:nvGrpSpPr>
        <p:grpSpPr>
          <a:xfrm>
            <a:off x="3643773" y="2956121"/>
            <a:ext cx="372840" cy="316412"/>
            <a:chOff x="1874520" y="579120"/>
            <a:chExt cx="457200" cy="457200"/>
          </a:xfrm>
          <a:effectLst/>
        </p:grpSpPr>
        <p:sp>
          <p:nvSpPr>
            <p:cNvPr id="26" name="Oval 25"/>
            <p:cNvSpPr/>
            <p:nvPr/>
          </p:nvSpPr>
          <p:spPr>
            <a:xfrm>
              <a:off x="1874520" y="57912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27" name="Oval 26"/>
            <p:cNvSpPr/>
            <p:nvPr/>
          </p:nvSpPr>
          <p:spPr>
            <a:xfrm>
              <a:off x="1920240" y="624840"/>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t>2</a:t>
              </a:r>
              <a:endParaRPr lang="en-US" sz="1100" dirty="0"/>
            </a:p>
          </p:txBody>
        </p:sp>
      </p:grpSp>
      <p:grpSp>
        <p:nvGrpSpPr>
          <p:cNvPr id="28" name="Group 27"/>
          <p:cNvGrpSpPr/>
          <p:nvPr/>
        </p:nvGrpSpPr>
        <p:grpSpPr>
          <a:xfrm>
            <a:off x="4141115" y="2950847"/>
            <a:ext cx="372840" cy="316412"/>
            <a:chOff x="2438400" y="571500"/>
            <a:chExt cx="457200" cy="457200"/>
          </a:xfrm>
          <a:effectLst/>
        </p:grpSpPr>
        <p:sp>
          <p:nvSpPr>
            <p:cNvPr id="29" name="Oval 28"/>
            <p:cNvSpPr/>
            <p:nvPr/>
          </p:nvSpPr>
          <p:spPr>
            <a:xfrm>
              <a:off x="2438400" y="57150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30" name="Oval 29"/>
            <p:cNvSpPr/>
            <p:nvPr/>
          </p:nvSpPr>
          <p:spPr>
            <a:xfrm>
              <a:off x="2484120" y="617220"/>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t>3</a:t>
              </a:r>
              <a:endParaRPr lang="en-US" sz="1100" dirty="0"/>
            </a:p>
          </p:txBody>
        </p:sp>
      </p:grpSp>
      <p:grpSp>
        <p:nvGrpSpPr>
          <p:cNvPr id="31" name="Group 30"/>
          <p:cNvGrpSpPr/>
          <p:nvPr/>
        </p:nvGrpSpPr>
        <p:grpSpPr>
          <a:xfrm>
            <a:off x="4638458" y="2945574"/>
            <a:ext cx="372840" cy="316412"/>
            <a:chOff x="2964180" y="563880"/>
            <a:chExt cx="457200" cy="457200"/>
          </a:xfrm>
          <a:effectLst/>
        </p:grpSpPr>
        <p:sp>
          <p:nvSpPr>
            <p:cNvPr id="32" name="Oval 31"/>
            <p:cNvSpPr/>
            <p:nvPr/>
          </p:nvSpPr>
          <p:spPr>
            <a:xfrm>
              <a:off x="2964180" y="56388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33" name="Oval 32"/>
            <p:cNvSpPr/>
            <p:nvPr/>
          </p:nvSpPr>
          <p:spPr>
            <a:xfrm>
              <a:off x="3009900" y="609600"/>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t>4</a:t>
              </a:r>
              <a:endParaRPr lang="en-US" sz="1100" dirty="0"/>
            </a:p>
          </p:txBody>
        </p:sp>
      </p:grpSp>
      <p:grpSp>
        <p:nvGrpSpPr>
          <p:cNvPr id="34" name="Group 33"/>
          <p:cNvGrpSpPr/>
          <p:nvPr/>
        </p:nvGrpSpPr>
        <p:grpSpPr>
          <a:xfrm>
            <a:off x="5135800" y="2950847"/>
            <a:ext cx="372840" cy="316412"/>
            <a:chOff x="3505200" y="571500"/>
            <a:chExt cx="457200" cy="457200"/>
          </a:xfrm>
          <a:effectLst/>
        </p:grpSpPr>
        <p:sp>
          <p:nvSpPr>
            <p:cNvPr id="35" name="Oval 34"/>
            <p:cNvSpPr/>
            <p:nvPr/>
          </p:nvSpPr>
          <p:spPr>
            <a:xfrm>
              <a:off x="3505200" y="57150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36" name="Oval 35"/>
            <p:cNvSpPr/>
            <p:nvPr/>
          </p:nvSpPr>
          <p:spPr>
            <a:xfrm>
              <a:off x="3550920" y="617220"/>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t>5</a:t>
              </a:r>
              <a:endParaRPr lang="en-US" sz="1100" dirty="0"/>
            </a:p>
          </p:txBody>
        </p:sp>
      </p:grpSp>
      <p:grpSp>
        <p:nvGrpSpPr>
          <p:cNvPr id="37" name="Group 36"/>
          <p:cNvGrpSpPr/>
          <p:nvPr/>
        </p:nvGrpSpPr>
        <p:grpSpPr>
          <a:xfrm>
            <a:off x="5633142" y="2950847"/>
            <a:ext cx="372840" cy="316412"/>
            <a:chOff x="4038600" y="571500"/>
            <a:chExt cx="457200" cy="457200"/>
          </a:xfrm>
          <a:effectLst/>
        </p:grpSpPr>
        <p:sp>
          <p:nvSpPr>
            <p:cNvPr id="38" name="Oval 37"/>
            <p:cNvSpPr/>
            <p:nvPr/>
          </p:nvSpPr>
          <p:spPr>
            <a:xfrm>
              <a:off x="4038600" y="57150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39" name="Oval 38"/>
            <p:cNvSpPr/>
            <p:nvPr/>
          </p:nvSpPr>
          <p:spPr>
            <a:xfrm>
              <a:off x="4084320" y="617220"/>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t>6</a:t>
              </a:r>
              <a:endParaRPr lang="en-US" sz="1100" dirty="0"/>
            </a:p>
          </p:txBody>
        </p:sp>
      </p:grpSp>
      <p:grpSp>
        <p:nvGrpSpPr>
          <p:cNvPr id="40" name="Group 39"/>
          <p:cNvGrpSpPr/>
          <p:nvPr/>
        </p:nvGrpSpPr>
        <p:grpSpPr>
          <a:xfrm>
            <a:off x="6130485" y="2950847"/>
            <a:ext cx="372840" cy="316412"/>
            <a:chOff x="4572000" y="571500"/>
            <a:chExt cx="457200" cy="457200"/>
          </a:xfrm>
          <a:effectLst/>
        </p:grpSpPr>
        <p:sp>
          <p:nvSpPr>
            <p:cNvPr id="41" name="Oval 40"/>
            <p:cNvSpPr/>
            <p:nvPr/>
          </p:nvSpPr>
          <p:spPr>
            <a:xfrm>
              <a:off x="4572000" y="57150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42" name="Oval 41"/>
            <p:cNvSpPr/>
            <p:nvPr/>
          </p:nvSpPr>
          <p:spPr>
            <a:xfrm>
              <a:off x="4617720" y="617220"/>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t>7</a:t>
              </a:r>
              <a:endParaRPr lang="en-US" sz="1100" dirty="0"/>
            </a:p>
          </p:txBody>
        </p:sp>
      </p:grpSp>
      <p:grpSp>
        <p:nvGrpSpPr>
          <p:cNvPr id="43" name="Group 42"/>
          <p:cNvGrpSpPr/>
          <p:nvPr/>
        </p:nvGrpSpPr>
        <p:grpSpPr>
          <a:xfrm>
            <a:off x="2649089" y="3404372"/>
            <a:ext cx="372840" cy="316412"/>
            <a:chOff x="769620" y="1226820"/>
            <a:chExt cx="457200" cy="457200"/>
          </a:xfrm>
          <a:effectLst/>
        </p:grpSpPr>
        <p:sp>
          <p:nvSpPr>
            <p:cNvPr id="44" name="Oval 43"/>
            <p:cNvSpPr/>
            <p:nvPr/>
          </p:nvSpPr>
          <p:spPr>
            <a:xfrm>
              <a:off x="769620" y="122682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45" name="Oval 44"/>
            <p:cNvSpPr/>
            <p:nvPr/>
          </p:nvSpPr>
          <p:spPr>
            <a:xfrm>
              <a:off x="815340" y="1272540"/>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solidFill>
                    <a:schemeClr val="tx1"/>
                  </a:solidFill>
                  <a:sym typeface="Wingdings 2"/>
                </a:rPr>
                <a:t></a:t>
              </a:r>
              <a:endParaRPr lang="en-US" sz="1100" dirty="0">
                <a:solidFill>
                  <a:schemeClr val="tx1"/>
                </a:solidFill>
              </a:endParaRPr>
            </a:p>
          </p:txBody>
        </p:sp>
      </p:grpSp>
      <p:grpSp>
        <p:nvGrpSpPr>
          <p:cNvPr id="46" name="Group 45"/>
          <p:cNvGrpSpPr/>
          <p:nvPr/>
        </p:nvGrpSpPr>
        <p:grpSpPr>
          <a:xfrm>
            <a:off x="3146431" y="3399098"/>
            <a:ext cx="372840" cy="316412"/>
            <a:chOff x="1333500" y="1219200"/>
            <a:chExt cx="457200" cy="457200"/>
          </a:xfrm>
          <a:effectLst/>
        </p:grpSpPr>
        <p:sp>
          <p:nvSpPr>
            <p:cNvPr id="47" name="Oval 46"/>
            <p:cNvSpPr/>
            <p:nvPr/>
          </p:nvSpPr>
          <p:spPr>
            <a:xfrm>
              <a:off x="1333500" y="121920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48" name="Oval 47"/>
            <p:cNvSpPr/>
            <p:nvPr/>
          </p:nvSpPr>
          <p:spPr>
            <a:xfrm>
              <a:off x="1379220" y="1264920"/>
              <a:ext cx="365760" cy="365760"/>
            </a:xfrm>
            <a:prstGeom prst="ellipse">
              <a:avLst/>
            </a:prstGeom>
            <a:solidFill>
              <a:schemeClr val="accent3">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grpSp>
        <p:nvGrpSpPr>
          <p:cNvPr id="49" name="Group 48"/>
          <p:cNvGrpSpPr/>
          <p:nvPr/>
        </p:nvGrpSpPr>
        <p:grpSpPr>
          <a:xfrm>
            <a:off x="3643773" y="3404372"/>
            <a:ext cx="372840" cy="316412"/>
            <a:chOff x="1874520" y="1226820"/>
            <a:chExt cx="457200" cy="457200"/>
          </a:xfrm>
          <a:effectLst/>
        </p:grpSpPr>
        <p:sp>
          <p:nvSpPr>
            <p:cNvPr id="50" name="Oval 49"/>
            <p:cNvSpPr/>
            <p:nvPr/>
          </p:nvSpPr>
          <p:spPr>
            <a:xfrm>
              <a:off x="1874520" y="122682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51" name="Oval 50"/>
            <p:cNvSpPr/>
            <p:nvPr/>
          </p:nvSpPr>
          <p:spPr>
            <a:xfrm>
              <a:off x="1920240" y="1272540"/>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grpSp>
        <p:nvGrpSpPr>
          <p:cNvPr id="52" name="Group 51"/>
          <p:cNvGrpSpPr/>
          <p:nvPr/>
        </p:nvGrpSpPr>
        <p:grpSpPr>
          <a:xfrm>
            <a:off x="4141115" y="3399098"/>
            <a:ext cx="372840" cy="316412"/>
            <a:chOff x="2438400" y="1219200"/>
            <a:chExt cx="457200" cy="457200"/>
          </a:xfrm>
          <a:effectLst/>
        </p:grpSpPr>
        <p:sp>
          <p:nvSpPr>
            <p:cNvPr id="53" name="Oval 52"/>
            <p:cNvSpPr/>
            <p:nvPr/>
          </p:nvSpPr>
          <p:spPr>
            <a:xfrm>
              <a:off x="2438400" y="121920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54" name="Oval 53"/>
            <p:cNvSpPr/>
            <p:nvPr/>
          </p:nvSpPr>
          <p:spPr>
            <a:xfrm>
              <a:off x="2484120" y="1264920"/>
              <a:ext cx="365760" cy="365760"/>
            </a:xfrm>
            <a:prstGeom prst="ellipse">
              <a:avLst/>
            </a:prstGeom>
            <a:solidFill>
              <a:schemeClr val="accent3">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grpSp>
        <p:nvGrpSpPr>
          <p:cNvPr id="55" name="Group 54"/>
          <p:cNvGrpSpPr/>
          <p:nvPr/>
        </p:nvGrpSpPr>
        <p:grpSpPr>
          <a:xfrm>
            <a:off x="4638458" y="3393824"/>
            <a:ext cx="372840" cy="316412"/>
            <a:chOff x="2964180" y="1211580"/>
            <a:chExt cx="457200" cy="457200"/>
          </a:xfrm>
          <a:effectLst/>
        </p:grpSpPr>
        <p:sp>
          <p:nvSpPr>
            <p:cNvPr id="56" name="Oval 55"/>
            <p:cNvSpPr/>
            <p:nvPr/>
          </p:nvSpPr>
          <p:spPr>
            <a:xfrm>
              <a:off x="2964180" y="121158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57" name="Oval 56"/>
            <p:cNvSpPr/>
            <p:nvPr/>
          </p:nvSpPr>
          <p:spPr>
            <a:xfrm>
              <a:off x="3009900" y="1257300"/>
              <a:ext cx="365760" cy="365760"/>
            </a:xfrm>
            <a:prstGeom prst="ellipse">
              <a:avLst/>
            </a:prstGeom>
            <a:solidFill>
              <a:schemeClr val="accent3">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grpSp>
        <p:nvGrpSpPr>
          <p:cNvPr id="58" name="Group 57"/>
          <p:cNvGrpSpPr/>
          <p:nvPr/>
        </p:nvGrpSpPr>
        <p:grpSpPr>
          <a:xfrm>
            <a:off x="5135800" y="3399098"/>
            <a:ext cx="372840" cy="316412"/>
            <a:chOff x="3505200" y="1219200"/>
            <a:chExt cx="457200" cy="457200"/>
          </a:xfrm>
          <a:effectLst/>
        </p:grpSpPr>
        <p:sp>
          <p:nvSpPr>
            <p:cNvPr id="59" name="Oval 58"/>
            <p:cNvSpPr/>
            <p:nvPr/>
          </p:nvSpPr>
          <p:spPr>
            <a:xfrm>
              <a:off x="3505200" y="121920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60" name="Oval 59"/>
            <p:cNvSpPr/>
            <p:nvPr/>
          </p:nvSpPr>
          <p:spPr>
            <a:xfrm>
              <a:off x="3550920" y="1264920"/>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grpSp>
        <p:nvGrpSpPr>
          <p:cNvPr id="61" name="Group 60"/>
          <p:cNvGrpSpPr/>
          <p:nvPr/>
        </p:nvGrpSpPr>
        <p:grpSpPr>
          <a:xfrm>
            <a:off x="5633142" y="3399098"/>
            <a:ext cx="372840" cy="316412"/>
            <a:chOff x="4038600" y="1219200"/>
            <a:chExt cx="457200" cy="457200"/>
          </a:xfrm>
          <a:effectLst/>
        </p:grpSpPr>
        <p:sp>
          <p:nvSpPr>
            <p:cNvPr id="62" name="Oval 61"/>
            <p:cNvSpPr/>
            <p:nvPr/>
          </p:nvSpPr>
          <p:spPr>
            <a:xfrm>
              <a:off x="4038600" y="121920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63" name="Oval 62"/>
            <p:cNvSpPr/>
            <p:nvPr/>
          </p:nvSpPr>
          <p:spPr>
            <a:xfrm>
              <a:off x="4084320" y="1264920"/>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grpSp>
        <p:nvGrpSpPr>
          <p:cNvPr id="64" name="Group 63"/>
          <p:cNvGrpSpPr/>
          <p:nvPr/>
        </p:nvGrpSpPr>
        <p:grpSpPr>
          <a:xfrm>
            <a:off x="6130485" y="3399098"/>
            <a:ext cx="372840" cy="316412"/>
            <a:chOff x="4572000" y="1219200"/>
            <a:chExt cx="457200" cy="457200"/>
          </a:xfrm>
          <a:effectLst/>
        </p:grpSpPr>
        <p:sp>
          <p:nvSpPr>
            <p:cNvPr id="65" name="Oval 64"/>
            <p:cNvSpPr/>
            <p:nvPr/>
          </p:nvSpPr>
          <p:spPr>
            <a:xfrm>
              <a:off x="4572000" y="121920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66" name="Oval 65"/>
            <p:cNvSpPr/>
            <p:nvPr/>
          </p:nvSpPr>
          <p:spPr>
            <a:xfrm>
              <a:off x="4617720" y="1264920"/>
              <a:ext cx="365760" cy="365760"/>
            </a:xfrm>
            <a:prstGeom prst="ellipse">
              <a:avLst/>
            </a:prstGeom>
            <a:solidFill>
              <a:schemeClr val="accent3">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cxnSp>
        <p:nvCxnSpPr>
          <p:cNvPr id="67" name="Straight Arrow Connector 66"/>
          <p:cNvCxnSpPr/>
          <p:nvPr/>
        </p:nvCxnSpPr>
        <p:spPr>
          <a:xfrm rot="5400000">
            <a:off x="2762998" y="3331762"/>
            <a:ext cx="145022"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68" name="Straight Arrow Connector 67"/>
          <p:cNvCxnSpPr/>
          <p:nvPr/>
        </p:nvCxnSpPr>
        <p:spPr>
          <a:xfrm rot="5400000">
            <a:off x="3266932" y="3333081"/>
            <a:ext cx="131838"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69" name="Straight Arrow Connector 68"/>
          <p:cNvCxnSpPr/>
          <p:nvPr/>
        </p:nvCxnSpPr>
        <p:spPr>
          <a:xfrm rot="5400000">
            <a:off x="3764274" y="3338354"/>
            <a:ext cx="131838"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70" name="Straight Arrow Connector 69"/>
          <p:cNvCxnSpPr/>
          <p:nvPr/>
        </p:nvCxnSpPr>
        <p:spPr>
          <a:xfrm rot="5400000">
            <a:off x="4261616" y="3333081"/>
            <a:ext cx="131838"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71" name="Straight Arrow Connector 70"/>
          <p:cNvCxnSpPr/>
          <p:nvPr/>
        </p:nvCxnSpPr>
        <p:spPr>
          <a:xfrm rot="5400000">
            <a:off x="4758959" y="3327807"/>
            <a:ext cx="131838"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72" name="Straight Arrow Connector 71"/>
          <p:cNvCxnSpPr/>
          <p:nvPr/>
        </p:nvCxnSpPr>
        <p:spPr>
          <a:xfrm rot="5400000">
            <a:off x="5256301" y="3333081"/>
            <a:ext cx="131838"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73" name="Straight Arrow Connector 72"/>
          <p:cNvCxnSpPr/>
          <p:nvPr/>
        </p:nvCxnSpPr>
        <p:spPr>
          <a:xfrm rot="5400000">
            <a:off x="5753643" y="3333081"/>
            <a:ext cx="131838"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74" name="Straight Arrow Connector 73"/>
          <p:cNvCxnSpPr/>
          <p:nvPr/>
        </p:nvCxnSpPr>
        <p:spPr>
          <a:xfrm rot="5400000">
            <a:off x="6250986" y="3333081"/>
            <a:ext cx="131838"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grpSp>
        <p:nvGrpSpPr>
          <p:cNvPr id="75" name="Group 74"/>
          <p:cNvGrpSpPr/>
          <p:nvPr/>
        </p:nvGrpSpPr>
        <p:grpSpPr>
          <a:xfrm>
            <a:off x="6694924" y="2920085"/>
            <a:ext cx="2796303" cy="342780"/>
            <a:chOff x="5581650" y="581025"/>
            <a:chExt cx="3429000" cy="495300"/>
          </a:xfrm>
          <a:effectLst/>
        </p:grpSpPr>
        <p:grpSp>
          <p:nvGrpSpPr>
            <p:cNvPr id="76" name="Group 75"/>
            <p:cNvGrpSpPr/>
            <p:nvPr/>
          </p:nvGrpSpPr>
          <p:grpSpPr>
            <a:xfrm>
              <a:off x="5646420" y="645795"/>
              <a:ext cx="3299460" cy="365760"/>
              <a:chOff x="5372100" y="598170"/>
              <a:chExt cx="3299460" cy="365760"/>
            </a:xfrm>
          </p:grpSpPr>
          <p:sp>
            <p:nvSpPr>
              <p:cNvPr id="78" name="Oval 77"/>
              <p:cNvSpPr/>
              <p:nvPr/>
            </p:nvSpPr>
            <p:spPr>
              <a:xfrm>
                <a:off x="5372100" y="598170"/>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a:p>
            </p:txBody>
          </p:sp>
          <p:sp>
            <p:nvSpPr>
              <p:cNvPr id="79" name="Oval 78"/>
              <p:cNvSpPr/>
              <p:nvPr/>
            </p:nvSpPr>
            <p:spPr>
              <a:xfrm>
                <a:off x="5791200" y="598170"/>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a:p>
            </p:txBody>
          </p:sp>
          <p:sp>
            <p:nvSpPr>
              <p:cNvPr id="80" name="Oval 79"/>
              <p:cNvSpPr/>
              <p:nvPr/>
            </p:nvSpPr>
            <p:spPr>
              <a:xfrm>
                <a:off x="6210300" y="598170"/>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a:p>
            </p:txBody>
          </p:sp>
          <p:sp>
            <p:nvSpPr>
              <p:cNvPr id="81" name="Oval 80"/>
              <p:cNvSpPr/>
              <p:nvPr/>
            </p:nvSpPr>
            <p:spPr>
              <a:xfrm>
                <a:off x="6629400" y="598170"/>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a:p>
            </p:txBody>
          </p:sp>
          <p:sp>
            <p:nvSpPr>
              <p:cNvPr id="82" name="Oval 81"/>
              <p:cNvSpPr/>
              <p:nvPr/>
            </p:nvSpPr>
            <p:spPr>
              <a:xfrm>
                <a:off x="7048500" y="598170"/>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a:p>
            </p:txBody>
          </p:sp>
          <p:sp>
            <p:nvSpPr>
              <p:cNvPr id="83" name="Oval 82"/>
              <p:cNvSpPr/>
              <p:nvPr/>
            </p:nvSpPr>
            <p:spPr>
              <a:xfrm>
                <a:off x="7467600" y="598170"/>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a:p>
            </p:txBody>
          </p:sp>
          <p:sp>
            <p:nvSpPr>
              <p:cNvPr id="84" name="Oval 83"/>
              <p:cNvSpPr/>
              <p:nvPr/>
            </p:nvSpPr>
            <p:spPr>
              <a:xfrm>
                <a:off x="7886700" y="598170"/>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a:p>
            </p:txBody>
          </p:sp>
          <p:sp>
            <p:nvSpPr>
              <p:cNvPr id="85" name="Oval 84"/>
              <p:cNvSpPr/>
              <p:nvPr/>
            </p:nvSpPr>
            <p:spPr>
              <a:xfrm>
                <a:off x="8305800" y="598170"/>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a:p>
            </p:txBody>
          </p:sp>
        </p:grpSp>
        <p:sp>
          <p:nvSpPr>
            <p:cNvPr id="77" name="Rectangle 76"/>
            <p:cNvSpPr/>
            <p:nvPr/>
          </p:nvSpPr>
          <p:spPr>
            <a:xfrm>
              <a:off x="5581650" y="581025"/>
              <a:ext cx="3429000" cy="495300"/>
            </a:xfrm>
            <a:prstGeom prst="rect">
              <a:avLst/>
            </a:prstGeom>
            <a:noFill/>
          </p:spPr>
          <p:style>
            <a:lnRef idx="2">
              <a:schemeClr val="accent4"/>
            </a:lnRef>
            <a:fillRef idx="1">
              <a:schemeClr val="lt1"/>
            </a:fillRef>
            <a:effectRef idx="0">
              <a:schemeClr val="accent4"/>
            </a:effectRef>
            <a:fontRef idx="minor">
              <a:schemeClr val="dk1"/>
            </a:fontRef>
          </p:style>
          <p:txBody>
            <a:bodyPr rtlCol="0" anchor="ctr"/>
            <a:lstStyle/>
            <a:p>
              <a:pPr algn="ctr"/>
              <a:endParaRPr lang="en-US" sz="1100"/>
            </a:p>
          </p:txBody>
        </p:sp>
      </p:grpSp>
      <p:grpSp>
        <p:nvGrpSpPr>
          <p:cNvPr id="86" name="Group 85"/>
          <p:cNvGrpSpPr/>
          <p:nvPr/>
        </p:nvGrpSpPr>
        <p:grpSpPr>
          <a:xfrm>
            <a:off x="6694924" y="3833433"/>
            <a:ext cx="2796303" cy="342780"/>
            <a:chOff x="5594350" y="1876425"/>
            <a:chExt cx="3429000" cy="495300"/>
          </a:xfrm>
          <a:effectLst/>
        </p:grpSpPr>
        <p:sp>
          <p:nvSpPr>
            <p:cNvPr id="87" name="Oval 86"/>
            <p:cNvSpPr/>
            <p:nvPr/>
          </p:nvSpPr>
          <p:spPr>
            <a:xfrm>
              <a:off x="5659120" y="1941195"/>
              <a:ext cx="365760" cy="365760"/>
            </a:xfrm>
            <a:prstGeom prst="ellipse">
              <a:avLst/>
            </a:prstGeom>
            <a:solidFill>
              <a:schemeClr val="accent6">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0</a:t>
              </a:r>
              <a:r>
                <a:rPr lang="en-US" sz="1100" baseline="-25000" dirty="0" smtClean="0"/>
                <a:t>1</a:t>
              </a:r>
              <a:endParaRPr lang="en-US" sz="1100" dirty="0"/>
            </a:p>
          </p:txBody>
        </p:sp>
        <p:sp>
          <p:nvSpPr>
            <p:cNvPr id="88" name="Oval 87"/>
            <p:cNvSpPr/>
            <p:nvPr/>
          </p:nvSpPr>
          <p:spPr>
            <a:xfrm>
              <a:off x="6078220" y="1941195"/>
              <a:ext cx="365760" cy="365760"/>
            </a:xfrm>
            <a:prstGeom prst="ellipse">
              <a:avLst/>
            </a:prstGeom>
            <a:solidFill>
              <a:schemeClr val="accent6">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2</a:t>
              </a:r>
              <a:r>
                <a:rPr lang="en-US" sz="1100" baseline="-25000" dirty="0" smtClean="0"/>
                <a:t>1</a:t>
              </a:r>
              <a:endParaRPr lang="en-US" sz="1100" dirty="0"/>
            </a:p>
          </p:txBody>
        </p:sp>
        <p:sp>
          <p:nvSpPr>
            <p:cNvPr id="89" name="Oval 88"/>
            <p:cNvSpPr/>
            <p:nvPr/>
          </p:nvSpPr>
          <p:spPr>
            <a:xfrm>
              <a:off x="6497320" y="1941195"/>
              <a:ext cx="365760" cy="365760"/>
            </a:xfrm>
            <a:prstGeom prst="ellipse">
              <a:avLst/>
            </a:prstGeom>
            <a:solidFill>
              <a:schemeClr val="accent6">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5</a:t>
              </a:r>
              <a:r>
                <a:rPr lang="en-US" sz="1100" baseline="-25000" dirty="0" smtClean="0"/>
                <a:t>1</a:t>
              </a:r>
              <a:endParaRPr lang="en-US" sz="1100" dirty="0"/>
            </a:p>
          </p:txBody>
        </p:sp>
        <p:sp>
          <p:nvSpPr>
            <p:cNvPr id="90" name="Oval 89"/>
            <p:cNvSpPr/>
            <p:nvPr/>
          </p:nvSpPr>
          <p:spPr>
            <a:xfrm>
              <a:off x="6916420" y="1941195"/>
              <a:ext cx="365760" cy="365760"/>
            </a:xfrm>
            <a:prstGeom prst="ellipse">
              <a:avLst/>
            </a:prstGeom>
            <a:solidFill>
              <a:schemeClr val="accent6">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6</a:t>
              </a:r>
              <a:r>
                <a:rPr lang="en-US" sz="1100" baseline="-25000" dirty="0" smtClean="0"/>
                <a:t>1</a:t>
              </a:r>
              <a:endParaRPr lang="en-US" sz="1100" dirty="0"/>
            </a:p>
          </p:txBody>
        </p:sp>
        <p:sp>
          <p:nvSpPr>
            <p:cNvPr id="91" name="Oval 90"/>
            <p:cNvSpPr/>
            <p:nvPr/>
          </p:nvSpPr>
          <p:spPr>
            <a:xfrm>
              <a:off x="7335520" y="1941195"/>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a:p>
          </p:txBody>
        </p:sp>
        <p:sp>
          <p:nvSpPr>
            <p:cNvPr id="92" name="Oval 91"/>
            <p:cNvSpPr/>
            <p:nvPr/>
          </p:nvSpPr>
          <p:spPr>
            <a:xfrm>
              <a:off x="7754620" y="1941195"/>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a:p>
          </p:txBody>
        </p:sp>
        <p:sp>
          <p:nvSpPr>
            <p:cNvPr id="93" name="Oval 92"/>
            <p:cNvSpPr/>
            <p:nvPr/>
          </p:nvSpPr>
          <p:spPr>
            <a:xfrm>
              <a:off x="8173720" y="1941195"/>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a:p>
          </p:txBody>
        </p:sp>
        <p:sp>
          <p:nvSpPr>
            <p:cNvPr id="94" name="Oval 93"/>
            <p:cNvSpPr/>
            <p:nvPr/>
          </p:nvSpPr>
          <p:spPr>
            <a:xfrm>
              <a:off x="8592820" y="1941195"/>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a:p>
          </p:txBody>
        </p:sp>
        <p:sp>
          <p:nvSpPr>
            <p:cNvPr id="95" name="Rectangle 94"/>
            <p:cNvSpPr/>
            <p:nvPr/>
          </p:nvSpPr>
          <p:spPr>
            <a:xfrm>
              <a:off x="5594350" y="1876425"/>
              <a:ext cx="3429000" cy="495300"/>
            </a:xfrm>
            <a:prstGeom prst="rect">
              <a:avLst/>
            </a:prstGeom>
            <a:noFill/>
          </p:spPr>
          <p:style>
            <a:lnRef idx="2">
              <a:schemeClr val="accent4"/>
            </a:lnRef>
            <a:fillRef idx="1">
              <a:schemeClr val="lt1"/>
            </a:fillRef>
            <a:effectRef idx="0">
              <a:schemeClr val="accent4"/>
            </a:effectRef>
            <a:fontRef idx="minor">
              <a:schemeClr val="dk1"/>
            </a:fontRef>
          </p:style>
          <p:txBody>
            <a:bodyPr rtlCol="0" anchor="ctr"/>
            <a:lstStyle/>
            <a:p>
              <a:pPr algn="ctr"/>
              <a:endParaRPr lang="en-US" sz="1100"/>
            </a:p>
          </p:txBody>
        </p:sp>
      </p:grpSp>
      <p:grpSp>
        <p:nvGrpSpPr>
          <p:cNvPr id="96" name="Group 95"/>
          <p:cNvGrpSpPr/>
          <p:nvPr/>
        </p:nvGrpSpPr>
        <p:grpSpPr>
          <a:xfrm>
            <a:off x="6694924" y="4746780"/>
            <a:ext cx="2796303" cy="342780"/>
            <a:chOff x="5588000" y="3197225"/>
            <a:chExt cx="3429000" cy="495300"/>
          </a:xfrm>
          <a:effectLst/>
        </p:grpSpPr>
        <p:sp>
          <p:nvSpPr>
            <p:cNvPr id="97" name="Oval 96"/>
            <p:cNvSpPr/>
            <p:nvPr/>
          </p:nvSpPr>
          <p:spPr>
            <a:xfrm>
              <a:off x="5652770" y="3261995"/>
              <a:ext cx="365760" cy="365760"/>
            </a:xfrm>
            <a:prstGeom prst="ellipse">
              <a:avLst/>
            </a:prstGeom>
            <a:solidFill>
              <a:schemeClr val="accent6">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0</a:t>
              </a:r>
              <a:r>
                <a:rPr lang="en-US" sz="1100" baseline="-25000" dirty="0" smtClean="0"/>
                <a:t>1</a:t>
              </a:r>
              <a:endParaRPr lang="en-US" sz="1100" dirty="0"/>
            </a:p>
          </p:txBody>
        </p:sp>
        <p:sp>
          <p:nvSpPr>
            <p:cNvPr id="98" name="Oval 97"/>
            <p:cNvSpPr/>
            <p:nvPr/>
          </p:nvSpPr>
          <p:spPr>
            <a:xfrm>
              <a:off x="6071870" y="3261995"/>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100" dirty="0"/>
            </a:p>
          </p:txBody>
        </p:sp>
        <p:sp>
          <p:nvSpPr>
            <p:cNvPr id="99" name="Oval 98"/>
            <p:cNvSpPr/>
            <p:nvPr/>
          </p:nvSpPr>
          <p:spPr>
            <a:xfrm>
              <a:off x="6490970" y="3261995"/>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100" dirty="0"/>
            </a:p>
          </p:txBody>
        </p:sp>
        <p:sp>
          <p:nvSpPr>
            <p:cNvPr id="100" name="Oval 99"/>
            <p:cNvSpPr/>
            <p:nvPr/>
          </p:nvSpPr>
          <p:spPr>
            <a:xfrm>
              <a:off x="6910070" y="3261995"/>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100" dirty="0"/>
            </a:p>
          </p:txBody>
        </p:sp>
        <p:sp>
          <p:nvSpPr>
            <p:cNvPr id="101" name="Oval 100"/>
            <p:cNvSpPr/>
            <p:nvPr/>
          </p:nvSpPr>
          <p:spPr>
            <a:xfrm>
              <a:off x="7329170" y="3261995"/>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100" dirty="0"/>
            </a:p>
          </p:txBody>
        </p:sp>
        <p:sp>
          <p:nvSpPr>
            <p:cNvPr id="102" name="Oval 101"/>
            <p:cNvSpPr/>
            <p:nvPr/>
          </p:nvSpPr>
          <p:spPr>
            <a:xfrm>
              <a:off x="7748270" y="3261995"/>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a:p>
          </p:txBody>
        </p:sp>
        <p:sp>
          <p:nvSpPr>
            <p:cNvPr id="103" name="Oval 102"/>
            <p:cNvSpPr/>
            <p:nvPr/>
          </p:nvSpPr>
          <p:spPr>
            <a:xfrm>
              <a:off x="8167370" y="3261995"/>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a:p>
          </p:txBody>
        </p:sp>
        <p:sp>
          <p:nvSpPr>
            <p:cNvPr id="104" name="Oval 103"/>
            <p:cNvSpPr/>
            <p:nvPr/>
          </p:nvSpPr>
          <p:spPr>
            <a:xfrm>
              <a:off x="8586470" y="3261995"/>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a:p>
          </p:txBody>
        </p:sp>
        <p:sp>
          <p:nvSpPr>
            <p:cNvPr id="105" name="Rectangle 104"/>
            <p:cNvSpPr/>
            <p:nvPr/>
          </p:nvSpPr>
          <p:spPr>
            <a:xfrm>
              <a:off x="5588000" y="3197225"/>
              <a:ext cx="3429000" cy="495300"/>
            </a:xfrm>
            <a:prstGeom prst="rect">
              <a:avLst/>
            </a:prstGeom>
            <a:noFill/>
          </p:spPr>
          <p:style>
            <a:lnRef idx="2">
              <a:schemeClr val="accent4"/>
            </a:lnRef>
            <a:fillRef idx="1">
              <a:schemeClr val="lt1"/>
            </a:fillRef>
            <a:effectRef idx="0">
              <a:schemeClr val="accent4"/>
            </a:effectRef>
            <a:fontRef idx="minor">
              <a:schemeClr val="dk1"/>
            </a:fontRef>
          </p:style>
          <p:txBody>
            <a:bodyPr rtlCol="0" anchor="ctr"/>
            <a:lstStyle/>
            <a:p>
              <a:pPr algn="ctr"/>
              <a:endParaRPr lang="en-US" sz="1100"/>
            </a:p>
          </p:txBody>
        </p:sp>
      </p:grpSp>
      <p:grpSp>
        <p:nvGrpSpPr>
          <p:cNvPr id="106" name="Group 105"/>
          <p:cNvGrpSpPr/>
          <p:nvPr/>
        </p:nvGrpSpPr>
        <p:grpSpPr>
          <a:xfrm>
            <a:off x="2649089" y="3840317"/>
            <a:ext cx="372840" cy="316412"/>
            <a:chOff x="1066800" y="2143125"/>
            <a:chExt cx="457200" cy="457200"/>
          </a:xfrm>
          <a:effectLst/>
        </p:grpSpPr>
        <p:sp>
          <p:nvSpPr>
            <p:cNvPr id="107" name="Oval 106"/>
            <p:cNvSpPr/>
            <p:nvPr/>
          </p:nvSpPr>
          <p:spPr>
            <a:xfrm>
              <a:off x="1066800" y="21431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08" name="Oval 107"/>
            <p:cNvSpPr/>
            <p:nvPr/>
          </p:nvSpPr>
          <p:spPr>
            <a:xfrm>
              <a:off x="1112520" y="2188845"/>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t>8</a:t>
              </a:r>
              <a:endParaRPr lang="en-US" sz="1100" dirty="0"/>
            </a:p>
          </p:txBody>
        </p:sp>
      </p:grpSp>
      <p:grpSp>
        <p:nvGrpSpPr>
          <p:cNvPr id="109" name="Group 108"/>
          <p:cNvGrpSpPr/>
          <p:nvPr/>
        </p:nvGrpSpPr>
        <p:grpSpPr>
          <a:xfrm>
            <a:off x="3146431" y="3840317"/>
            <a:ext cx="372840" cy="316412"/>
            <a:chOff x="1630680" y="2135505"/>
            <a:chExt cx="457200" cy="457200"/>
          </a:xfrm>
          <a:effectLst/>
        </p:grpSpPr>
        <p:sp>
          <p:nvSpPr>
            <p:cNvPr id="110" name="Oval 109"/>
            <p:cNvSpPr/>
            <p:nvPr/>
          </p:nvSpPr>
          <p:spPr>
            <a:xfrm>
              <a:off x="1630680" y="213550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11" name="Oval 110"/>
            <p:cNvSpPr/>
            <p:nvPr/>
          </p:nvSpPr>
          <p:spPr>
            <a:xfrm>
              <a:off x="1676400" y="2181225"/>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t>9</a:t>
              </a:r>
              <a:endParaRPr lang="en-US" sz="1100" dirty="0"/>
            </a:p>
          </p:txBody>
        </p:sp>
      </p:grpSp>
      <p:grpSp>
        <p:nvGrpSpPr>
          <p:cNvPr id="112" name="Group 111"/>
          <p:cNvGrpSpPr/>
          <p:nvPr/>
        </p:nvGrpSpPr>
        <p:grpSpPr>
          <a:xfrm>
            <a:off x="3643773" y="3835044"/>
            <a:ext cx="372840" cy="316412"/>
            <a:chOff x="2171700" y="2143125"/>
            <a:chExt cx="457200" cy="457200"/>
          </a:xfrm>
          <a:effectLst/>
        </p:grpSpPr>
        <p:sp>
          <p:nvSpPr>
            <p:cNvPr id="113" name="Oval 112"/>
            <p:cNvSpPr/>
            <p:nvPr/>
          </p:nvSpPr>
          <p:spPr>
            <a:xfrm>
              <a:off x="2171700" y="21431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14" name="Oval 113"/>
            <p:cNvSpPr/>
            <p:nvPr/>
          </p:nvSpPr>
          <p:spPr>
            <a:xfrm>
              <a:off x="2217420" y="2188845"/>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10</a:t>
              </a:r>
              <a:endParaRPr lang="en-US" sz="1100" dirty="0"/>
            </a:p>
          </p:txBody>
        </p:sp>
      </p:grpSp>
      <p:grpSp>
        <p:nvGrpSpPr>
          <p:cNvPr id="115" name="Group 114"/>
          <p:cNvGrpSpPr/>
          <p:nvPr/>
        </p:nvGrpSpPr>
        <p:grpSpPr>
          <a:xfrm>
            <a:off x="4141115" y="3840317"/>
            <a:ext cx="372840" cy="316412"/>
            <a:chOff x="2735580" y="2135505"/>
            <a:chExt cx="457200" cy="457200"/>
          </a:xfrm>
          <a:effectLst/>
        </p:grpSpPr>
        <p:sp>
          <p:nvSpPr>
            <p:cNvPr id="116" name="Oval 115"/>
            <p:cNvSpPr/>
            <p:nvPr/>
          </p:nvSpPr>
          <p:spPr>
            <a:xfrm>
              <a:off x="2735580" y="213550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17" name="Oval 116"/>
            <p:cNvSpPr/>
            <p:nvPr/>
          </p:nvSpPr>
          <p:spPr>
            <a:xfrm>
              <a:off x="2781300" y="2181225"/>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11</a:t>
              </a:r>
              <a:endParaRPr lang="en-US" sz="1100" dirty="0"/>
            </a:p>
          </p:txBody>
        </p:sp>
      </p:grpSp>
      <p:grpSp>
        <p:nvGrpSpPr>
          <p:cNvPr id="118" name="Group 117"/>
          <p:cNvGrpSpPr/>
          <p:nvPr/>
        </p:nvGrpSpPr>
        <p:grpSpPr>
          <a:xfrm>
            <a:off x="4638458" y="3840317"/>
            <a:ext cx="372840" cy="316412"/>
            <a:chOff x="3261360" y="2127885"/>
            <a:chExt cx="457200" cy="457200"/>
          </a:xfrm>
          <a:effectLst/>
        </p:grpSpPr>
        <p:sp>
          <p:nvSpPr>
            <p:cNvPr id="119" name="Oval 118"/>
            <p:cNvSpPr/>
            <p:nvPr/>
          </p:nvSpPr>
          <p:spPr>
            <a:xfrm>
              <a:off x="3261360" y="212788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20" name="Oval 119"/>
            <p:cNvSpPr/>
            <p:nvPr/>
          </p:nvSpPr>
          <p:spPr>
            <a:xfrm>
              <a:off x="3307080" y="2173605"/>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12</a:t>
              </a:r>
              <a:endParaRPr lang="en-US" sz="1100" dirty="0"/>
            </a:p>
          </p:txBody>
        </p:sp>
      </p:grpSp>
      <p:grpSp>
        <p:nvGrpSpPr>
          <p:cNvPr id="121" name="Group 120"/>
          <p:cNvGrpSpPr/>
          <p:nvPr/>
        </p:nvGrpSpPr>
        <p:grpSpPr>
          <a:xfrm>
            <a:off x="5135800" y="3840317"/>
            <a:ext cx="372840" cy="316412"/>
            <a:chOff x="3802380" y="2135505"/>
            <a:chExt cx="457200" cy="457200"/>
          </a:xfrm>
          <a:effectLst/>
        </p:grpSpPr>
        <p:sp>
          <p:nvSpPr>
            <p:cNvPr id="122" name="Oval 121"/>
            <p:cNvSpPr/>
            <p:nvPr/>
          </p:nvSpPr>
          <p:spPr>
            <a:xfrm>
              <a:off x="3802380" y="213550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23" name="Oval 122"/>
            <p:cNvSpPr/>
            <p:nvPr/>
          </p:nvSpPr>
          <p:spPr>
            <a:xfrm>
              <a:off x="3848100" y="2181225"/>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13</a:t>
              </a:r>
              <a:endParaRPr lang="en-US" sz="1100" dirty="0"/>
            </a:p>
          </p:txBody>
        </p:sp>
      </p:grpSp>
      <p:grpSp>
        <p:nvGrpSpPr>
          <p:cNvPr id="124" name="Group 123"/>
          <p:cNvGrpSpPr/>
          <p:nvPr/>
        </p:nvGrpSpPr>
        <p:grpSpPr>
          <a:xfrm>
            <a:off x="5633142" y="3840317"/>
            <a:ext cx="372840" cy="316412"/>
            <a:chOff x="4335780" y="2135505"/>
            <a:chExt cx="457200" cy="457200"/>
          </a:xfrm>
          <a:effectLst/>
        </p:grpSpPr>
        <p:sp>
          <p:nvSpPr>
            <p:cNvPr id="125" name="Oval 124"/>
            <p:cNvSpPr/>
            <p:nvPr/>
          </p:nvSpPr>
          <p:spPr>
            <a:xfrm>
              <a:off x="4335780" y="213550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26" name="Oval 125"/>
            <p:cNvSpPr/>
            <p:nvPr/>
          </p:nvSpPr>
          <p:spPr>
            <a:xfrm>
              <a:off x="4381500" y="2181225"/>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14</a:t>
              </a:r>
              <a:endParaRPr lang="en-US" sz="1100" dirty="0"/>
            </a:p>
          </p:txBody>
        </p:sp>
      </p:grpSp>
      <p:grpSp>
        <p:nvGrpSpPr>
          <p:cNvPr id="127" name="Group 126"/>
          <p:cNvGrpSpPr/>
          <p:nvPr/>
        </p:nvGrpSpPr>
        <p:grpSpPr>
          <a:xfrm>
            <a:off x="6130485" y="3840317"/>
            <a:ext cx="372840" cy="316412"/>
            <a:chOff x="4869180" y="2135505"/>
            <a:chExt cx="457200" cy="457200"/>
          </a:xfrm>
          <a:effectLst/>
        </p:grpSpPr>
        <p:sp>
          <p:nvSpPr>
            <p:cNvPr id="128" name="Oval 127"/>
            <p:cNvSpPr/>
            <p:nvPr/>
          </p:nvSpPr>
          <p:spPr>
            <a:xfrm>
              <a:off x="4869180" y="213550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29" name="Oval 128"/>
            <p:cNvSpPr/>
            <p:nvPr/>
          </p:nvSpPr>
          <p:spPr>
            <a:xfrm>
              <a:off x="4914900" y="2181225"/>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15</a:t>
              </a:r>
              <a:endParaRPr lang="en-US" sz="1100" dirty="0"/>
            </a:p>
          </p:txBody>
        </p:sp>
      </p:grpSp>
      <p:grpSp>
        <p:nvGrpSpPr>
          <p:cNvPr id="130" name="Group 129"/>
          <p:cNvGrpSpPr/>
          <p:nvPr/>
        </p:nvGrpSpPr>
        <p:grpSpPr>
          <a:xfrm>
            <a:off x="2649089" y="4293842"/>
            <a:ext cx="372840" cy="316412"/>
            <a:chOff x="1066800" y="2943225"/>
            <a:chExt cx="457200" cy="457200"/>
          </a:xfrm>
          <a:effectLst/>
        </p:grpSpPr>
        <p:sp>
          <p:nvSpPr>
            <p:cNvPr id="131" name="Oval 130"/>
            <p:cNvSpPr/>
            <p:nvPr/>
          </p:nvSpPr>
          <p:spPr>
            <a:xfrm>
              <a:off x="1066800" y="29432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32" name="Oval 131"/>
            <p:cNvSpPr/>
            <p:nvPr/>
          </p:nvSpPr>
          <p:spPr>
            <a:xfrm>
              <a:off x="1112520" y="2988945"/>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grpSp>
        <p:nvGrpSpPr>
          <p:cNvPr id="133" name="Group 132"/>
          <p:cNvGrpSpPr/>
          <p:nvPr/>
        </p:nvGrpSpPr>
        <p:grpSpPr>
          <a:xfrm>
            <a:off x="3146431" y="4293842"/>
            <a:ext cx="372840" cy="316412"/>
            <a:chOff x="1630680" y="2935605"/>
            <a:chExt cx="457200" cy="457200"/>
          </a:xfrm>
          <a:effectLst/>
        </p:grpSpPr>
        <p:sp>
          <p:nvSpPr>
            <p:cNvPr id="134" name="Oval 133"/>
            <p:cNvSpPr/>
            <p:nvPr/>
          </p:nvSpPr>
          <p:spPr>
            <a:xfrm>
              <a:off x="1630680" y="293560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35" name="Oval 134"/>
            <p:cNvSpPr/>
            <p:nvPr/>
          </p:nvSpPr>
          <p:spPr>
            <a:xfrm>
              <a:off x="1676400" y="2981325"/>
              <a:ext cx="365760" cy="365760"/>
            </a:xfrm>
            <a:prstGeom prst="ellipse">
              <a:avLst/>
            </a:prstGeom>
            <a:solidFill>
              <a:schemeClr val="accent3">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grpSp>
        <p:nvGrpSpPr>
          <p:cNvPr id="136" name="Group 135"/>
          <p:cNvGrpSpPr/>
          <p:nvPr/>
        </p:nvGrpSpPr>
        <p:grpSpPr>
          <a:xfrm>
            <a:off x="3643773" y="4293842"/>
            <a:ext cx="372840" cy="316412"/>
            <a:chOff x="2171700" y="2943225"/>
            <a:chExt cx="457200" cy="457200"/>
          </a:xfrm>
          <a:effectLst/>
        </p:grpSpPr>
        <p:sp>
          <p:nvSpPr>
            <p:cNvPr id="137" name="Oval 136"/>
            <p:cNvSpPr/>
            <p:nvPr/>
          </p:nvSpPr>
          <p:spPr>
            <a:xfrm>
              <a:off x="2171700" y="29432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38" name="Oval 137"/>
            <p:cNvSpPr/>
            <p:nvPr/>
          </p:nvSpPr>
          <p:spPr>
            <a:xfrm>
              <a:off x="2217420" y="2988945"/>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grpSp>
        <p:nvGrpSpPr>
          <p:cNvPr id="139" name="Group 138"/>
          <p:cNvGrpSpPr/>
          <p:nvPr/>
        </p:nvGrpSpPr>
        <p:grpSpPr>
          <a:xfrm>
            <a:off x="4141115" y="4293842"/>
            <a:ext cx="372840" cy="316412"/>
            <a:chOff x="2735580" y="2935605"/>
            <a:chExt cx="457200" cy="457200"/>
          </a:xfrm>
          <a:effectLst/>
        </p:grpSpPr>
        <p:sp>
          <p:nvSpPr>
            <p:cNvPr id="140" name="Oval 139"/>
            <p:cNvSpPr/>
            <p:nvPr/>
          </p:nvSpPr>
          <p:spPr>
            <a:xfrm>
              <a:off x="2735580" y="293560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41" name="Oval 140"/>
            <p:cNvSpPr/>
            <p:nvPr/>
          </p:nvSpPr>
          <p:spPr>
            <a:xfrm>
              <a:off x="2781300" y="2981325"/>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grpSp>
        <p:nvGrpSpPr>
          <p:cNvPr id="142" name="Group 141"/>
          <p:cNvGrpSpPr/>
          <p:nvPr/>
        </p:nvGrpSpPr>
        <p:grpSpPr>
          <a:xfrm>
            <a:off x="4638458" y="4293842"/>
            <a:ext cx="372840" cy="316412"/>
            <a:chOff x="3261360" y="2927985"/>
            <a:chExt cx="457200" cy="457200"/>
          </a:xfrm>
          <a:effectLst/>
        </p:grpSpPr>
        <p:sp>
          <p:nvSpPr>
            <p:cNvPr id="143" name="Oval 142"/>
            <p:cNvSpPr/>
            <p:nvPr/>
          </p:nvSpPr>
          <p:spPr>
            <a:xfrm>
              <a:off x="3261360" y="292798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44" name="Oval 143"/>
            <p:cNvSpPr/>
            <p:nvPr/>
          </p:nvSpPr>
          <p:spPr>
            <a:xfrm>
              <a:off x="3307080" y="2973705"/>
              <a:ext cx="365760" cy="365760"/>
            </a:xfrm>
            <a:prstGeom prst="ellipse">
              <a:avLst/>
            </a:prstGeom>
            <a:solidFill>
              <a:schemeClr val="accent3">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grpSp>
        <p:nvGrpSpPr>
          <p:cNvPr id="145" name="Group 144"/>
          <p:cNvGrpSpPr/>
          <p:nvPr/>
        </p:nvGrpSpPr>
        <p:grpSpPr>
          <a:xfrm>
            <a:off x="5135800" y="4293842"/>
            <a:ext cx="372840" cy="316412"/>
            <a:chOff x="3802380" y="2935605"/>
            <a:chExt cx="457200" cy="457200"/>
          </a:xfrm>
          <a:effectLst/>
        </p:grpSpPr>
        <p:sp>
          <p:nvSpPr>
            <p:cNvPr id="146" name="Oval 145"/>
            <p:cNvSpPr/>
            <p:nvPr/>
          </p:nvSpPr>
          <p:spPr>
            <a:xfrm>
              <a:off x="3802380" y="293560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47" name="Oval 146"/>
            <p:cNvSpPr/>
            <p:nvPr/>
          </p:nvSpPr>
          <p:spPr>
            <a:xfrm>
              <a:off x="3848100" y="2981325"/>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grpSp>
        <p:nvGrpSpPr>
          <p:cNvPr id="148" name="Group 147"/>
          <p:cNvGrpSpPr/>
          <p:nvPr/>
        </p:nvGrpSpPr>
        <p:grpSpPr>
          <a:xfrm>
            <a:off x="5633142" y="4293842"/>
            <a:ext cx="372840" cy="316412"/>
            <a:chOff x="4335780" y="2935605"/>
            <a:chExt cx="457200" cy="457200"/>
          </a:xfrm>
          <a:effectLst/>
        </p:grpSpPr>
        <p:sp>
          <p:nvSpPr>
            <p:cNvPr id="149" name="Oval 148"/>
            <p:cNvSpPr/>
            <p:nvPr/>
          </p:nvSpPr>
          <p:spPr>
            <a:xfrm>
              <a:off x="4335780" y="293560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50" name="Oval 149"/>
            <p:cNvSpPr/>
            <p:nvPr/>
          </p:nvSpPr>
          <p:spPr>
            <a:xfrm>
              <a:off x="4381500" y="2981325"/>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grpSp>
        <p:nvGrpSpPr>
          <p:cNvPr id="151" name="Group 150"/>
          <p:cNvGrpSpPr/>
          <p:nvPr/>
        </p:nvGrpSpPr>
        <p:grpSpPr>
          <a:xfrm>
            <a:off x="6130485" y="4293842"/>
            <a:ext cx="372840" cy="316412"/>
            <a:chOff x="4869180" y="2935605"/>
            <a:chExt cx="457200" cy="457200"/>
          </a:xfrm>
          <a:effectLst/>
        </p:grpSpPr>
        <p:sp>
          <p:nvSpPr>
            <p:cNvPr id="152" name="Oval 151"/>
            <p:cNvSpPr/>
            <p:nvPr/>
          </p:nvSpPr>
          <p:spPr>
            <a:xfrm>
              <a:off x="4869180" y="293560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53" name="Oval 152"/>
            <p:cNvSpPr/>
            <p:nvPr/>
          </p:nvSpPr>
          <p:spPr>
            <a:xfrm>
              <a:off x="4914900" y="2981325"/>
              <a:ext cx="365760" cy="365760"/>
            </a:xfrm>
            <a:prstGeom prst="ellipse">
              <a:avLst/>
            </a:prstGeom>
            <a:solidFill>
              <a:schemeClr val="accent3">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cxnSp>
        <p:nvCxnSpPr>
          <p:cNvPr id="154" name="Straight Arrow Connector 153"/>
          <p:cNvCxnSpPr>
            <a:stCxn id="107" idx="4"/>
            <a:endCxn id="131" idx="0"/>
          </p:cNvCxnSpPr>
          <p:nvPr/>
        </p:nvCxnSpPr>
        <p:spPr>
          <a:xfrm rot="5400000">
            <a:off x="2766953" y="4225188"/>
            <a:ext cx="137112"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155" name="Straight Arrow Connector 154"/>
          <p:cNvCxnSpPr>
            <a:stCxn id="110" idx="4"/>
            <a:endCxn id="134" idx="0"/>
          </p:cNvCxnSpPr>
          <p:nvPr/>
        </p:nvCxnSpPr>
        <p:spPr>
          <a:xfrm rot="5400000">
            <a:off x="3264295" y="4225188"/>
            <a:ext cx="137112"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156" name="Straight Arrow Connector 155"/>
          <p:cNvCxnSpPr>
            <a:stCxn id="113" idx="4"/>
            <a:endCxn id="137" idx="0"/>
          </p:cNvCxnSpPr>
          <p:nvPr/>
        </p:nvCxnSpPr>
        <p:spPr>
          <a:xfrm rot="5400000">
            <a:off x="3759001" y="4222551"/>
            <a:ext cx="142386"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157" name="Straight Arrow Connector 156"/>
          <p:cNvCxnSpPr>
            <a:stCxn id="116" idx="4"/>
            <a:endCxn id="140" idx="0"/>
          </p:cNvCxnSpPr>
          <p:nvPr/>
        </p:nvCxnSpPr>
        <p:spPr>
          <a:xfrm rot="5400000">
            <a:off x="4258980" y="4225188"/>
            <a:ext cx="137112"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158" name="Straight Arrow Connector 157"/>
          <p:cNvCxnSpPr>
            <a:stCxn id="119" idx="4"/>
            <a:endCxn id="143" idx="0"/>
          </p:cNvCxnSpPr>
          <p:nvPr/>
        </p:nvCxnSpPr>
        <p:spPr>
          <a:xfrm rot="5400000">
            <a:off x="4756322" y="4225188"/>
            <a:ext cx="137112"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159" name="Straight Arrow Connector 158"/>
          <p:cNvCxnSpPr>
            <a:stCxn id="122" idx="4"/>
            <a:endCxn id="146" idx="0"/>
          </p:cNvCxnSpPr>
          <p:nvPr/>
        </p:nvCxnSpPr>
        <p:spPr>
          <a:xfrm rot="5400000">
            <a:off x="5253664" y="4225188"/>
            <a:ext cx="137112"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160" name="Straight Arrow Connector 159"/>
          <p:cNvCxnSpPr>
            <a:stCxn id="125" idx="4"/>
            <a:endCxn id="149" idx="0"/>
          </p:cNvCxnSpPr>
          <p:nvPr/>
        </p:nvCxnSpPr>
        <p:spPr>
          <a:xfrm rot="5400000">
            <a:off x="5751006" y="4225188"/>
            <a:ext cx="137112"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161" name="Straight Arrow Connector 160"/>
          <p:cNvCxnSpPr>
            <a:stCxn id="128" idx="4"/>
            <a:endCxn id="152" idx="0"/>
          </p:cNvCxnSpPr>
          <p:nvPr/>
        </p:nvCxnSpPr>
        <p:spPr>
          <a:xfrm rot="5400000">
            <a:off x="6248350" y="4225188"/>
            <a:ext cx="137112"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162" name="Straight Arrow Connector 161"/>
          <p:cNvCxnSpPr>
            <a:stCxn id="131" idx="4"/>
            <a:endCxn id="168" idx="0"/>
          </p:cNvCxnSpPr>
          <p:nvPr/>
        </p:nvCxnSpPr>
        <p:spPr>
          <a:xfrm rot="5400000">
            <a:off x="2766953" y="4678712"/>
            <a:ext cx="137112"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163" name="Straight Arrow Connector 162"/>
          <p:cNvCxnSpPr>
            <a:stCxn id="137" idx="4"/>
            <a:endCxn id="174" idx="0"/>
          </p:cNvCxnSpPr>
          <p:nvPr/>
        </p:nvCxnSpPr>
        <p:spPr>
          <a:xfrm rot="5400000">
            <a:off x="3761637" y="4678712"/>
            <a:ext cx="137112"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164" name="Straight Arrow Connector 163"/>
          <p:cNvCxnSpPr>
            <a:stCxn id="140" idx="4"/>
            <a:endCxn id="177" idx="0"/>
          </p:cNvCxnSpPr>
          <p:nvPr/>
        </p:nvCxnSpPr>
        <p:spPr>
          <a:xfrm rot="5400000">
            <a:off x="4258980" y="4678712"/>
            <a:ext cx="137112"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165" name="Straight Arrow Connector 164"/>
          <p:cNvCxnSpPr>
            <a:stCxn id="146" idx="4"/>
            <a:endCxn id="183" idx="0"/>
          </p:cNvCxnSpPr>
          <p:nvPr/>
        </p:nvCxnSpPr>
        <p:spPr>
          <a:xfrm rot="5400000">
            <a:off x="5253664" y="4678712"/>
            <a:ext cx="137112"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166" name="Straight Arrow Connector 165"/>
          <p:cNvCxnSpPr>
            <a:stCxn id="149" idx="4"/>
            <a:endCxn id="186" idx="0"/>
          </p:cNvCxnSpPr>
          <p:nvPr/>
        </p:nvCxnSpPr>
        <p:spPr>
          <a:xfrm rot="5400000">
            <a:off x="5751006" y="4678712"/>
            <a:ext cx="137112"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grpSp>
        <p:nvGrpSpPr>
          <p:cNvPr id="167" name="Group 166"/>
          <p:cNvGrpSpPr/>
          <p:nvPr/>
        </p:nvGrpSpPr>
        <p:grpSpPr>
          <a:xfrm>
            <a:off x="2649089" y="4747366"/>
            <a:ext cx="372840" cy="316412"/>
            <a:chOff x="1066800" y="3705225"/>
            <a:chExt cx="457200" cy="457200"/>
          </a:xfrm>
          <a:effectLst/>
        </p:grpSpPr>
        <p:sp>
          <p:nvSpPr>
            <p:cNvPr id="168" name="Oval 167"/>
            <p:cNvSpPr/>
            <p:nvPr/>
          </p:nvSpPr>
          <p:spPr>
            <a:xfrm>
              <a:off x="1066800" y="37052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69" name="Oval 168"/>
            <p:cNvSpPr/>
            <p:nvPr/>
          </p:nvSpPr>
          <p:spPr>
            <a:xfrm>
              <a:off x="1112520" y="3750945"/>
              <a:ext cx="365760" cy="365760"/>
            </a:xfrm>
            <a:prstGeom prst="ellipse">
              <a:avLst/>
            </a:prstGeom>
            <a:solidFill>
              <a:schemeClr val="accent5">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8</a:t>
              </a:r>
              <a:r>
                <a:rPr lang="en-US" sz="1100" baseline="-25000" dirty="0" smtClean="0"/>
                <a:t>1</a:t>
              </a:r>
              <a:endParaRPr lang="en-US" sz="1100" dirty="0"/>
            </a:p>
          </p:txBody>
        </p:sp>
      </p:grpSp>
      <p:grpSp>
        <p:nvGrpSpPr>
          <p:cNvPr id="170" name="Group 169"/>
          <p:cNvGrpSpPr/>
          <p:nvPr/>
        </p:nvGrpSpPr>
        <p:grpSpPr>
          <a:xfrm>
            <a:off x="3146431" y="4747366"/>
            <a:ext cx="372840" cy="316412"/>
            <a:chOff x="1630680" y="3697605"/>
            <a:chExt cx="457200" cy="457200"/>
          </a:xfrm>
          <a:effectLst/>
        </p:grpSpPr>
        <p:sp>
          <p:nvSpPr>
            <p:cNvPr id="171" name="Oval 170"/>
            <p:cNvSpPr/>
            <p:nvPr/>
          </p:nvSpPr>
          <p:spPr>
            <a:xfrm>
              <a:off x="1630680" y="369760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72" name="Oval 171"/>
            <p:cNvSpPr/>
            <p:nvPr/>
          </p:nvSpPr>
          <p:spPr>
            <a:xfrm>
              <a:off x="1676400" y="3743325"/>
              <a:ext cx="365760" cy="365760"/>
            </a:xfrm>
            <a:prstGeom prst="ellipse">
              <a:avLst/>
            </a:prstGeom>
            <a:solidFill>
              <a:schemeClr val="accent6">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6</a:t>
              </a:r>
              <a:r>
                <a:rPr lang="en-US" sz="1100" baseline="-25000" dirty="0" smtClean="0"/>
                <a:t>1</a:t>
              </a:r>
              <a:endParaRPr lang="en-US" sz="1100" dirty="0"/>
            </a:p>
          </p:txBody>
        </p:sp>
      </p:grpSp>
      <p:grpSp>
        <p:nvGrpSpPr>
          <p:cNvPr id="173" name="Group 172"/>
          <p:cNvGrpSpPr/>
          <p:nvPr/>
        </p:nvGrpSpPr>
        <p:grpSpPr>
          <a:xfrm>
            <a:off x="3643773" y="4747366"/>
            <a:ext cx="372840" cy="316412"/>
            <a:chOff x="2171700" y="3705225"/>
            <a:chExt cx="457200" cy="457200"/>
          </a:xfrm>
          <a:effectLst/>
        </p:grpSpPr>
        <p:sp>
          <p:nvSpPr>
            <p:cNvPr id="174" name="Oval 173"/>
            <p:cNvSpPr/>
            <p:nvPr/>
          </p:nvSpPr>
          <p:spPr>
            <a:xfrm>
              <a:off x="2171700" y="37052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75" name="Oval 174"/>
            <p:cNvSpPr/>
            <p:nvPr/>
          </p:nvSpPr>
          <p:spPr>
            <a:xfrm>
              <a:off x="2217420" y="3750945"/>
              <a:ext cx="365760" cy="365760"/>
            </a:xfrm>
            <a:prstGeom prst="ellipse">
              <a:avLst/>
            </a:prstGeom>
            <a:solidFill>
              <a:schemeClr val="accent5">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10</a:t>
              </a:r>
              <a:r>
                <a:rPr lang="en-US" sz="1100" baseline="-25000" dirty="0" smtClean="0"/>
                <a:t>1</a:t>
              </a:r>
              <a:endParaRPr lang="en-US" sz="1100" dirty="0"/>
            </a:p>
          </p:txBody>
        </p:sp>
      </p:grpSp>
      <p:grpSp>
        <p:nvGrpSpPr>
          <p:cNvPr id="176" name="Group 175"/>
          <p:cNvGrpSpPr/>
          <p:nvPr/>
        </p:nvGrpSpPr>
        <p:grpSpPr>
          <a:xfrm>
            <a:off x="4141115" y="4747366"/>
            <a:ext cx="372840" cy="316412"/>
            <a:chOff x="2735580" y="3697605"/>
            <a:chExt cx="457200" cy="457200"/>
          </a:xfrm>
          <a:effectLst/>
        </p:grpSpPr>
        <p:sp>
          <p:nvSpPr>
            <p:cNvPr id="177" name="Oval 176"/>
            <p:cNvSpPr/>
            <p:nvPr/>
          </p:nvSpPr>
          <p:spPr>
            <a:xfrm>
              <a:off x="2735580" y="369760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78" name="Oval 177"/>
            <p:cNvSpPr/>
            <p:nvPr/>
          </p:nvSpPr>
          <p:spPr>
            <a:xfrm>
              <a:off x="2781300" y="3743325"/>
              <a:ext cx="365760" cy="365760"/>
            </a:xfrm>
            <a:prstGeom prst="ellipse">
              <a:avLst/>
            </a:prstGeom>
            <a:solidFill>
              <a:schemeClr val="accent5">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11</a:t>
              </a:r>
              <a:r>
                <a:rPr lang="en-US" sz="1100" baseline="-25000" dirty="0" smtClean="0"/>
                <a:t>1</a:t>
              </a:r>
              <a:endParaRPr lang="en-US" sz="1100" dirty="0"/>
            </a:p>
          </p:txBody>
        </p:sp>
      </p:grpSp>
      <p:grpSp>
        <p:nvGrpSpPr>
          <p:cNvPr id="179" name="Group 178"/>
          <p:cNvGrpSpPr/>
          <p:nvPr/>
        </p:nvGrpSpPr>
        <p:grpSpPr>
          <a:xfrm>
            <a:off x="4638458" y="4747366"/>
            <a:ext cx="372840" cy="316412"/>
            <a:chOff x="3261360" y="3689985"/>
            <a:chExt cx="457200" cy="457200"/>
          </a:xfrm>
          <a:effectLst/>
        </p:grpSpPr>
        <p:sp>
          <p:nvSpPr>
            <p:cNvPr id="180" name="Oval 179"/>
            <p:cNvSpPr/>
            <p:nvPr/>
          </p:nvSpPr>
          <p:spPr>
            <a:xfrm>
              <a:off x="3261360" y="368998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81" name="Oval 180"/>
            <p:cNvSpPr/>
            <p:nvPr/>
          </p:nvSpPr>
          <p:spPr>
            <a:xfrm>
              <a:off x="3307080" y="3735705"/>
              <a:ext cx="365760" cy="365760"/>
            </a:xfrm>
            <a:prstGeom prst="ellipse">
              <a:avLst/>
            </a:prstGeom>
            <a:solidFill>
              <a:schemeClr val="accent6">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5</a:t>
              </a:r>
              <a:r>
                <a:rPr lang="en-US" sz="1100" baseline="-25000" dirty="0" smtClean="0"/>
                <a:t>1</a:t>
              </a:r>
              <a:endParaRPr lang="en-US" sz="1100" dirty="0"/>
            </a:p>
          </p:txBody>
        </p:sp>
      </p:grpSp>
      <p:grpSp>
        <p:nvGrpSpPr>
          <p:cNvPr id="182" name="Group 181"/>
          <p:cNvGrpSpPr/>
          <p:nvPr/>
        </p:nvGrpSpPr>
        <p:grpSpPr>
          <a:xfrm>
            <a:off x="5135800" y="4747366"/>
            <a:ext cx="372840" cy="316412"/>
            <a:chOff x="3802380" y="3697605"/>
            <a:chExt cx="457200" cy="457200"/>
          </a:xfrm>
          <a:effectLst/>
        </p:grpSpPr>
        <p:sp>
          <p:nvSpPr>
            <p:cNvPr id="183" name="Oval 182"/>
            <p:cNvSpPr/>
            <p:nvPr/>
          </p:nvSpPr>
          <p:spPr>
            <a:xfrm>
              <a:off x="3802380" y="369760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84" name="Oval 183"/>
            <p:cNvSpPr/>
            <p:nvPr/>
          </p:nvSpPr>
          <p:spPr>
            <a:xfrm>
              <a:off x="3848100" y="3743325"/>
              <a:ext cx="365760" cy="365760"/>
            </a:xfrm>
            <a:prstGeom prst="ellipse">
              <a:avLst/>
            </a:prstGeom>
            <a:solidFill>
              <a:schemeClr val="accent5">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13</a:t>
              </a:r>
              <a:r>
                <a:rPr lang="en-US" sz="1100" baseline="-25000" dirty="0" smtClean="0"/>
                <a:t>1</a:t>
              </a:r>
              <a:endParaRPr lang="en-US" sz="1100" dirty="0"/>
            </a:p>
          </p:txBody>
        </p:sp>
      </p:grpSp>
      <p:grpSp>
        <p:nvGrpSpPr>
          <p:cNvPr id="185" name="Group 184"/>
          <p:cNvGrpSpPr/>
          <p:nvPr/>
        </p:nvGrpSpPr>
        <p:grpSpPr>
          <a:xfrm>
            <a:off x="5633142" y="4747366"/>
            <a:ext cx="372840" cy="316412"/>
            <a:chOff x="4335780" y="3697605"/>
            <a:chExt cx="457200" cy="457200"/>
          </a:xfrm>
          <a:effectLst/>
        </p:grpSpPr>
        <p:sp>
          <p:nvSpPr>
            <p:cNvPr id="186" name="Oval 185"/>
            <p:cNvSpPr/>
            <p:nvPr/>
          </p:nvSpPr>
          <p:spPr>
            <a:xfrm>
              <a:off x="4335780" y="369760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87" name="Oval 186"/>
            <p:cNvSpPr/>
            <p:nvPr/>
          </p:nvSpPr>
          <p:spPr>
            <a:xfrm>
              <a:off x="4381500" y="3743325"/>
              <a:ext cx="365760" cy="365760"/>
            </a:xfrm>
            <a:prstGeom prst="ellipse">
              <a:avLst/>
            </a:prstGeom>
            <a:solidFill>
              <a:schemeClr val="accent5">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14</a:t>
              </a:r>
              <a:r>
                <a:rPr lang="en-US" sz="1100" baseline="-25000" dirty="0" smtClean="0"/>
                <a:t>1</a:t>
              </a:r>
              <a:endParaRPr lang="en-US" sz="1100" dirty="0"/>
            </a:p>
          </p:txBody>
        </p:sp>
      </p:grpSp>
      <p:grpSp>
        <p:nvGrpSpPr>
          <p:cNvPr id="188" name="Group 187"/>
          <p:cNvGrpSpPr/>
          <p:nvPr/>
        </p:nvGrpSpPr>
        <p:grpSpPr>
          <a:xfrm>
            <a:off x="6130485" y="4747366"/>
            <a:ext cx="372840" cy="316412"/>
            <a:chOff x="4869180" y="3697605"/>
            <a:chExt cx="457200" cy="457200"/>
          </a:xfrm>
          <a:effectLst/>
        </p:grpSpPr>
        <p:sp>
          <p:nvSpPr>
            <p:cNvPr id="189" name="Oval 188"/>
            <p:cNvSpPr/>
            <p:nvPr/>
          </p:nvSpPr>
          <p:spPr>
            <a:xfrm>
              <a:off x="4869180" y="369760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90" name="Oval 189"/>
            <p:cNvSpPr/>
            <p:nvPr/>
          </p:nvSpPr>
          <p:spPr>
            <a:xfrm>
              <a:off x="4914900" y="3743325"/>
              <a:ext cx="365760" cy="365760"/>
            </a:xfrm>
            <a:prstGeom prst="ellipse">
              <a:avLst/>
            </a:prstGeom>
            <a:solidFill>
              <a:schemeClr val="accent6">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2</a:t>
              </a:r>
              <a:r>
                <a:rPr lang="en-US" sz="1100" baseline="-25000" dirty="0" smtClean="0"/>
                <a:t>1</a:t>
              </a:r>
              <a:endParaRPr lang="en-US" sz="1100" dirty="0"/>
            </a:p>
          </p:txBody>
        </p:sp>
      </p:grpSp>
      <p:grpSp>
        <p:nvGrpSpPr>
          <p:cNvPr id="191" name="Group 190"/>
          <p:cNvGrpSpPr/>
          <p:nvPr/>
        </p:nvGrpSpPr>
        <p:grpSpPr>
          <a:xfrm>
            <a:off x="2649089" y="5206164"/>
            <a:ext cx="372840" cy="316412"/>
            <a:chOff x="1066800" y="4505325"/>
            <a:chExt cx="457200" cy="457200"/>
          </a:xfrm>
          <a:effectLst/>
        </p:grpSpPr>
        <p:sp>
          <p:nvSpPr>
            <p:cNvPr id="192" name="Oval 191"/>
            <p:cNvSpPr/>
            <p:nvPr/>
          </p:nvSpPr>
          <p:spPr>
            <a:xfrm>
              <a:off x="1066800" y="45053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93" name="Oval 192"/>
            <p:cNvSpPr/>
            <p:nvPr/>
          </p:nvSpPr>
          <p:spPr>
            <a:xfrm>
              <a:off x="1112520" y="4551045"/>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grpSp>
        <p:nvGrpSpPr>
          <p:cNvPr id="194" name="Group 193"/>
          <p:cNvGrpSpPr/>
          <p:nvPr/>
        </p:nvGrpSpPr>
        <p:grpSpPr>
          <a:xfrm>
            <a:off x="3146431" y="5211437"/>
            <a:ext cx="372840" cy="316412"/>
            <a:chOff x="1630680" y="4497705"/>
            <a:chExt cx="457200" cy="457200"/>
          </a:xfrm>
          <a:effectLst/>
        </p:grpSpPr>
        <p:sp>
          <p:nvSpPr>
            <p:cNvPr id="195" name="Oval 194"/>
            <p:cNvSpPr/>
            <p:nvPr/>
          </p:nvSpPr>
          <p:spPr>
            <a:xfrm>
              <a:off x="1630680" y="449770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96" name="Oval 195"/>
            <p:cNvSpPr/>
            <p:nvPr/>
          </p:nvSpPr>
          <p:spPr>
            <a:xfrm>
              <a:off x="1676400" y="4543425"/>
              <a:ext cx="365760" cy="365760"/>
            </a:xfrm>
            <a:prstGeom prst="ellipse">
              <a:avLst/>
            </a:prstGeom>
            <a:solidFill>
              <a:schemeClr val="accent3">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grpSp>
        <p:nvGrpSpPr>
          <p:cNvPr id="197" name="Group 196"/>
          <p:cNvGrpSpPr/>
          <p:nvPr/>
        </p:nvGrpSpPr>
        <p:grpSpPr>
          <a:xfrm>
            <a:off x="3643773" y="5211437"/>
            <a:ext cx="372840" cy="316412"/>
            <a:chOff x="2171700" y="4505325"/>
            <a:chExt cx="457200" cy="457200"/>
          </a:xfrm>
          <a:effectLst/>
        </p:grpSpPr>
        <p:sp>
          <p:nvSpPr>
            <p:cNvPr id="198" name="Oval 197"/>
            <p:cNvSpPr/>
            <p:nvPr/>
          </p:nvSpPr>
          <p:spPr>
            <a:xfrm>
              <a:off x="2171700" y="450532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199" name="Oval 198"/>
            <p:cNvSpPr/>
            <p:nvPr/>
          </p:nvSpPr>
          <p:spPr>
            <a:xfrm>
              <a:off x="2217420" y="4551045"/>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grpSp>
        <p:nvGrpSpPr>
          <p:cNvPr id="200" name="Group 199"/>
          <p:cNvGrpSpPr/>
          <p:nvPr/>
        </p:nvGrpSpPr>
        <p:grpSpPr>
          <a:xfrm>
            <a:off x="4141115" y="5211437"/>
            <a:ext cx="372840" cy="316412"/>
            <a:chOff x="2735580" y="4497705"/>
            <a:chExt cx="457200" cy="457200"/>
          </a:xfrm>
          <a:effectLst/>
        </p:grpSpPr>
        <p:sp>
          <p:nvSpPr>
            <p:cNvPr id="201" name="Oval 200"/>
            <p:cNvSpPr/>
            <p:nvPr/>
          </p:nvSpPr>
          <p:spPr>
            <a:xfrm>
              <a:off x="2735580" y="449770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202" name="Oval 201"/>
            <p:cNvSpPr/>
            <p:nvPr/>
          </p:nvSpPr>
          <p:spPr>
            <a:xfrm>
              <a:off x="2781300" y="4543425"/>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grpSp>
        <p:nvGrpSpPr>
          <p:cNvPr id="203" name="Group 202"/>
          <p:cNvGrpSpPr/>
          <p:nvPr/>
        </p:nvGrpSpPr>
        <p:grpSpPr>
          <a:xfrm>
            <a:off x="4638458" y="5211437"/>
            <a:ext cx="372840" cy="316412"/>
            <a:chOff x="3261360" y="4490085"/>
            <a:chExt cx="457200" cy="457200"/>
          </a:xfrm>
          <a:effectLst/>
        </p:grpSpPr>
        <p:sp>
          <p:nvSpPr>
            <p:cNvPr id="204" name="Oval 203"/>
            <p:cNvSpPr/>
            <p:nvPr/>
          </p:nvSpPr>
          <p:spPr>
            <a:xfrm>
              <a:off x="3261360" y="449008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205" name="Oval 204"/>
            <p:cNvSpPr/>
            <p:nvPr/>
          </p:nvSpPr>
          <p:spPr>
            <a:xfrm>
              <a:off x="3307080" y="4535805"/>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grpSp>
        <p:nvGrpSpPr>
          <p:cNvPr id="206" name="Group 205"/>
          <p:cNvGrpSpPr/>
          <p:nvPr/>
        </p:nvGrpSpPr>
        <p:grpSpPr>
          <a:xfrm>
            <a:off x="5135800" y="5211437"/>
            <a:ext cx="372840" cy="316412"/>
            <a:chOff x="3802380" y="4497705"/>
            <a:chExt cx="457200" cy="457200"/>
          </a:xfrm>
          <a:effectLst/>
        </p:grpSpPr>
        <p:sp>
          <p:nvSpPr>
            <p:cNvPr id="207" name="Oval 206"/>
            <p:cNvSpPr/>
            <p:nvPr/>
          </p:nvSpPr>
          <p:spPr>
            <a:xfrm>
              <a:off x="3802380" y="449770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208" name="Oval 207"/>
            <p:cNvSpPr/>
            <p:nvPr/>
          </p:nvSpPr>
          <p:spPr>
            <a:xfrm>
              <a:off x="3848100" y="4543425"/>
              <a:ext cx="365760" cy="365760"/>
            </a:xfrm>
            <a:prstGeom prst="ellipse">
              <a:avLst/>
            </a:prstGeom>
            <a:solidFill>
              <a:schemeClr val="accent3">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grpSp>
        <p:nvGrpSpPr>
          <p:cNvPr id="209" name="Group 208"/>
          <p:cNvGrpSpPr/>
          <p:nvPr/>
        </p:nvGrpSpPr>
        <p:grpSpPr>
          <a:xfrm>
            <a:off x="5633142" y="5211437"/>
            <a:ext cx="372840" cy="316412"/>
            <a:chOff x="4335780" y="4497705"/>
            <a:chExt cx="457200" cy="457200"/>
          </a:xfrm>
          <a:effectLst/>
        </p:grpSpPr>
        <p:sp>
          <p:nvSpPr>
            <p:cNvPr id="210" name="Oval 209"/>
            <p:cNvSpPr/>
            <p:nvPr/>
          </p:nvSpPr>
          <p:spPr>
            <a:xfrm>
              <a:off x="4335780" y="449770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211" name="Oval 210"/>
            <p:cNvSpPr/>
            <p:nvPr/>
          </p:nvSpPr>
          <p:spPr>
            <a:xfrm>
              <a:off x="4381500" y="4543425"/>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grpSp>
        <p:nvGrpSpPr>
          <p:cNvPr id="212" name="Group 211"/>
          <p:cNvGrpSpPr/>
          <p:nvPr/>
        </p:nvGrpSpPr>
        <p:grpSpPr>
          <a:xfrm>
            <a:off x="6130485" y="5215832"/>
            <a:ext cx="372840" cy="316412"/>
            <a:chOff x="4869180" y="4497705"/>
            <a:chExt cx="457200" cy="457200"/>
          </a:xfrm>
          <a:effectLst/>
        </p:grpSpPr>
        <p:sp>
          <p:nvSpPr>
            <p:cNvPr id="213" name="Oval 212"/>
            <p:cNvSpPr/>
            <p:nvPr/>
          </p:nvSpPr>
          <p:spPr>
            <a:xfrm>
              <a:off x="4869180" y="4497705"/>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100"/>
            </a:p>
          </p:txBody>
        </p:sp>
        <p:sp>
          <p:nvSpPr>
            <p:cNvPr id="214" name="Oval 213"/>
            <p:cNvSpPr/>
            <p:nvPr/>
          </p:nvSpPr>
          <p:spPr>
            <a:xfrm>
              <a:off x="4914900" y="4543425"/>
              <a:ext cx="365760" cy="365760"/>
            </a:xfrm>
            <a:prstGeom prst="ellipse">
              <a:avLst/>
            </a:prstGeom>
            <a:solidFill>
              <a:schemeClr val="accent2">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solidFill>
                    <a:schemeClr val="tx1"/>
                  </a:solidFill>
                  <a:sym typeface="Wingdings 2"/>
                </a:rPr>
                <a:t></a:t>
              </a:r>
              <a:endParaRPr lang="en-US" sz="1100" dirty="0">
                <a:solidFill>
                  <a:schemeClr val="tx1"/>
                </a:solidFill>
              </a:endParaRPr>
            </a:p>
          </p:txBody>
        </p:sp>
      </p:grpSp>
      <p:cxnSp>
        <p:nvCxnSpPr>
          <p:cNvPr id="215" name="Straight Arrow Connector 214"/>
          <p:cNvCxnSpPr>
            <a:stCxn id="168" idx="4"/>
            <a:endCxn id="192" idx="0"/>
          </p:cNvCxnSpPr>
          <p:nvPr/>
        </p:nvCxnSpPr>
        <p:spPr>
          <a:xfrm rot="5400000">
            <a:off x="2764316" y="5134873"/>
            <a:ext cx="142386"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216" name="Straight Arrow Connector 215"/>
          <p:cNvCxnSpPr>
            <a:stCxn id="171" idx="4"/>
            <a:endCxn id="195" idx="0"/>
          </p:cNvCxnSpPr>
          <p:nvPr/>
        </p:nvCxnSpPr>
        <p:spPr>
          <a:xfrm rot="5400000">
            <a:off x="3259021" y="5137510"/>
            <a:ext cx="147659"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217" name="Straight Arrow Connector 216"/>
          <p:cNvCxnSpPr>
            <a:stCxn id="174" idx="4"/>
            <a:endCxn id="198" idx="0"/>
          </p:cNvCxnSpPr>
          <p:nvPr/>
        </p:nvCxnSpPr>
        <p:spPr>
          <a:xfrm rot="5400000">
            <a:off x="3756364" y="5137510"/>
            <a:ext cx="147659"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218" name="Straight Arrow Connector 217"/>
          <p:cNvCxnSpPr>
            <a:stCxn id="177" idx="4"/>
            <a:endCxn id="201" idx="0"/>
          </p:cNvCxnSpPr>
          <p:nvPr/>
        </p:nvCxnSpPr>
        <p:spPr>
          <a:xfrm rot="5400000">
            <a:off x="4253706" y="5137510"/>
            <a:ext cx="147659"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219" name="Straight Arrow Connector 218"/>
          <p:cNvCxnSpPr>
            <a:stCxn id="180" idx="4"/>
            <a:endCxn id="204" idx="0"/>
          </p:cNvCxnSpPr>
          <p:nvPr/>
        </p:nvCxnSpPr>
        <p:spPr>
          <a:xfrm rot="5400000">
            <a:off x="4751048" y="5137510"/>
            <a:ext cx="147659"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220" name="Straight Arrow Connector 219"/>
          <p:cNvCxnSpPr>
            <a:stCxn id="183" idx="4"/>
            <a:endCxn id="207" idx="0"/>
          </p:cNvCxnSpPr>
          <p:nvPr/>
        </p:nvCxnSpPr>
        <p:spPr>
          <a:xfrm rot="5400000">
            <a:off x="5248391" y="5137510"/>
            <a:ext cx="147659"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221" name="Straight Arrow Connector 220"/>
          <p:cNvCxnSpPr>
            <a:stCxn id="186" idx="4"/>
            <a:endCxn id="210" idx="0"/>
          </p:cNvCxnSpPr>
          <p:nvPr/>
        </p:nvCxnSpPr>
        <p:spPr>
          <a:xfrm rot="5400000">
            <a:off x="5745733" y="5137510"/>
            <a:ext cx="147659"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222" name="Straight Arrow Connector 221"/>
          <p:cNvCxnSpPr>
            <a:stCxn id="189" idx="4"/>
            <a:endCxn id="213" idx="0"/>
          </p:cNvCxnSpPr>
          <p:nvPr/>
        </p:nvCxnSpPr>
        <p:spPr>
          <a:xfrm rot="5400000">
            <a:off x="6240879" y="5139707"/>
            <a:ext cx="152054"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223" name="Straight Connector 222"/>
          <p:cNvCxnSpPr/>
          <p:nvPr/>
        </p:nvCxnSpPr>
        <p:spPr>
          <a:xfrm rot="5400000">
            <a:off x="4279976" y="4450214"/>
            <a:ext cx="3570402" cy="6087"/>
          </a:xfrm>
          <a:prstGeom prst="line">
            <a:avLst/>
          </a:prstGeom>
          <a:ln>
            <a:prstDash val="dash"/>
          </a:ln>
          <a:effectLst/>
        </p:spPr>
        <p:style>
          <a:lnRef idx="1">
            <a:schemeClr val="dk1"/>
          </a:lnRef>
          <a:fillRef idx="0">
            <a:schemeClr val="dk1"/>
          </a:fillRef>
          <a:effectRef idx="0">
            <a:schemeClr val="dk1"/>
          </a:effectRef>
          <a:fontRef idx="minor">
            <a:schemeClr val="tx1"/>
          </a:fontRef>
        </p:style>
      </p:cxnSp>
      <p:cxnSp>
        <p:nvCxnSpPr>
          <p:cNvPr id="224" name="Straight Connector 223"/>
          <p:cNvCxnSpPr/>
          <p:nvPr/>
        </p:nvCxnSpPr>
        <p:spPr>
          <a:xfrm rot="16200000" flipH="1">
            <a:off x="3786432" y="4457998"/>
            <a:ext cx="3575675" cy="6340"/>
          </a:xfrm>
          <a:prstGeom prst="line">
            <a:avLst/>
          </a:prstGeom>
          <a:ln>
            <a:prstDash val="dash"/>
          </a:ln>
          <a:effectLst/>
        </p:spPr>
        <p:style>
          <a:lnRef idx="1">
            <a:schemeClr val="dk1"/>
          </a:lnRef>
          <a:fillRef idx="0">
            <a:schemeClr val="dk1"/>
          </a:fillRef>
          <a:effectRef idx="0">
            <a:schemeClr val="dk1"/>
          </a:effectRef>
          <a:fontRef idx="minor">
            <a:schemeClr val="tx1"/>
          </a:fontRef>
        </p:style>
      </p:cxnSp>
      <p:cxnSp>
        <p:nvCxnSpPr>
          <p:cNvPr id="225" name="Straight Connector 224"/>
          <p:cNvCxnSpPr/>
          <p:nvPr/>
        </p:nvCxnSpPr>
        <p:spPr>
          <a:xfrm rot="16200000" flipH="1">
            <a:off x="3286674" y="4455361"/>
            <a:ext cx="3580948" cy="6340"/>
          </a:xfrm>
          <a:prstGeom prst="line">
            <a:avLst/>
          </a:prstGeom>
          <a:ln>
            <a:prstDash val="dash"/>
          </a:ln>
          <a:effectLst/>
        </p:spPr>
        <p:style>
          <a:lnRef idx="1">
            <a:schemeClr val="dk1"/>
          </a:lnRef>
          <a:fillRef idx="0">
            <a:schemeClr val="dk1"/>
          </a:fillRef>
          <a:effectRef idx="0">
            <a:schemeClr val="dk1"/>
          </a:effectRef>
          <a:fontRef idx="minor">
            <a:schemeClr val="tx1"/>
          </a:fontRef>
        </p:style>
      </p:cxnSp>
      <p:cxnSp>
        <p:nvCxnSpPr>
          <p:cNvPr id="226" name="Straight Connector 225"/>
          <p:cNvCxnSpPr/>
          <p:nvPr/>
        </p:nvCxnSpPr>
        <p:spPr>
          <a:xfrm rot="16200000" flipH="1">
            <a:off x="2786447" y="4474289"/>
            <a:ext cx="3580948" cy="126"/>
          </a:xfrm>
          <a:prstGeom prst="line">
            <a:avLst/>
          </a:prstGeom>
          <a:ln>
            <a:prstDash val="dash"/>
          </a:ln>
          <a:effectLst/>
        </p:spPr>
        <p:style>
          <a:lnRef idx="1">
            <a:schemeClr val="dk1"/>
          </a:lnRef>
          <a:fillRef idx="0">
            <a:schemeClr val="dk1"/>
          </a:fillRef>
          <a:effectRef idx="0">
            <a:schemeClr val="dk1"/>
          </a:effectRef>
          <a:fontRef idx="minor">
            <a:schemeClr val="tx1"/>
          </a:fontRef>
        </p:style>
      </p:cxnSp>
      <p:cxnSp>
        <p:nvCxnSpPr>
          <p:cNvPr id="227" name="Straight Connector 226"/>
          <p:cNvCxnSpPr/>
          <p:nvPr/>
        </p:nvCxnSpPr>
        <p:spPr>
          <a:xfrm rot="16200000" flipH="1">
            <a:off x="2276143" y="4471651"/>
            <a:ext cx="3607316" cy="126"/>
          </a:xfrm>
          <a:prstGeom prst="line">
            <a:avLst/>
          </a:prstGeom>
          <a:ln>
            <a:prstDash val="dash"/>
          </a:ln>
          <a:effectLst/>
        </p:spPr>
        <p:style>
          <a:lnRef idx="1">
            <a:schemeClr val="dk1"/>
          </a:lnRef>
          <a:fillRef idx="0">
            <a:schemeClr val="dk1"/>
          </a:fillRef>
          <a:effectRef idx="0">
            <a:schemeClr val="dk1"/>
          </a:effectRef>
          <a:fontRef idx="minor">
            <a:schemeClr val="tx1"/>
          </a:fontRef>
        </p:style>
      </p:cxnSp>
      <p:cxnSp>
        <p:nvCxnSpPr>
          <p:cNvPr id="228" name="Straight Connector 227"/>
          <p:cNvCxnSpPr/>
          <p:nvPr/>
        </p:nvCxnSpPr>
        <p:spPr>
          <a:xfrm rot="5400000">
            <a:off x="1774219" y="4471307"/>
            <a:ext cx="3623137" cy="6088"/>
          </a:xfrm>
          <a:prstGeom prst="line">
            <a:avLst/>
          </a:prstGeom>
          <a:ln>
            <a:prstDash val="dash"/>
          </a:ln>
          <a:effectLst/>
        </p:spPr>
        <p:style>
          <a:lnRef idx="1">
            <a:schemeClr val="dk1"/>
          </a:lnRef>
          <a:fillRef idx="0">
            <a:schemeClr val="dk1"/>
          </a:fillRef>
          <a:effectRef idx="0">
            <a:schemeClr val="dk1"/>
          </a:effectRef>
          <a:fontRef idx="minor">
            <a:schemeClr val="tx1"/>
          </a:fontRef>
        </p:style>
      </p:cxnSp>
      <p:cxnSp>
        <p:nvCxnSpPr>
          <p:cNvPr id="229" name="Straight Connector 228"/>
          <p:cNvCxnSpPr/>
          <p:nvPr/>
        </p:nvCxnSpPr>
        <p:spPr>
          <a:xfrm rot="16200000" flipH="1">
            <a:off x="1268922" y="4469220"/>
            <a:ext cx="3630168" cy="3233"/>
          </a:xfrm>
          <a:prstGeom prst="line">
            <a:avLst/>
          </a:prstGeom>
          <a:ln>
            <a:prstDash val="dash"/>
          </a:ln>
          <a:effectLst/>
        </p:spPr>
        <p:style>
          <a:lnRef idx="1">
            <a:schemeClr val="dk1"/>
          </a:lnRef>
          <a:fillRef idx="0">
            <a:schemeClr val="dk1"/>
          </a:fillRef>
          <a:effectRef idx="0">
            <a:schemeClr val="dk1"/>
          </a:effectRef>
          <a:fontRef idx="minor">
            <a:schemeClr val="tx1"/>
          </a:fontRef>
        </p:style>
      </p:cxnSp>
      <p:sp>
        <p:nvSpPr>
          <p:cNvPr id="230" name="Oval 229"/>
          <p:cNvSpPr/>
          <p:nvPr/>
        </p:nvSpPr>
        <p:spPr>
          <a:xfrm>
            <a:off x="6747743" y="5704953"/>
            <a:ext cx="298272" cy="253130"/>
          </a:xfrm>
          <a:prstGeom prst="ellipse">
            <a:avLst/>
          </a:prstGeom>
          <a:solidFill>
            <a:schemeClr val="accent6">
              <a:lumMod val="60000"/>
              <a:lumOff val="40000"/>
            </a:schemeClr>
          </a:solidFill>
          <a:ln>
            <a:prstDash val="sysDash"/>
          </a:ln>
          <a:effectLst/>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0</a:t>
            </a:r>
            <a:r>
              <a:rPr lang="en-US" sz="1100" baseline="-25000" dirty="0" smtClean="0"/>
              <a:t>1</a:t>
            </a:r>
            <a:endParaRPr lang="en-US" sz="1100" dirty="0"/>
          </a:p>
        </p:txBody>
      </p:sp>
      <p:sp>
        <p:nvSpPr>
          <p:cNvPr id="231" name="Oval 230"/>
          <p:cNvSpPr/>
          <p:nvPr/>
        </p:nvSpPr>
        <p:spPr>
          <a:xfrm>
            <a:off x="7089514" y="5704953"/>
            <a:ext cx="298272" cy="253130"/>
          </a:xfrm>
          <a:prstGeom prst="ellipse">
            <a:avLst/>
          </a:prstGeom>
          <a:solidFill>
            <a:schemeClr val="accent6">
              <a:lumMod val="60000"/>
              <a:lumOff val="40000"/>
            </a:schemeClr>
          </a:solidFill>
          <a:ln>
            <a:prstDash val="sysDash"/>
          </a:ln>
          <a:effectLst/>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8</a:t>
            </a:r>
            <a:r>
              <a:rPr lang="en-US" sz="1100" baseline="-25000" dirty="0" smtClean="0"/>
              <a:t>2</a:t>
            </a:r>
            <a:endParaRPr lang="en-US" sz="1100" dirty="0"/>
          </a:p>
        </p:txBody>
      </p:sp>
      <p:sp>
        <p:nvSpPr>
          <p:cNvPr id="232" name="Oval 231"/>
          <p:cNvSpPr/>
          <p:nvPr/>
        </p:nvSpPr>
        <p:spPr>
          <a:xfrm>
            <a:off x="7431284" y="5704953"/>
            <a:ext cx="298272" cy="253130"/>
          </a:xfrm>
          <a:prstGeom prst="ellipse">
            <a:avLst/>
          </a:prstGeom>
          <a:solidFill>
            <a:schemeClr val="accent6">
              <a:lumMod val="60000"/>
              <a:lumOff val="40000"/>
            </a:schemeClr>
          </a:solidFill>
          <a:ln>
            <a:prstDash val="sysDash"/>
          </a:ln>
          <a:effectLst/>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10</a:t>
            </a:r>
            <a:r>
              <a:rPr lang="en-US" sz="1100" baseline="-25000" dirty="0" smtClean="0"/>
              <a:t>2</a:t>
            </a:r>
            <a:endParaRPr lang="en-US" sz="1100" dirty="0"/>
          </a:p>
        </p:txBody>
      </p:sp>
      <p:sp>
        <p:nvSpPr>
          <p:cNvPr id="233" name="Oval 232"/>
          <p:cNvSpPr/>
          <p:nvPr/>
        </p:nvSpPr>
        <p:spPr>
          <a:xfrm>
            <a:off x="7773054" y="5704953"/>
            <a:ext cx="298272" cy="253130"/>
          </a:xfrm>
          <a:prstGeom prst="ellipse">
            <a:avLst/>
          </a:prstGeom>
          <a:solidFill>
            <a:schemeClr val="accent6">
              <a:lumMod val="60000"/>
              <a:lumOff val="40000"/>
            </a:schemeClr>
          </a:solidFill>
          <a:ln>
            <a:prstDash val="sysDash"/>
          </a:ln>
          <a:effectLst/>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11</a:t>
            </a:r>
            <a:r>
              <a:rPr lang="en-US" sz="1100" baseline="-25000" dirty="0" smtClean="0"/>
              <a:t>2</a:t>
            </a:r>
            <a:endParaRPr lang="en-US" sz="1100" dirty="0"/>
          </a:p>
        </p:txBody>
      </p:sp>
      <p:sp>
        <p:nvSpPr>
          <p:cNvPr id="234" name="Oval 233"/>
          <p:cNvSpPr/>
          <p:nvPr/>
        </p:nvSpPr>
        <p:spPr>
          <a:xfrm>
            <a:off x="8114825" y="5704953"/>
            <a:ext cx="298272" cy="253130"/>
          </a:xfrm>
          <a:prstGeom prst="ellipse">
            <a:avLst/>
          </a:prstGeom>
          <a:solidFill>
            <a:schemeClr val="accent6">
              <a:lumMod val="60000"/>
              <a:lumOff val="40000"/>
            </a:schemeClr>
          </a:solidFill>
          <a:ln>
            <a:prstDash val="sysDash"/>
          </a:ln>
          <a:effectLst/>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5</a:t>
            </a:r>
            <a:r>
              <a:rPr lang="en-US" sz="1100" baseline="-25000" dirty="0" smtClean="0"/>
              <a:t>2</a:t>
            </a:r>
            <a:endParaRPr lang="en-US" sz="1100" dirty="0"/>
          </a:p>
        </p:txBody>
      </p:sp>
      <p:sp>
        <p:nvSpPr>
          <p:cNvPr id="235" name="Oval 234"/>
          <p:cNvSpPr/>
          <p:nvPr/>
        </p:nvSpPr>
        <p:spPr>
          <a:xfrm>
            <a:off x="8456595" y="5704953"/>
            <a:ext cx="298272" cy="253130"/>
          </a:xfrm>
          <a:prstGeom prst="ellipse">
            <a:avLst/>
          </a:prstGeom>
          <a:solidFill>
            <a:schemeClr val="accent6">
              <a:lumMod val="60000"/>
              <a:lumOff val="40000"/>
            </a:schemeClr>
          </a:solidFill>
          <a:ln>
            <a:prstDash val="sysDash"/>
          </a:ln>
          <a:effectLst/>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14</a:t>
            </a:r>
            <a:r>
              <a:rPr lang="en-US" sz="1100" baseline="-25000" dirty="0" smtClean="0"/>
              <a:t>2</a:t>
            </a:r>
            <a:endParaRPr lang="en-US" sz="1100" dirty="0"/>
          </a:p>
        </p:txBody>
      </p:sp>
      <p:sp>
        <p:nvSpPr>
          <p:cNvPr id="236" name="Oval 235"/>
          <p:cNvSpPr/>
          <p:nvPr/>
        </p:nvSpPr>
        <p:spPr>
          <a:xfrm>
            <a:off x="8798365" y="5704953"/>
            <a:ext cx="298272" cy="253130"/>
          </a:xfrm>
          <a:prstGeom prst="ellipse">
            <a:avLst/>
          </a:prstGeom>
          <a:solidFill>
            <a:schemeClr val="accent6">
              <a:lumMod val="60000"/>
              <a:lumOff val="40000"/>
            </a:schemeClr>
          </a:solidFill>
          <a:ln>
            <a:prstDash val="sysDash"/>
          </a:ln>
          <a:effectLst/>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2</a:t>
            </a:r>
            <a:r>
              <a:rPr lang="en-US" sz="1100" baseline="-25000" dirty="0" smtClean="0"/>
              <a:t>2</a:t>
            </a:r>
            <a:endParaRPr lang="en-US" sz="1100" dirty="0"/>
          </a:p>
        </p:txBody>
      </p:sp>
      <p:sp>
        <p:nvSpPr>
          <p:cNvPr id="237" name="Oval 236"/>
          <p:cNvSpPr/>
          <p:nvPr/>
        </p:nvSpPr>
        <p:spPr>
          <a:xfrm>
            <a:off x="9140136" y="5704953"/>
            <a:ext cx="298272" cy="253130"/>
          </a:xfrm>
          <a:prstGeom prst="ellipse">
            <a:avLst/>
          </a:prstGeom>
          <a:noFill/>
          <a:ln>
            <a:prstDash val="sysDash"/>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a:p>
        </p:txBody>
      </p:sp>
      <p:sp>
        <p:nvSpPr>
          <p:cNvPr id="238" name="Rectangle 237"/>
          <p:cNvSpPr/>
          <p:nvPr/>
        </p:nvSpPr>
        <p:spPr>
          <a:xfrm>
            <a:off x="6694924" y="5660128"/>
            <a:ext cx="2796303" cy="342780"/>
          </a:xfrm>
          <a:prstGeom prst="rect">
            <a:avLst/>
          </a:prstGeom>
          <a:noFill/>
          <a:effectLst/>
        </p:spPr>
        <p:style>
          <a:lnRef idx="2">
            <a:schemeClr val="accent4"/>
          </a:lnRef>
          <a:fillRef idx="1">
            <a:schemeClr val="lt1"/>
          </a:fillRef>
          <a:effectRef idx="0">
            <a:schemeClr val="accent4"/>
          </a:effectRef>
          <a:fontRef idx="minor">
            <a:schemeClr val="dk1"/>
          </a:fontRef>
        </p:style>
        <p:txBody>
          <a:bodyPr rtlCol="0" anchor="ctr"/>
          <a:lstStyle/>
          <a:p>
            <a:pPr algn="ctr"/>
            <a:endParaRPr lang="en-US" sz="1100"/>
          </a:p>
        </p:txBody>
      </p:sp>
      <p:grpSp>
        <p:nvGrpSpPr>
          <p:cNvPr id="239" name="Group 238"/>
          <p:cNvGrpSpPr/>
          <p:nvPr/>
        </p:nvGrpSpPr>
        <p:grpSpPr>
          <a:xfrm>
            <a:off x="6694924" y="3376759"/>
            <a:ext cx="2796303" cy="342780"/>
            <a:chOff x="5591175" y="1225550"/>
            <a:chExt cx="3429000" cy="495300"/>
          </a:xfrm>
          <a:effectLst/>
        </p:grpSpPr>
        <p:grpSp>
          <p:nvGrpSpPr>
            <p:cNvPr id="240" name="Group 239"/>
            <p:cNvGrpSpPr/>
            <p:nvPr/>
          </p:nvGrpSpPr>
          <p:grpSpPr>
            <a:xfrm>
              <a:off x="5655945" y="1290320"/>
              <a:ext cx="3299460" cy="365760"/>
              <a:chOff x="5372100" y="598170"/>
              <a:chExt cx="3299460" cy="365760"/>
            </a:xfrm>
          </p:grpSpPr>
          <p:sp>
            <p:nvSpPr>
              <p:cNvPr id="242" name="Oval 241"/>
              <p:cNvSpPr/>
              <p:nvPr/>
            </p:nvSpPr>
            <p:spPr>
              <a:xfrm>
                <a:off x="5372100" y="598170"/>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a:p>
            </p:txBody>
          </p:sp>
          <p:sp>
            <p:nvSpPr>
              <p:cNvPr id="243" name="Oval 242"/>
              <p:cNvSpPr/>
              <p:nvPr/>
            </p:nvSpPr>
            <p:spPr>
              <a:xfrm>
                <a:off x="5791200" y="598170"/>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a:p>
            </p:txBody>
          </p:sp>
          <p:sp>
            <p:nvSpPr>
              <p:cNvPr id="244" name="Oval 243"/>
              <p:cNvSpPr/>
              <p:nvPr/>
            </p:nvSpPr>
            <p:spPr>
              <a:xfrm>
                <a:off x="6210300" y="598170"/>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a:p>
            </p:txBody>
          </p:sp>
          <p:sp>
            <p:nvSpPr>
              <p:cNvPr id="245" name="Oval 244"/>
              <p:cNvSpPr/>
              <p:nvPr/>
            </p:nvSpPr>
            <p:spPr>
              <a:xfrm>
                <a:off x="6629400" y="598170"/>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a:p>
            </p:txBody>
          </p:sp>
          <p:sp>
            <p:nvSpPr>
              <p:cNvPr id="246" name="Oval 245"/>
              <p:cNvSpPr/>
              <p:nvPr/>
            </p:nvSpPr>
            <p:spPr>
              <a:xfrm>
                <a:off x="7048500" y="598170"/>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a:p>
            </p:txBody>
          </p:sp>
          <p:sp>
            <p:nvSpPr>
              <p:cNvPr id="247" name="Oval 246"/>
              <p:cNvSpPr/>
              <p:nvPr/>
            </p:nvSpPr>
            <p:spPr>
              <a:xfrm>
                <a:off x="7467600" y="598170"/>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a:p>
            </p:txBody>
          </p:sp>
          <p:sp>
            <p:nvSpPr>
              <p:cNvPr id="248" name="Oval 247"/>
              <p:cNvSpPr/>
              <p:nvPr/>
            </p:nvSpPr>
            <p:spPr>
              <a:xfrm>
                <a:off x="7886700" y="598170"/>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a:p>
            </p:txBody>
          </p:sp>
          <p:sp>
            <p:nvSpPr>
              <p:cNvPr id="249" name="Oval 248"/>
              <p:cNvSpPr/>
              <p:nvPr/>
            </p:nvSpPr>
            <p:spPr>
              <a:xfrm>
                <a:off x="8305800" y="598170"/>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a:p>
            </p:txBody>
          </p:sp>
        </p:grpSp>
        <p:sp>
          <p:nvSpPr>
            <p:cNvPr id="241" name="Rectangle 240"/>
            <p:cNvSpPr/>
            <p:nvPr/>
          </p:nvSpPr>
          <p:spPr>
            <a:xfrm>
              <a:off x="5591175" y="1225550"/>
              <a:ext cx="3429000" cy="495300"/>
            </a:xfrm>
            <a:prstGeom prst="rect">
              <a:avLst/>
            </a:prstGeom>
            <a:noFill/>
          </p:spPr>
          <p:style>
            <a:lnRef idx="2">
              <a:schemeClr val="accent4"/>
            </a:lnRef>
            <a:fillRef idx="1">
              <a:schemeClr val="lt1"/>
            </a:fillRef>
            <a:effectRef idx="0">
              <a:schemeClr val="accent4"/>
            </a:effectRef>
            <a:fontRef idx="minor">
              <a:schemeClr val="dk1"/>
            </a:fontRef>
          </p:style>
          <p:txBody>
            <a:bodyPr rtlCol="0" anchor="ctr"/>
            <a:lstStyle/>
            <a:p>
              <a:pPr algn="ctr"/>
              <a:endParaRPr lang="en-US" sz="1100"/>
            </a:p>
          </p:txBody>
        </p:sp>
      </p:grpSp>
      <p:grpSp>
        <p:nvGrpSpPr>
          <p:cNvPr id="250" name="Group 249"/>
          <p:cNvGrpSpPr/>
          <p:nvPr/>
        </p:nvGrpSpPr>
        <p:grpSpPr>
          <a:xfrm>
            <a:off x="6694924" y="5203454"/>
            <a:ext cx="2796303" cy="342780"/>
            <a:chOff x="5572125" y="3857625"/>
            <a:chExt cx="3429000" cy="495300"/>
          </a:xfrm>
          <a:effectLst/>
        </p:grpSpPr>
        <p:sp>
          <p:nvSpPr>
            <p:cNvPr id="251" name="Oval 250"/>
            <p:cNvSpPr/>
            <p:nvPr/>
          </p:nvSpPr>
          <p:spPr>
            <a:xfrm>
              <a:off x="5636895" y="3922395"/>
              <a:ext cx="365760" cy="365760"/>
            </a:xfrm>
            <a:prstGeom prst="ellipse">
              <a:avLst/>
            </a:prstGeom>
            <a:solidFill>
              <a:schemeClr val="accent6">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0</a:t>
              </a:r>
              <a:r>
                <a:rPr lang="en-US" sz="1100" baseline="-25000" dirty="0" smtClean="0"/>
                <a:t>1</a:t>
              </a:r>
              <a:endParaRPr lang="en-US" sz="1100" dirty="0"/>
            </a:p>
          </p:txBody>
        </p:sp>
        <p:sp>
          <p:nvSpPr>
            <p:cNvPr id="252" name="Oval 251"/>
            <p:cNvSpPr/>
            <p:nvPr/>
          </p:nvSpPr>
          <p:spPr>
            <a:xfrm>
              <a:off x="6055995" y="3922395"/>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100" dirty="0"/>
            </a:p>
          </p:txBody>
        </p:sp>
        <p:sp>
          <p:nvSpPr>
            <p:cNvPr id="253" name="Oval 252"/>
            <p:cNvSpPr/>
            <p:nvPr/>
          </p:nvSpPr>
          <p:spPr>
            <a:xfrm>
              <a:off x="6475095" y="3922395"/>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100" dirty="0"/>
            </a:p>
          </p:txBody>
        </p:sp>
        <p:sp>
          <p:nvSpPr>
            <p:cNvPr id="254" name="Oval 253"/>
            <p:cNvSpPr/>
            <p:nvPr/>
          </p:nvSpPr>
          <p:spPr>
            <a:xfrm>
              <a:off x="6894195" y="3922395"/>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100" dirty="0"/>
            </a:p>
          </p:txBody>
        </p:sp>
        <p:sp>
          <p:nvSpPr>
            <p:cNvPr id="255" name="Oval 254"/>
            <p:cNvSpPr/>
            <p:nvPr/>
          </p:nvSpPr>
          <p:spPr>
            <a:xfrm>
              <a:off x="7313295" y="3922395"/>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100" dirty="0"/>
            </a:p>
          </p:txBody>
        </p:sp>
        <p:sp>
          <p:nvSpPr>
            <p:cNvPr id="256" name="Oval 255"/>
            <p:cNvSpPr/>
            <p:nvPr/>
          </p:nvSpPr>
          <p:spPr>
            <a:xfrm>
              <a:off x="7732395" y="3922395"/>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a:p>
          </p:txBody>
        </p:sp>
        <p:sp>
          <p:nvSpPr>
            <p:cNvPr id="257" name="Oval 256"/>
            <p:cNvSpPr/>
            <p:nvPr/>
          </p:nvSpPr>
          <p:spPr>
            <a:xfrm>
              <a:off x="8151495" y="3922395"/>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a:p>
          </p:txBody>
        </p:sp>
        <p:sp>
          <p:nvSpPr>
            <p:cNvPr id="258" name="Oval 257"/>
            <p:cNvSpPr/>
            <p:nvPr/>
          </p:nvSpPr>
          <p:spPr>
            <a:xfrm>
              <a:off x="8570595" y="3922395"/>
              <a:ext cx="365760" cy="365760"/>
            </a:xfrm>
            <a:prstGeom prst="ellipse">
              <a:avLst/>
            </a:prstGeom>
            <a:no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a:p>
          </p:txBody>
        </p:sp>
        <p:sp>
          <p:nvSpPr>
            <p:cNvPr id="259" name="Rectangle 258"/>
            <p:cNvSpPr/>
            <p:nvPr/>
          </p:nvSpPr>
          <p:spPr>
            <a:xfrm>
              <a:off x="5572125" y="3857625"/>
              <a:ext cx="3429000" cy="495300"/>
            </a:xfrm>
            <a:prstGeom prst="rect">
              <a:avLst/>
            </a:prstGeom>
            <a:noFill/>
          </p:spPr>
          <p:style>
            <a:lnRef idx="2">
              <a:schemeClr val="accent4"/>
            </a:lnRef>
            <a:fillRef idx="1">
              <a:schemeClr val="lt1"/>
            </a:fillRef>
            <a:effectRef idx="0">
              <a:schemeClr val="accent4"/>
            </a:effectRef>
            <a:fontRef idx="minor">
              <a:schemeClr val="dk1"/>
            </a:fontRef>
          </p:style>
          <p:txBody>
            <a:bodyPr rtlCol="0" anchor="ctr"/>
            <a:lstStyle/>
            <a:p>
              <a:pPr algn="ctr"/>
              <a:endParaRPr lang="en-US" sz="1100"/>
            </a:p>
          </p:txBody>
        </p:sp>
      </p:grpSp>
      <p:sp>
        <p:nvSpPr>
          <p:cNvPr id="260" name="Oval 259"/>
          <p:cNvSpPr/>
          <p:nvPr/>
        </p:nvSpPr>
        <p:spPr>
          <a:xfrm>
            <a:off x="6747743" y="4334932"/>
            <a:ext cx="298272" cy="253130"/>
          </a:xfrm>
          <a:prstGeom prst="ellipse">
            <a:avLst/>
          </a:prstGeom>
          <a:solidFill>
            <a:schemeClr val="accent6">
              <a:lumMod val="60000"/>
              <a:lumOff val="40000"/>
            </a:schemeClr>
          </a:solidFill>
          <a:ln>
            <a:prstDash val="sysDash"/>
          </a:ln>
          <a:effectLst/>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0</a:t>
            </a:r>
            <a:r>
              <a:rPr lang="en-US" sz="1100" baseline="-25000" dirty="0" smtClean="0"/>
              <a:t>1</a:t>
            </a:r>
            <a:endParaRPr lang="en-US" sz="1100" dirty="0"/>
          </a:p>
        </p:txBody>
      </p:sp>
      <p:sp>
        <p:nvSpPr>
          <p:cNvPr id="261" name="Oval 260"/>
          <p:cNvSpPr/>
          <p:nvPr/>
        </p:nvSpPr>
        <p:spPr>
          <a:xfrm>
            <a:off x="8114825" y="4334932"/>
            <a:ext cx="298272" cy="253130"/>
          </a:xfrm>
          <a:prstGeom prst="ellipse">
            <a:avLst/>
          </a:prstGeom>
          <a:noFill/>
          <a:ln>
            <a:prstDash val="sysDash"/>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a:p>
        </p:txBody>
      </p:sp>
      <p:sp>
        <p:nvSpPr>
          <p:cNvPr id="262" name="Oval 261"/>
          <p:cNvSpPr/>
          <p:nvPr/>
        </p:nvSpPr>
        <p:spPr>
          <a:xfrm>
            <a:off x="8456595" y="4334932"/>
            <a:ext cx="298272" cy="253130"/>
          </a:xfrm>
          <a:prstGeom prst="ellipse">
            <a:avLst/>
          </a:prstGeom>
          <a:noFill/>
          <a:ln>
            <a:prstDash val="sysDash"/>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a:p>
        </p:txBody>
      </p:sp>
      <p:sp>
        <p:nvSpPr>
          <p:cNvPr id="263" name="Oval 262"/>
          <p:cNvSpPr/>
          <p:nvPr/>
        </p:nvSpPr>
        <p:spPr>
          <a:xfrm>
            <a:off x="8798365" y="4334932"/>
            <a:ext cx="298272" cy="253130"/>
          </a:xfrm>
          <a:prstGeom prst="ellipse">
            <a:avLst/>
          </a:prstGeom>
          <a:noFill/>
          <a:ln>
            <a:prstDash val="sysDash"/>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a:p>
        </p:txBody>
      </p:sp>
      <p:sp>
        <p:nvSpPr>
          <p:cNvPr id="264" name="Oval 263"/>
          <p:cNvSpPr/>
          <p:nvPr/>
        </p:nvSpPr>
        <p:spPr>
          <a:xfrm>
            <a:off x="9140136" y="4334932"/>
            <a:ext cx="298272" cy="253130"/>
          </a:xfrm>
          <a:prstGeom prst="ellipse">
            <a:avLst/>
          </a:prstGeom>
          <a:noFill/>
          <a:ln>
            <a:prstDash val="sysDash"/>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a:p>
        </p:txBody>
      </p:sp>
      <p:sp>
        <p:nvSpPr>
          <p:cNvPr id="265" name="Oval 264"/>
          <p:cNvSpPr/>
          <p:nvPr/>
        </p:nvSpPr>
        <p:spPr>
          <a:xfrm>
            <a:off x="7089514" y="4334932"/>
            <a:ext cx="298272" cy="253130"/>
          </a:xfrm>
          <a:prstGeom prst="ellipse">
            <a:avLst/>
          </a:prstGeom>
          <a:solidFill>
            <a:schemeClr val="accent6">
              <a:lumMod val="60000"/>
              <a:lumOff val="40000"/>
            </a:schemeClr>
          </a:solidFill>
          <a:ln>
            <a:prstDash val="sysDash"/>
          </a:ln>
          <a:effectLst/>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2</a:t>
            </a:r>
            <a:r>
              <a:rPr lang="en-US" sz="1100" baseline="-25000" dirty="0" smtClean="0"/>
              <a:t>1</a:t>
            </a:r>
            <a:endParaRPr lang="en-US" sz="1100" dirty="0"/>
          </a:p>
        </p:txBody>
      </p:sp>
      <p:sp>
        <p:nvSpPr>
          <p:cNvPr id="266" name="Oval 265"/>
          <p:cNvSpPr/>
          <p:nvPr/>
        </p:nvSpPr>
        <p:spPr>
          <a:xfrm>
            <a:off x="7431284" y="4334932"/>
            <a:ext cx="298272" cy="253130"/>
          </a:xfrm>
          <a:prstGeom prst="ellipse">
            <a:avLst/>
          </a:prstGeom>
          <a:solidFill>
            <a:schemeClr val="accent6">
              <a:lumMod val="60000"/>
              <a:lumOff val="40000"/>
            </a:schemeClr>
          </a:solidFill>
          <a:ln>
            <a:prstDash val="sysDash"/>
          </a:ln>
          <a:effectLst/>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5</a:t>
            </a:r>
            <a:r>
              <a:rPr lang="en-US" sz="1100" baseline="-25000" dirty="0" smtClean="0"/>
              <a:t>1</a:t>
            </a:r>
            <a:endParaRPr lang="en-US" sz="1100" dirty="0"/>
          </a:p>
        </p:txBody>
      </p:sp>
      <p:sp>
        <p:nvSpPr>
          <p:cNvPr id="267" name="Oval 266"/>
          <p:cNvSpPr/>
          <p:nvPr/>
        </p:nvSpPr>
        <p:spPr>
          <a:xfrm>
            <a:off x="7773054" y="4334932"/>
            <a:ext cx="298272" cy="253130"/>
          </a:xfrm>
          <a:prstGeom prst="ellipse">
            <a:avLst/>
          </a:prstGeom>
          <a:solidFill>
            <a:schemeClr val="accent6">
              <a:lumMod val="60000"/>
              <a:lumOff val="40000"/>
            </a:schemeClr>
          </a:solidFill>
          <a:ln>
            <a:prstDash val="sysDash"/>
          </a:ln>
          <a:effectLst/>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6</a:t>
            </a:r>
            <a:r>
              <a:rPr lang="en-US" sz="1100" baseline="-25000" dirty="0" smtClean="0"/>
              <a:t>1</a:t>
            </a:r>
            <a:endParaRPr lang="en-US" sz="1100" dirty="0"/>
          </a:p>
        </p:txBody>
      </p:sp>
      <p:sp>
        <p:nvSpPr>
          <p:cNvPr id="268" name="Right Arrow 267"/>
          <p:cNvSpPr/>
          <p:nvPr/>
        </p:nvSpPr>
        <p:spPr>
          <a:xfrm rot="8155421">
            <a:off x="3429737" y="4711057"/>
            <a:ext cx="124570" cy="102699"/>
          </a:xfrm>
          <a:prstGeom prst="rightArrow">
            <a:avLst/>
          </a:prstGeom>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100"/>
          </a:p>
        </p:txBody>
      </p:sp>
      <p:sp>
        <p:nvSpPr>
          <p:cNvPr id="269" name="Right Arrow 268"/>
          <p:cNvSpPr/>
          <p:nvPr/>
        </p:nvSpPr>
        <p:spPr>
          <a:xfrm rot="8155421">
            <a:off x="4921099" y="4707761"/>
            <a:ext cx="124570" cy="102699"/>
          </a:xfrm>
          <a:prstGeom prst="rightArrow">
            <a:avLst/>
          </a:prstGeom>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100"/>
          </a:p>
        </p:txBody>
      </p:sp>
      <p:sp>
        <p:nvSpPr>
          <p:cNvPr id="270" name="Right Arrow 269"/>
          <p:cNvSpPr/>
          <p:nvPr/>
        </p:nvSpPr>
        <p:spPr>
          <a:xfrm rot="8155421">
            <a:off x="6412460" y="4711057"/>
            <a:ext cx="124570" cy="102699"/>
          </a:xfrm>
          <a:prstGeom prst="rightArrow">
            <a:avLst/>
          </a:prstGeom>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100"/>
          </a:p>
        </p:txBody>
      </p:sp>
      <p:grpSp>
        <p:nvGrpSpPr>
          <p:cNvPr id="271" name="Group 270"/>
          <p:cNvGrpSpPr/>
          <p:nvPr/>
        </p:nvGrpSpPr>
        <p:grpSpPr>
          <a:xfrm>
            <a:off x="2655303" y="5650899"/>
            <a:ext cx="372840" cy="316412"/>
            <a:chOff x="302895" y="560070"/>
            <a:chExt cx="457200" cy="457200"/>
          </a:xfrm>
          <a:effectLst/>
        </p:grpSpPr>
        <p:sp>
          <p:nvSpPr>
            <p:cNvPr id="272" name="Oval 271"/>
            <p:cNvSpPr/>
            <p:nvPr/>
          </p:nvSpPr>
          <p:spPr>
            <a:xfrm>
              <a:off x="302895" y="56007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100"/>
            </a:p>
          </p:txBody>
        </p:sp>
        <p:sp>
          <p:nvSpPr>
            <p:cNvPr id="273" name="Oval 272"/>
            <p:cNvSpPr/>
            <p:nvPr/>
          </p:nvSpPr>
          <p:spPr>
            <a:xfrm>
              <a:off x="348615" y="605790"/>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16</a:t>
              </a:r>
              <a:endParaRPr lang="en-US" sz="1100" dirty="0"/>
            </a:p>
          </p:txBody>
        </p:sp>
      </p:grpSp>
      <p:grpSp>
        <p:nvGrpSpPr>
          <p:cNvPr id="274" name="Group 273"/>
          <p:cNvGrpSpPr/>
          <p:nvPr/>
        </p:nvGrpSpPr>
        <p:grpSpPr>
          <a:xfrm>
            <a:off x="3152645" y="5658809"/>
            <a:ext cx="372840" cy="316412"/>
            <a:chOff x="1333500" y="571500"/>
            <a:chExt cx="457200" cy="457200"/>
          </a:xfrm>
          <a:effectLst/>
        </p:grpSpPr>
        <p:sp>
          <p:nvSpPr>
            <p:cNvPr id="275" name="Oval 274"/>
            <p:cNvSpPr/>
            <p:nvPr/>
          </p:nvSpPr>
          <p:spPr>
            <a:xfrm>
              <a:off x="1333500" y="57150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100"/>
            </a:p>
          </p:txBody>
        </p:sp>
        <p:sp>
          <p:nvSpPr>
            <p:cNvPr id="276" name="Oval 275"/>
            <p:cNvSpPr/>
            <p:nvPr/>
          </p:nvSpPr>
          <p:spPr>
            <a:xfrm>
              <a:off x="1379220" y="617220"/>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17</a:t>
              </a:r>
            </a:p>
          </p:txBody>
        </p:sp>
      </p:grpSp>
      <p:grpSp>
        <p:nvGrpSpPr>
          <p:cNvPr id="277" name="Group 276"/>
          <p:cNvGrpSpPr/>
          <p:nvPr/>
        </p:nvGrpSpPr>
        <p:grpSpPr>
          <a:xfrm>
            <a:off x="3649987" y="5664083"/>
            <a:ext cx="372840" cy="316412"/>
            <a:chOff x="1874520" y="579120"/>
            <a:chExt cx="457200" cy="457200"/>
          </a:xfrm>
          <a:effectLst/>
        </p:grpSpPr>
        <p:sp>
          <p:nvSpPr>
            <p:cNvPr id="278" name="Oval 277"/>
            <p:cNvSpPr/>
            <p:nvPr/>
          </p:nvSpPr>
          <p:spPr>
            <a:xfrm>
              <a:off x="1874520" y="57912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100"/>
            </a:p>
          </p:txBody>
        </p:sp>
        <p:sp>
          <p:nvSpPr>
            <p:cNvPr id="279" name="Oval 278"/>
            <p:cNvSpPr/>
            <p:nvPr/>
          </p:nvSpPr>
          <p:spPr>
            <a:xfrm>
              <a:off x="1920240" y="624840"/>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18</a:t>
              </a:r>
              <a:endParaRPr lang="en-US" sz="1100" dirty="0"/>
            </a:p>
          </p:txBody>
        </p:sp>
      </p:grpSp>
      <p:grpSp>
        <p:nvGrpSpPr>
          <p:cNvPr id="280" name="Group 279"/>
          <p:cNvGrpSpPr/>
          <p:nvPr/>
        </p:nvGrpSpPr>
        <p:grpSpPr>
          <a:xfrm>
            <a:off x="4147329" y="5658809"/>
            <a:ext cx="372840" cy="316412"/>
            <a:chOff x="2438400" y="571500"/>
            <a:chExt cx="457200" cy="457200"/>
          </a:xfrm>
          <a:effectLst/>
        </p:grpSpPr>
        <p:sp>
          <p:nvSpPr>
            <p:cNvPr id="281" name="Oval 280"/>
            <p:cNvSpPr/>
            <p:nvPr/>
          </p:nvSpPr>
          <p:spPr>
            <a:xfrm>
              <a:off x="2438400" y="57150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100"/>
            </a:p>
          </p:txBody>
        </p:sp>
        <p:sp>
          <p:nvSpPr>
            <p:cNvPr id="282" name="Oval 281"/>
            <p:cNvSpPr/>
            <p:nvPr/>
          </p:nvSpPr>
          <p:spPr>
            <a:xfrm>
              <a:off x="2484120" y="617220"/>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19</a:t>
              </a:r>
              <a:endParaRPr lang="en-US" sz="1100" dirty="0"/>
            </a:p>
          </p:txBody>
        </p:sp>
      </p:grpSp>
      <p:grpSp>
        <p:nvGrpSpPr>
          <p:cNvPr id="283" name="Group 282"/>
          <p:cNvGrpSpPr/>
          <p:nvPr/>
        </p:nvGrpSpPr>
        <p:grpSpPr>
          <a:xfrm>
            <a:off x="4644672" y="5653536"/>
            <a:ext cx="372840" cy="316412"/>
            <a:chOff x="2964180" y="563880"/>
            <a:chExt cx="457200" cy="457200"/>
          </a:xfrm>
          <a:effectLst/>
        </p:grpSpPr>
        <p:sp>
          <p:nvSpPr>
            <p:cNvPr id="284" name="Oval 283"/>
            <p:cNvSpPr/>
            <p:nvPr/>
          </p:nvSpPr>
          <p:spPr>
            <a:xfrm>
              <a:off x="2964180" y="56388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100"/>
            </a:p>
          </p:txBody>
        </p:sp>
        <p:sp>
          <p:nvSpPr>
            <p:cNvPr id="285" name="Oval 284"/>
            <p:cNvSpPr/>
            <p:nvPr/>
          </p:nvSpPr>
          <p:spPr>
            <a:xfrm>
              <a:off x="3009900" y="609600"/>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20</a:t>
              </a:r>
              <a:endParaRPr lang="en-US" sz="1100" dirty="0"/>
            </a:p>
          </p:txBody>
        </p:sp>
      </p:grpSp>
      <p:grpSp>
        <p:nvGrpSpPr>
          <p:cNvPr id="286" name="Group 285"/>
          <p:cNvGrpSpPr/>
          <p:nvPr/>
        </p:nvGrpSpPr>
        <p:grpSpPr>
          <a:xfrm>
            <a:off x="5142014" y="5658809"/>
            <a:ext cx="372840" cy="316412"/>
            <a:chOff x="3505200" y="571500"/>
            <a:chExt cx="457200" cy="457200"/>
          </a:xfrm>
          <a:effectLst/>
        </p:grpSpPr>
        <p:sp>
          <p:nvSpPr>
            <p:cNvPr id="287" name="Oval 286"/>
            <p:cNvSpPr/>
            <p:nvPr/>
          </p:nvSpPr>
          <p:spPr>
            <a:xfrm>
              <a:off x="3505200" y="57150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100"/>
            </a:p>
          </p:txBody>
        </p:sp>
        <p:sp>
          <p:nvSpPr>
            <p:cNvPr id="288" name="Oval 287"/>
            <p:cNvSpPr/>
            <p:nvPr/>
          </p:nvSpPr>
          <p:spPr>
            <a:xfrm>
              <a:off x="3550920" y="617220"/>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21</a:t>
              </a:r>
              <a:endParaRPr lang="en-US" sz="1100" dirty="0"/>
            </a:p>
          </p:txBody>
        </p:sp>
      </p:grpSp>
      <p:grpSp>
        <p:nvGrpSpPr>
          <p:cNvPr id="289" name="Group 288"/>
          <p:cNvGrpSpPr/>
          <p:nvPr/>
        </p:nvGrpSpPr>
        <p:grpSpPr>
          <a:xfrm>
            <a:off x="5639356" y="5658809"/>
            <a:ext cx="372840" cy="316412"/>
            <a:chOff x="4038600" y="571500"/>
            <a:chExt cx="457200" cy="457200"/>
          </a:xfrm>
          <a:effectLst/>
        </p:grpSpPr>
        <p:sp>
          <p:nvSpPr>
            <p:cNvPr id="290" name="Oval 289"/>
            <p:cNvSpPr/>
            <p:nvPr/>
          </p:nvSpPr>
          <p:spPr>
            <a:xfrm>
              <a:off x="4038600" y="57150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100"/>
            </a:p>
          </p:txBody>
        </p:sp>
        <p:sp>
          <p:nvSpPr>
            <p:cNvPr id="291" name="Oval 290"/>
            <p:cNvSpPr/>
            <p:nvPr/>
          </p:nvSpPr>
          <p:spPr>
            <a:xfrm>
              <a:off x="4084320" y="617220"/>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22</a:t>
              </a:r>
              <a:endParaRPr lang="en-US" sz="1100" dirty="0"/>
            </a:p>
          </p:txBody>
        </p:sp>
      </p:grpSp>
      <p:grpSp>
        <p:nvGrpSpPr>
          <p:cNvPr id="292" name="Group 291"/>
          <p:cNvGrpSpPr/>
          <p:nvPr/>
        </p:nvGrpSpPr>
        <p:grpSpPr>
          <a:xfrm>
            <a:off x="6136699" y="5658809"/>
            <a:ext cx="372840" cy="316412"/>
            <a:chOff x="4572000" y="571500"/>
            <a:chExt cx="457200" cy="457200"/>
          </a:xfrm>
          <a:effectLst/>
        </p:grpSpPr>
        <p:sp>
          <p:nvSpPr>
            <p:cNvPr id="293" name="Oval 292"/>
            <p:cNvSpPr/>
            <p:nvPr/>
          </p:nvSpPr>
          <p:spPr>
            <a:xfrm>
              <a:off x="4572000" y="571500"/>
              <a:ext cx="457200" cy="457200"/>
            </a:xfrm>
            <a:prstGeom prst="ellipse">
              <a:avLst/>
            </a:prstGeom>
            <a:noFill/>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100"/>
            </a:p>
          </p:txBody>
        </p:sp>
        <p:sp>
          <p:nvSpPr>
            <p:cNvPr id="294" name="Oval 293"/>
            <p:cNvSpPr/>
            <p:nvPr/>
          </p:nvSpPr>
          <p:spPr>
            <a:xfrm>
              <a:off x="4617720" y="617220"/>
              <a:ext cx="365760" cy="365760"/>
            </a:xfrm>
            <a:prstGeom prst="ellipse">
              <a:avLst/>
            </a:prstGeom>
            <a:solidFill>
              <a:schemeClr val="accent1">
                <a:lumMod val="60000"/>
                <a:lumOff val="40000"/>
              </a:schemeClr>
            </a:solidFill>
            <a:ln>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23</a:t>
              </a:r>
              <a:endParaRPr lang="en-US" sz="1100" dirty="0"/>
            </a:p>
          </p:txBody>
        </p:sp>
      </p:grpSp>
      <p:cxnSp>
        <p:nvCxnSpPr>
          <p:cNvPr id="295" name="Straight Arrow Connector 294"/>
          <p:cNvCxnSpPr/>
          <p:nvPr/>
        </p:nvCxnSpPr>
        <p:spPr>
          <a:xfrm rot="5400000">
            <a:off x="2769212" y="6039724"/>
            <a:ext cx="145022"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296" name="Straight Arrow Connector 295"/>
          <p:cNvCxnSpPr/>
          <p:nvPr/>
        </p:nvCxnSpPr>
        <p:spPr>
          <a:xfrm rot="5400000">
            <a:off x="3273146" y="6041043"/>
            <a:ext cx="131838"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297" name="Straight Arrow Connector 296"/>
          <p:cNvCxnSpPr/>
          <p:nvPr/>
        </p:nvCxnSpPr>
        <p:spPr>
          <a:xfrm rot="5400000">
            <a:off x="3770488" y="6046316"/>
            <a:ext cx="131838"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298" name="Straight Arrow Connector 297"/>
          <p:cNvCxnSpPr/>
          <p:nvPr/>
        </p:nvCxnSpPr>
        <p:spPr>
          <a:xfrm rot="5400000">
            <a:off x="4267830" y="6041043"/>
            <a:ext cx="131838"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299" name="Straight Arrow Connector 298"/>
          <p:cNvCxnSpPr/>
          <p:nvPr/>
        </p:nvCxnSpPr>
        <p:spPr>
          <a:xfrm rot="5400000">
            <a:off x="4765173" y="6035769"/>
            <a:ext cx="131838"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300" name="Straight Arrow Connector 299"/>
          <p:cNvCxnSpPr/>
          <p:nvPr/>
        </p:nvCxnSpPr>
        <p:spPr>
          <a:xfrm rot="5400000">
            <a:off x="5262515" y="6041043"/>
            <a:ext cx="131838"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301" name="Straight Arrow Connector 300"/>
          <p:cNvCxnSpPr/>
          <p:nvPr/>
        </p:nvCxnSpPr>
        <p:spPr>
          <a:xfrm rot="5400000">
            <a:off x="5759857" y="6041043"/>
            <a:ext cx="131838"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cxnSp>
        <p:nvCxnSpPr>
          <p:cNvPr id="302" name="Straight Arrow Connector 301"/>
          <p:cNvCxnSpPr/>
          <p:nvPr/>
        </p:nvCxnSpPr>
        <p:spPr>
          <a:xfrm rot="5400000">
            <a:off x="6257200" y="6041043"/>
            <a:ext cx="131838" cy="1295"/>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sp>
        <p:nvSpPr>
          <p:cNvPr id="303" name="Right Arrow 302"/>
          <p:cNvSpPr/>
          <p:nvPr/>
        </p:nvSpPr>
        <p:spPr>
          <a:xfrm rot="2772614">
            <a:off x="6656231" y="3782606"/>
            <a:ext cx="138107" cy="140032"/>
          </a:xfrm>
          <a:prstGeom prst="rightArrow">
            <a:avLst/>
          </a:prstGeom>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100"/>
          </a:p>
        </p:txBody>
      </p:sp>
      <p:sp>
        <p:nvSpPr>
          <p:cNvPr id="304" name="Right Arrow 303"/>
          <p:cNvSpPr/>
          <p:nvPr/>
        </p:nvSpPr>
        <p:spPr>
          <a:xfrm rot="2772614">
            <a:off x="7004475" y="3773816"/>
            <a:ext cx="138107" cy="140032"/>
          </a:xfrm>
          <a:prstGeom prst="rightArrow">
            <a:avLst/>
          </a:prstGeom>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100"/>
          </a:p>
        </p:txBody>
      </p:sp>
      <p:sp>
        <p:nvSpPr>
          <p:cNvPr id="305" name="Right Arrow 304"/>
          <p:cNvSpPr/>
          <p:nvPr/>
        </p:nvSpPr>
        <p:spPr>
          <a:xfrm rot="2772614">
            <a:off x="7343655" y="3776014"/>
            <a:ext cx="138107" cy="140032"/>
          </a:xfrm>
          <a:prstGeom prst="rightArrow">
            <a:avLst/>
          </a:prstGeom>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100"/>
          </a:p>
        </p:txBody>
      </p:sp>
      <p:sp>
        <p:nvSpPr>
          <p:cNvPr id="306" name="Right Arrow 305"/>
          <p:cNvSpPr/>
          <p:nvPr/>
        </p:nvSpPr>
        <p:spPr>
          <a:xfrm rot="2772614">
            <a:off x="7689309" y="3779311"/>
            <a:ext cx="138107" cy="140032"/>
          </a:xfrm>
          <a:prstGeom prst="rightArrow">
            <a:avLst/>
          </a:prstGeom>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100"/>
          </a:p>
        </p:txBody>
      </p:sp>
      <p:sp>
        <p:nvSpPr>
          <p:cNvPr id="307" name="Right Arrow 306"/>
          <p:cNvSpPr/>
          <p:nvPr/>
        </p:nvSpPr>
        <p:spPr>
          <a:xfrm rot="2772614">
            <a:off x="7007457" y="5604957"/>
            <a:ext cx="138107" cy="140032"/>
          </a:xfrm>
          <a:prstGeom prst="rightArrow">
            <a:avLst/>
          </a:prstGeom>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100"/>
          </a:p>
        </p:txBody>
      </p:sp>
      <p:sp>
        <p:nvSpPr>
          <p:cNvPr id="308" name="Right Arrow 307"/>
          <p:cNvSpPr/>
          <p:nvPr/>
        </p:nvSpPr>
        <p:spPr>
          <a:xfrm rot="2772614">
            <a:off x="7355701" y="5596167"/>
            <a:ext cx="138107" cy="140032"/>
          </a:xfrm>
          <a:prstGeom prst="rightArrow">
            <a:avLst/>
          </a:prstGeom>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100"/>
          </a:p>
        </p:txBody>
      </p:sp>
      <p:sp>
        <p:nvSpPr>
          <p:cNvPr id="309" name="Right Arrow 308"/>
          <p:cNvSpPr/>
          <p:nvPr/>
        </p:nvSpPr>
        <p:spPr>
          <a:xfrm rot="2772614">
            <a:off x="7694881" y="5598365"/>
            <a:ext cx="138107" cy="140032"/>
          </a:xfrm>
          <a:prstGeom prst="rightArrow">
            <a:avLst/>
          </a:prstGeom>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100"/>
          </a:p>
        </p:txBody>
      </p:sp>
      <p:sp>
        <p:nvSpPr>
          <p:cNvPr id="310" name="Right Arrow 309"/>
          <p:cNvSpPr/>
          <p:nvPr/>
        </p:nvSpPr>
        <p:spPr>
          <a:xfrm rot="2772614">
            <a:off x="8040535" y="5601661"/>
            <a:ext cx="138107" cy="140032"/>
          </a:xfrm>
          <a:prstGeom prst="rightArrow">
            <a:avLst/>
          </a:prstGeom>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100"/>
          </a:p>
        </p:txBody>
      </p:sp>
      <p:sp>
        <p:nvSpPr>
          <p:cNvPr id="311" name="Right Arrow 310"/>
          <p:cNvSpPr/>
          <p:nvPr/>
        </p:nvSpPr>
        <p:spPr>
          <a:xfrm rot="2772614">
            <a:off x="8370317" y="5604786"/>
            <a:ext cx="138107" cy="140032"/>
          </a:xfrm>
          <a:prstGeom prst="rightArrow">
            <a:avLst/>
          </a:prstGeom>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100"/>
          </a:p>
        </p:txBody>
      </p:sp>
      <p:sp>
        <p:nvSpPr>
          <p:cNvPr id="312" name="Right Arrow 311"/>
          <p:cNvSpPr/>
          <p:nvPr/>
        </p:nvSpPr>
        <p:spPr>
          <a:xfrm rot="2772614">
            <a:off x="8715970" y="5608082"/>
            <a:ext cx="138107" cy="140032"/>
          </a:xfrm>
          <a:prstGeom prst="rightArrow">
            <a:avLst/>
          </a:prstGeom>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100"/>
          </a:p>
        </p:txBody>
      </p:sp>
      <p:cxnSp>
        <p:nvCxnSpPr>
          <p:cNvPr id="313" name="Straight Arrow Connector 312"/>
          <p:cNvCxnSpPr/>
          <p:nvPr/>
        </p:nvCxnSpPr>
        <p:spPr>
          <a:xfrm rot="5400000">
            <a:off x="2010089" y="3437660"/>
            <a:ext cx="853764" cy="13076"/>
          </a:xfrm>
          <a:prstGeom prst="straightConnector1">
            <a:avLst/>
          </a:prstGeom>
          <a:ln>
            <a:solidFill>
              <a:schemeClr val="tx1"/>
            </a:solidFill>
            <a:headEnd type="none" w="med" len="med"/>
            <a:tailEnd type="triangle" w="med" len="med"/>
          </a:ln>
          <a:effectLst/>
        </p:spPr>
        <p:style>
          <a:lnRef idx="1">
            <a:schemeClr val="dk1"/>
          </a:lnRef>
          <a:fillRef idx="0">
            <a:schemeClr val="dk1"/>
          </a:fillRef>
          <a:effectRef idx="0">
            <a:schemeClr val="dk1"/>
          </a:effectRef>
          <a:fontRef idx="minor">
            <a:schemeClr val="tx1"/>
          </a:fontRef>
        </p:style>
      </p:cxnSp>
      <p:sp>
        <p:nvSpPr>
          <p:cNvPr id="314" name="TextBox 313"/>
          <p:cNvSpPr txBox="1"/>
          <p:nvPr/>
        </p:nvSpPr>
        <p:spPr>
          <a:xfrm>
            <a:off x="2640545" y="2747096"/>
            <a:ext cx="420222" cy="117151"/>
          </a:xfrm>
          <a:prstGeom prst="rect">
            <a:avLst/>
          </a:prstGeom>
          <a:noFill/>
          <a:effectLst/>
        </p:spPr>
        <p:txBody>
          <a:bodyPr wrap="square" lIns="0" tIns="0" rIns="0" bIns="0" rtlCol="0">
            <a:spAutoFit/>
          </a:bodyPr>
          <a:lstStyle/>
          <a:p>
            <a:pPr algn="ctr"/>
            <a:r>
              <a:rPr lang="en-US" sz="1100" dirty="0" smtClean="0"/>
              <a:t>Lane 0</a:t>
            </a:r>
            <a:endParaRPr lang="en-US" sz="1100" dirty="0"/>
          </a:p>
        </p:txBody>
      </p:sp>
      <p:sp>
        <p:nvSpPr>
          <p:cNvPr id="315" name="TextBox 314"/>
          <p:cNvSpPr txBox="1"/>
          <p:nvPr/>
        </p:nvSpPr>
        <p:spPr>
          <a:xfrm>
            <a:off x="3131451" y="2747096"/>
            <a:ext cx="420222" cy="117151"/>
          </a:xfrm>
          <a:prstGeom prst="rect">
            <a:avLst/>
          </a:prstGeom>
          <a:noFill/>
          <a:effectLst/>
        </p:spPr>
        <p:txBody>
          <a:bodyPr wrap="square" lIns="0" tIns="0" rIns="0" bIns="0" rtlCol="0">
            <a:spAutoFit/>
          </a:bodyPr>
          <a:lstStyle/>
          <a:p>
            <a:pPr algn="ctr"/>
            <a:r>
              <a:rPr lang="en-US" sz="1100" dirty="0" smtClean="0"/>
              <a:t>Lane 1</a:t>
            </a:r>
            <a:endParaRPr lang="en-US" sz="1100" dirty="0"/>
          </a:p>
        </p:txBody>
      </p:sp>
      <p:sp>
        <p:nvSpPr>
          <p:cNvPr id="316" name="TextBox 315"/>
          <p:cNvSpPr txBox="1"/>
          <p:nvPr/>
        </p:nvSpPr>
        <p:spPr>
          <a:xfrm>
            <a:off x="3622358" y="2747096"/>
            <a:ext cx="420222" cy="117151"/>
          </a:xfrm>
          <a:prstGeom prst="rect">
            <a:avLst/>
          </a:prstGeom>
          <a:noFill/>
          <a:effectLst/>
        </p:spPr>
        <p:txBody>
          <a:bodyPr wrap="square" lIns="0" tIns="0" rIns="0" bIns="0" rtlCol="0">
            <a:spAutoFit/>
          </a:bodyPr>
          <a:lstStyle/>
          <a:p>
            <a:pPr algn="ctr"/>
            <a:r>
              <a:rPr lang="en-US" sz="1100" dirty="0" smtClean="0"/>
              <a:t>Lane 2</a:t>
            </a:r>
            <a:endParaRPr lang="en-US" sz="1100" dirty="0"/>
          </a:p>
        </p:txBody>
      </p:sp>
      <p:sp>
        <p:nvSpPr>
          <p:cNvPr id="317" name="TextBox 316"/>
          <p:cNvSpPr txBox="1"/>
          <p:nvPr/>
        </p:nvSpPr>
        <p:spPr>
          <a:xfrm>
            <a:off x="4125692" y="2747096"/>
            <a:ext cx="420222" cy="117151"/>
          </a:xfrm>
          <a:prstGeom prst="rect">
            <a:avLst/>
          </a:prstGeom>
          <a:noFill/>
          <a:effectLst/>
        </p:spPr>
        <p:txBody>
          <a:bodyPr wrap="square" lIns="0" tIns="0" rIns="0" bIns="0" rtlCol="0">
            <a:spAutoFit/>
          </a:bodyPr>
          <a:lstStyle/>
          <a:p>
            <a:pPr algn="ctr"/>
            <a:r>
              <a:rPr lang="en-US" sz="1100" dirty="0" smtClean="0"/>
              <a:t>Lane 3</a:t>
            </a:r>
            <a:endParaRPr lang="en-US" sz="1100" dirty="0"/>
          </a:p>
        </p:txBody>
      </p:sp>
      <p:sp>
        <p:nvSpPr>
          <p:cNvPr id="318" name="TextBox 317"/>
          <p:cNvSpPr txBox="1"/>
          <p:nvPr/>
        </p:nvSpPr>
        <p:spPr>
          <a:xfrm>
            <a:off x="4616599" y="2747096"/>
            <a:ext cx="420222" cy="117151"/>
          </a:xfrm>
          <a:prstGeom prst="rect">
            <a:avLst/>
          </a:prstGeom>
          <a:noFill/>
          <a:effectLst/>
        </p:spPr>
        <p:txBody>
          <a:bodyPr wrap="square" lIns="0" tIns="0" rIns="0" bIns="0" rtlCol="0">
            <a:spAutoFit/>
          </a:bodyPr>
          <a:lstStyle/>
          <a:p>
            <a:pPr algn="ctr"/>
            <a:r>
              <a:rPr lang="en-US" sz="1100" dirty="0" smtClean="0"/>
              <a:t>Lane 4</a:t>
            </a:r>
            <a:endParaRPr lang="en-US" sz="1100" dirty="0"/>
          </a:p>
        </p:txBody>
      </p:sp>
      <p:sp>
        <p:nvSpPr>
          <p:cNvPr id="319" name="TextBox 318"/>
          <p:cNvSpPr txBox="1"/>
          <p:nvPr/>
        </p:nvSpPr>
        <p:spPr>
          <a:xfrm>
            <a:off x="5119933" y="2747096"/>
            <a:ext cx="420222" cy="117151"/>
          </a:xfrm>
          <a:prstGeom prst="rect">
            <a:avLst/>
          </a:prstGeom>
          <a:noFill/>
          <a:effectLst/>
        </p:spPr>
        <p:txBody>
          <a:bodyPr wrap="square" lIns="0" tIns="0" rIns="0" bIns="0" rtlCol="0">
            <a:spAutoFit/>
          </a:bodyPr>
          <a:lstStyle/>
          <a:p>
            <a:pPr algn="ctr"/>
            <a:r>
              <a:rPr lang="en-US" sz="1100" dirty="0" smtClean="0"/>
              <a:t>Lane 5</a:t>
            </a:r>
            <a:endParaRPr lang="en-US" sz="1100" dirty="0"/>
          </a:p>
        </p:txBody>
      </p:sp>
      <p:sp>
        <p:nvSpPr>
          <p:cNvPr id="320" name="TextBox 319"/>
          <p:cNvSpPr txBox="1"/>
          <p:nvPr/>
        </p:nvSpPr>
        <p:spPr>
          <a:xfrm>
            <a:off x="5617054" y="2747096"/>
            <a:ext cx="420222" cy="117151"/>
          </a:xfrm>
          <a:prstGeom prst="rect">
            <a:avLst/>
          </a:prstGeom>
          <a:noFill/>
          <a:effectLst/>
        </p:spPr>
        <p:txBody>
          <a:bodyPr wrap="square" lIns="0" tIns="0" rIns="0" bIns="0" rtlCol="0">
            <a:spAutoFit/>
          </a:bodyPr>
          <a:lstStyle/>
          <a:p>
            <a:pPr algn="ctr"/>
            <a:r>
              <a:rPr lang="en-US" sz="1100" dirty="0" smtClean="0"/>
              <a:t>Lane 6</a:t>
            </a:r>
            <a:endParaRPr lang="en-US" sz="1100" dirty="0"/>
          </a:p>
        </p:txBody>
      </p:sp>
      <p:sp>
        <p:nvSpPr>
          <p:cNvPr id="321" name="TextBox 320"/>
          <p:cNvSpPr txBox="1"/>
          <p:nvPr/>
        </p:nvSpPr>
        <p:spPr>
          <a:xfrm>
            <a:off x="6120388" y="2747096"/>
            <a:ext cx="420222" cy="117151"/>
          </a:xfrm>
          <a:prstGeom prst="rect">
            <a:avLst/>
          </a:prstGeom>
          <a:noFill/>
          <a:effectLst/>
        </p:spPr>
        <p:txBody>
          <a:bodyPr wrap="square" lIns="0" tIns="0" rIns="0" bIns="0" rtlCol="0">
            <a:spAutoFit/>
          </a:bodyPr>
          <a:lstStyle/>
          <a:p>
            <a:pPr algn="ctr"/>
            <a:r>
              <a:rPr lang="en-US" sz="1100" dirty="0" smtClean="0"/>
              <a:t>Lane 7</a:t>
            </a:r>
            <a:endParaRPr lang="en-US" sz="1100" dirty="0"/>
          </a:p>
        </p:txBody>
      </p:sp>
      <p:sp>
        <p:nvSpPr>
          <p:cNvPr id="322" name="TextBox 321"/>
          <p:cNvSpPr txBox="1"/>
          <p:nvPr/>
        </p:nvSpPr>
        <p:spPr>
          <a:xfrm>
            <a:off x="6685603" y="2681904"/>
            <a:ext cx="2802517" cy="181051"/>
          </a:xfrm>
          <a:prstGeom prst="rect">
            <a:avLst/>
          </a:prstGeom>
          <a:noFill/>
          <a:effectLst/>
        </p:spPr>
        <p:txBody>
          <a:bodyPr wrap="square" rtlCol="0">
            <a:spAutoFit/>
          </a:bodyPr>
          <a:lstStyle/>
          <a:p>
            <a:pPr algn="ctr"/>
            <a:r>
              <a:rPr lang="en-US" sz="1100" dirty="0" smtClean="0"/>
              <a:t>Warp-specific shared memory region</a:t>
            </a:r>
            <a:endParaRPr lang="en-US" sz="1100" dirty="0"/>
          </a:p>
        </p:txBody>
      </p:sp>
      <p:pic>
        <p:nvPicPr>
          <p:cNvPr id="323" name="Picture 32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11131" y="6455686"/>
            <a:ext cx="489097" cy="317254"/>
          </a:xfrm>
          <a:prstGeom prst="rect">
            <a:avLst/>
          </a:prstGeom>
        </p:spPr>
      </p:pic>
    </p:spTree>
    <p:extLst>
      <p:ext uri="{BB962C8B-B14F-4D97-AF65-F5344CB8AC3E}">
        <p14:creationId xmlns:p14="http://schemas.microsoft.com/office/powerpoint/2010/main" val="915025849"/>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4"/>
                                        </p:tgtEl>
                                        <p:attrNameLst>
                                          <p:attrName>style.visibility</p:attrName>
                                        </p:attrNameLst>
                                      </p:cBhvr>
                                      <p:to>
                                        <p:strVal val="visible"/>
                                      </p:to>
                                    </p:set>
                                    <p:animEffect transition="in" filter="fade">
                                      <p:cBhvr>
                                        <p:cTn id="7" dur="500"/>
                                        <p:tgtEl>
                                          <p:spTgt spid="3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15"/>
                                        </p:tgtEl>
                                        <p:attrNameLst>
                                          <p:attrName>style.visibility</p:attrName>
                                        </p:attrNameLst>
                                      </p:cBhvr>
                                      <p:to>
                                        <p:strVal val="visible"/>
                                      </p:to>
                                    </p:set>
                                    <p:animEffect transition="in" filter="fade">
                                      <p:cBhvr>
                                        <p:cTn id="10" dur="500"/>
                                        <p:tgtEl>
                                          <p:spTgt spid="31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16"/>
                                        </p:tgtEl>
                                        <p:attrNameLst>
                                          <p:attrName>style.visibility</p:attrName>
                                        </p:attrNameLst>
                                      </p:cBhvr>
                                      <p:to>
                                        <p:strVal val="visible"/>
                                      </p:to>
                                    </p:set>
                                    <p:animEffect transition="in" filter="fade">
                                      <p:cBhvr>
                                        <p:cTn id="13" dur="500"/>
                                        <p:tgtEl>
                                          <p:spTgt spid="31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17"/>
                                        </p:tgtEl>
                                        <p:attrNameLst>
                                          <p:attrName>style.visibility</p:attrName>
                                        </p:attrNameLst>
                                      </p:cBhvr>
                                      <p:to>
                                        <p:strVal val="visible"/>
                                      </p:to>
                                    </p:set>
                                    <p:animEffect transition="in" filter="fade">
                                      <p:cBhvr>
                                        <p:cTn id="16" dur="500"/>
                                        <p:tgtEl>
                                          <p:spTgt spid="31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18"/>
                                        </p:tgtEl>
                                        <p:attrNameLst>
                                          <p:attrName>style.visibility</p:attrName>
                                        </p:attrNameLst>
                                      </p:cBhvr>
                                      <p:to>
                                        <p:strVal val="visible"/>
                                      </p:to>
                                    </p:set>
                                    <p:animEffect transition="in" filter="fade">
                                      <p:cBhvr>
                                        <p:cTn id="19" dur="500"/>
                                        <p:tgtEl>
                                          <p:spTgt spid="31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19"/>
                                        </p:tgtEl>
                                        <p:attrNameLst>
                                          <p:attrName>style.visibility</p:attrName>
                                        </p:attrNameLst>
                                      </p:cBhvr>
                                      <p:to>
                                        <p:strVal val="visible"/>
                                      </p:to>
                                    </p:set>
                                    <p:animEffect transition="in" filter="fade">
                                      <p:cBhvr>
                                        <p:cTn id="22" dur="500"/>
                                        <p:tgtEl>
                                          <p:spTgt spid="31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20"/>
                                        </p:tgtEl>
                                        <p:attrNameLst>
                                          <p:attrName>style.visibility</p:attrName>
                                        </p:attrNameLst>
                                      </p:cBhvr>
                                      <p:to>
                                        <p:strVal val="visible"/>
                                      </p:to>
                                    </p:set>
                                    <p:animEffect transition="in" filter="fade">
                                      <p:cBhvr>
                                        <p:cTn id="25" dur="500"/>
                                        <p:tgtEl>
                                          <p:spTgt spid="320"/>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21"/>
                                        </p:tgtEl>
                                        <p:attrNameLst>
                                          <p:attrName>style.visibility</p:attrName>
                                        </p:attrNameLst>
                                      </p:cBhvr>
                                      <p:to>
                                        <p:strVal val="visible"/>
                                      </p:to>
                                    </p:set>
                                    <p:animEffect transition="in" filter="fade">
                                      <p:cBhvr>
                                        <p:cTn id="28" dur="500"/>
                                        <p:tgtEl>
                                          <p:spTgt spid="321"/>
                                        </p:tgtEl>
                                      </p:cBhvr>
                                    </p:animEffect>
                                  </p:childTnLst>
                                </p:cTn>
                              </p:par>
                            </p:childTnLst>
                          </p:cTn>
                        </p:par>
                        <p:par>
                          <p:cTn id="29" fill="hold">
                            <p:stCondLst>
                              <p:cond delay="500"/>
                            </p:stCondLst>
                            <p:childTnLst>
                              <p:par>
                                <p:cTn id="30" presetID="10" presetClass="entr" presetSubtype="0" fill="hold" nodeType="afterEffect">
                                  <p:stCondLst>
                                    <p:cond delay="0"/>
                                  </p:stCondLst>
                                  <p:childTnLst>
                                    <p:set>
                                      <p:cBhvr>
                                        <p:cTn id="31" dur="1" fill="hold">
                                          <p:stCondLst>
                                            <p:cond delay="0"/>
                                          </p:stCondLst>
                                        </p:cTn>
                                        <p:tgtEl>
                                          <p:spTgt spid="229"/>
                                        </p:tgtEl>
                                        <p:attrNameLst>
                                          <p:attrName>style.visibility</p:attrName>
                                        </p:attrNameLst>
                                      </p:cBhvr>
                                      <p:to>
                                        <p:strVal val="visible"/>
                                      </p:to>
                                    </p:set>
                                    <p:animEffect transition="in" filter="fade">
                                      <p:cBhvr>
                                        <p:cTn id="32" dur="500"/>
                                        <p:tgtEl>
                                          <p:spTgt spid="229"/>
                                        </p:tgtEl>
                                      </p:cBhvr>
                                    </p:animEffect>
                                  </p:childTnLst>
                                </p:cTn>
                              </p:par>
                              <p:par>
                                <p:cTn id="33" presetID="10" presetClass="entr" presetSubtype="0" fill="hold" nodeType="withEffect">
                                  <p:stCondLst>
                                    <p:cond delay="0"/>
                                  </p:stCondLst>
                                  <p:childTnLst>
                                    <p:set>
                                      <p:cBhvr>
                                        <p:cTn id="34" dur="1" fill="hold">
                                          <p:stCondLst>
                                            <p:cond delay="0"/>
                                          </p:stCondLst>
                                        </p:cTn>
                                        <p:tgtEl>
                                          <p:spTgt spid="228"/>
                                        </p:tgtEl>
                                        <p:attrNameLst>
                                          <p:attrName>style.visibility</p:attrName>
                                        </p:attrNameLst>
                                      </p:cBhvr>
                                      <p:to>
                                        <p:strVal val="visible"/>
                                      </p:to>
                                    </p:set>
                                    <p:animEffect transition="in" filter="fade">
                                      <p:cBhvr>
                                        <p:cTn id="35" dur="500"/>
                                        <p:tgtEl>
                                          <p:spTgt spid="228"/>
                                        </p:tgtEl>
                                      </p:cBhvr>
                                    </p:animEffect>
                                  </p:childTnLst>
                                </p:cTn>
                              </p:par>
                              <p:par>
                                <p:cTn id="36" presetID="10" presetClass="entr" presetSubtype="0" fill="hold" nodeType="withEffect">
                                  <p:stCondLst>
                                    <p:cond delay="0"/>
                                  </p:stCondLst>
                                  <p:childTnLst>
                                    <p:set>
                                      <p:cBhvr>
                                        <p:cTn id="37" dur="1" fill="hold">
                                          <p:stCondLst>
                                            <p:cond delay="0"/>
                                          </p:stCondLst>
                                        </p:cTn>
                                        <p:tgtEl>
                                          <p:spTgt spid="227"/>
                                        </p:tgtEl>
                                        <p:attrNameLst>
                                          <p:attrName>style.visibility</p:attrName>
                                        </p:attrNameLst>
                                      </p:cBhvr>
                                      <p:to>
                                        <p:strVal val="visible"/>
                                      </p:to>
                                    </p:set>
                                    <p:animEffect transition="in" filter="fade">
                                      <p:cBhvr>
                                        <p:cTn id="38" dur="500"/>
                                        <p:tgtEl>
                                          <p:spTgt spid="227"/>
                                        </p:tgtEl>
                                      </p:cBhvr>
                                    </p:animEffect>
                                  </p:childTnLst>
                                </p:cTn>
                              </p:par>
                              <p:par>
                                <p:cTn id="39" presetID="10" presetClass="entr" presetSubtype="0" fill="hold" nodeType="withEffect">
                                  <p:stCondLst>
                                    <p:cond delay="0"/>
                                  </p:stCondLst>
                                  <p:childTnLst>
                                    <p:set>
                                      <p:cBhvr>
                                        <p:cTn id="40" dur="1" fill="hold">
                                          <p:stCondLst>
                                            <p:cond delay="0"/>
                                          </p:stCondLst>
                                        </p:cTn>
                                        <p:tgtEl>
                                          <p:spTgt spid="226"/>
                                        </p:tgtEl>
                                        <p:attrNameLst>
                                          <p:attrName>style.visibility</p:attrName>
                                        </p:attrNameLst>
                                      </p:cBhvr>
                                      <p:to>
                                        <p:strVal val="visible"/>
                                      </p:to>
                                    </p:set>
                                    <p:animEffect transition="in" filter="fade">
                                      <p:cBhvr>
                                        <p:cTn id="41" dur="500"/>
                                        <p:tgtEl>
                                          <p:spTgt spid="226"/>
                                        </p:tgtEl>
                                      </p:cBhvr>
                                    </p:animEffect>
                                  </p:childTnLst>
                                </p:cTn>
                              </p:par>
                              <p:par>
                                <p:cTn id="42" presetID="10" presetClass="entr" presetSubtype="0" fill="hold" nodeType="withEffect">
                                  <p:stCondLst>
                                    <p:cond delay="0"/>
                                  </p:stCondLst>
                                  <p:childTnLst>
                                    <p:set>
                                      <p:cBhvr>
                                        <p:cTn id="43" dur="1" fill="hold">
                                          <p:stCondLst>
                                            <p:cond delay="0"/>
                                          </p:stCondLst>
                                        </p:cTn>
                                        <p:tgtEl>
                                          <p:spTgt spid="225"/>
                                        </p:tgtEl>
                                        <p:attrNameLst>
                                          <p:attrName>style.visibility</p:attrName>
                                        </p:attrNameLst>
                                      </p:cBhvr>
                                      <p:to>
                                        <p:strVal val="visible"/>
                                      </p:to>
                                    </p:set>
                                    <p:animEffect transition="in" filter="fade">
                                      <p:cBhvr>
                                        <p:cTn id="44" dur="500"/>
                                        <p:tgtEl>
                                          <p:spTgt spid="225"/>
                                        </p:tgtEl>
                                      </p:cBhvr>
                                    </p:animEffect>
                                  </p:childTnLst>
                                </p:cTn>
                              </p:par>
                              <p:par>
                                <p:cTn id="45" presetID="10" presetClass="entr" presetSubtype="0" fill="hold" nodeType="withEffect">
                                  <p:stCondLst>
                                    <p:cond delay="0"/>
                                  </p:stCondLst>
                                  <p:childTnLst>
                                    <p:set>
                                      <p:cBhvr>
                                        <p:cTn id="46" dur="1" fill="hold">
                                          <p:stCondLst>
                                            <p:cond delay="0"/>
                                          </p:stCondLst>
                                        </p:cTn>
                                        <p:tgtEl>
                                          <p:spTgt spid="224"/>
                                        </p:tgtEl>
                                        <p:attrNameLst>
                                          <p:attrName>style.visibility</p:attrName>
                                        </p:attrNameLst>
                                      </p:cBhvr>
                                      <p:to>
                                        <p:strVal val="visible"/>
                                      </p:to>
                                    </p:set>
                                    <p:animEffect transition="in" filter="fade">
                                      <p:cBhvr>
                                        <p:cTn id="47" dur="500"/>
                                        <p:tgtEl>
                                          <p:spTgt spid="224"/>
                                        </p:tgtEl>
                                      </p:cBhvr>
                                    </p:animEffect>
                                  </p:childTnLst>
                                </p:cTn>
                              </p:par>
                              <p:par>
                                <p:cTn id="48" presetID="10" presetClass="entr" presetSubtype="0" fill="hold" nodeType="withEffect">
                                  <p:stCondLst>
                                    <p:cond delay="0"/>
                                  </p:stCondLst>
                                  <p:childTnLst>
                                    <p:set>
                                      <p:cBhvr>
                                        <p:cTn id="49" dur="1" fill="hold">
                                          <p:stCondLst>
                                            <p:cond delay="0"/>
                                          </p:stCondLst>
                                        </p:cTn>
                                        <p:tgtEl>
                                          <p:spTgt spid="223"/>
                                        </p:tgtEl>
                                        <p:attrNameLst>
                                          <p:attrName>style.visibility</p:attrName>
                                        </p:attrNameLst>
                                      </p:cBhvr>
                                      <p:to>
                                        <p:strVal val="visible"/>
                                      </p:to>
                                    </p:set>
                                    <p:animEffect transition="in" filter="fade">
                                      <p:cBhvr>
                                        <p:cTn id="50" dur="500"/>
                                        <p:tgtEl>
                                          <p:spTgt spid="223"/>
                                        </p:tgtEl>
                                      </p:cBhvr>
                                    </p:animEffect>
                                  </p:childTnLst>
                                </p:cTn>
                              </p:par>
                              <p:par>
                                <p:cTn id="51" presetID="10" presetClass="entr" presetSubtype="0" fill="hold" nodeType="withEffect">
                                  <p:stCondLst>
                                    <p:cond delay="0"/>
                                  </p:stCondLst>
                                  <p:childTnLst>
                                    <p:set>
                                      <p:cBhvr>
                                        <p:cTn id="52" dur="1" fill="hold">
                                          <p:stCondLst>
                                            <p:cond delay="0"/>
                                          </p:stCondLst>
                                        </p:cTn>
                                        <p:tgtEl>
                                          <p:spTgt spid="313"/>
                                        </p:tgtEl>
                                        <p:attrNameLst>
                                          <p:attrName>style.visibility</p:attrName>
                                        </p:attrNameLst>
                                      </p:cBhvr>
                                      <p:to>
                                        <p:strVal val="visible"/>
                                      </p:to>
                                    </p:set>
                                    <p:animEffect transition="in" filter="fade">
                                      <p:cBhvr>
                                        <p:cTn id="53" dur="500"/>
                                        <p:tgtEl>
                                          <p:spTgt spid="313"/>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4"/>
                                        </p:tgtEl>
                                        <p:attrNameLst>
                                          <p:attrName>style.visibility</p:attrName>
                                        </p:attrNameLst>
                                      </p:cBhvr>
                                      <p:to>
                                        <p:strVal val="visible"/>
                                      </p:to>
                                    </p:set>
                                    <p:animEffect transition="in" filter="fade">
                                      <p:cBhvr>
                                        <p:cTn id="56" dur="500"/>
                                        <p:tgtEl>
                                          <p:spTgt spid="4"/>
                                        </p:tgtEl>
                                      </p:cBhvr>
                                    </p:animEffect>
                                  </p:childTnLst>
                                </p:cTn>
                              </p:par>
                            </p:childTnLst>
                          </p:cTn>
                        </p:par>
                        <p:par>
                          <p:cTn id="57" fill="hold">
                            <p:stCondLst>
                              <p:cond delay="1000"/>
                            </p:stCondLst>
                            <p:childTnLst>
                              <p:par>
                                <p:cTn id="58" presetID="10" presetClass="entr" presetSubtype="0" fill="hold" grpId="0" nodeType="afterEffect">
                                  <p:stCondLst>
                                    <p:cond delay="0"/>
                                  </p:stCondLst>
                                  <p:childTnLst>
                                    <p:set>
                                      <p:cBhvr>
                                        <p:cTn id="59" dur="1" fill="hold">
                                          <p:stCondLst>
                                            <p:cond delay="0"/>
                                          </p:stCondLst>
                                        </p:cTn>
                                        <p:tgtEl>
                                          <p:spTgt spid="322"/>
                                        </p:tgtEl>
                                        <p:attrNameLst>
                                          <p:attrName>style.visibility</p:attrName>
                                        </p:attrNameLst>
                                      </p:cBhvr>
                                      <p:to>
                                        <p:strVal val="visible"/>
                                      </p:to>
                                    </p:set>
                                    <p:animEffect transition="in" filter="fade">
                                      <p:cBhvr>
                                        <p:cTn id="60" dur="500"/>
                                        <p:tgtEl>
                                          <p:spTgt spid="322"/>
                                        </p:tgtEl>
                                      </p:cBhvr>
                                    </p:animEffect>
                                  </p:childTnLst>
                                </p:cTn>
                              </p:par>
                              <p:par>
                                <p:cTn id="61" presetID="10" presetClass="entr" presetSubtype="0" fill="hold" nodeType="withEffect">
                                  <p:stCondLst>
                                    <p:cond delay="0"/>
                                  </p:stCondLst>
                                  <p:childTnLst>
                                    <p:set>
                                      <p:cBhvr>
                                        <p:cTn id="62" dur="1" fill="hold">
                                          <p:stCondLst>
                                            <p:cond delay="0"/>
                                          </p:stCondLst>
                                        </p:cTn>
                                        <p:tgtEl>
                                          <p:spTgt spid="75"/>
                                        </p:tgtEl>
                                        <p:attrNameLst>
                                          <p:attrName>style.visibility</p:attrName>
                                        </p:attrNameLst>
                                      </p:cBhvr>
                                      <p:to>
                                        <p:strVal val="visible"/>
                                      </p:to>
                                    </p:set>
                                    <p:animEffect transition="in" filter="fade">
                                      <p:cBhvr>
                                        <p:cTn id="63" dur="500"/>
                                        <p:tgtEl>
                                          <p:spTgt spid="75"/>
                                        </p:tgtEl>
                                      </p:cBhvr>
                                    </p:animEffect>
                                  </p:childTnLst>
                                </p:cTn>
                              </p:par>
                              <p:par>
                                <p:cTn id="64" presetID="10" presetClass="entr" presetSubtype="0" fill="hold" nodeType="withEffect">
                                  <p:stCondLst>
                                    <p:cond delay="0"/>
                                  </p:stCondLst>
                                  <p:childTnLst>
                                    <p:set>
                                      <p:cBhvr>
                                        <p:cTn id="65" dur="1" fill="hold">
                                          <p:stCondLst>
                                            <p:cond delay="0"/>
                                          </p:stCondLst>
                                        </p:cTn>
                                        <p:tgtEl>
                                          <p:spTgt spid="19"/>
                                        </p:tgtEl>
                                        <p:attrNameLst>
                                          <p:attrName>style.visibility</p:attrName>
                                        </p:attrNameLst>
                                      </p:cBhvr>
                                      <p:to>
                                        <p:strVal val="visible"/>
                                      </p:to>
                                    </p:set>
                                    <p:animEffect transition="in" filter="fade">
                                      <p:cBhvr>
                                        <p:cTn id="66" dur="500"/>
                                        <p:tgtEl>
                                          <p:spTgt spid="19"/>
                                        </p:tgtEl>
                                      </p:cBhvr>
                                    </p:animEffect>
                                  </p:childTnLst>
                                </p:cTn>
                              </p:par>
                              <p:par>
                                <p:cTn id="67" presetID="10" presetClass="entr" presetSubtype="0" fill="hold" nodeType="withEffect">
                                  <p:stCondLst>
                                    <p:cond delay="0"/>
                                  </p:stCondLst>
                                  <p:childTnLst>
                                    <p:set>
                                      <p:cBhvr>
                                        <p:cTn id="68" dur="1" fill="hold">
                                          <p:stCondLst>
                                            <p:cond delay="0"/>
                                          </p:stCondLst>
                                        </p:cTn>
                                        <p:tgtEl>
                                          <p:spTgt spid="22"/>
                                        </p:tgtEl>
                                        <p:attrNameLst>
                                          <p:attrName>style.visibility</p:attrName>
                                        </p:attrNameLst>
                                      </p:cBhvr>
                                      <p:to>
                                        <p:strVal val="visible"/>
                                      </p:to>
                                    </p:set>
                                    <p:animEffect transition="in" filter="fade">
                                      <p:cBhvr>
                                        <p:cTn id="69" dur="500"/>
                                        <p:tgtEl>
                                          <p:spTgt spid="22"/>
                                        </p:tgtEl>
                                      </p:cBhvr>
                                    </p:animEffect>
                                  </p:childTnLst>
                                </p:cTn>
                              </p:par>
                              <p:par>
                                <p:cTn id="70" presetID="10" presetClass="entr" presetSubtype="0" fill="hold" nodeType="withEffect">
                                  <p:stCondLst>
                                    <p:cond delay="0"/>
                                  </p:stCondLst>
                                  <p:childTnLst>
                                    <p:set>
                                      <p:cBhvr>
                                        <p:cTn id="71" dur="1" fill="hold">
                                          <p:stCondLst>
                                            <p:cond delay="0"/>
                                          </p:stCondLst>
                                        </p:cTn>
                                        <p:tgtEl>
                                          <p:spTgt spid="25"/>
                                        </p:tgtEl>
                                        <p:attrNameLst>
                                          <p:attrName>style.visibility</p:attrName>
                                        </p:attrNameLst>
                                      </p:cBhvr>
                                      <p:to>
                                        <p:strVal val="visible"/>
                                      </p:to>
                                    </p:set>
                                    <p:animEffect transition="in" filter="fade">
                                      <p:cBhvr>
                                        <p:cTn id="72" dur="500"/>
                                        <p:tgtEl>
                                          <p:spTgt spid="25"/>
                                        </p:tgtEl>
                                      </p:cBhvr>
                                    </p:animEffect>
                                  </p:childTnLst>
                                </p:cTn>
                              </p:par>
                              <p:par>
                                <p:cTn id="73" presetID="10" presetClass="entr" presetSubtype="0" fill="hold" nodeType="withEffect">
                                  <p:stCondLst>
                                    <p:cond delay="0"/>
                                  </p:stCondLst>
                                  <p:childTnLst>
                                    <p:set>
                                      <p:cBhvr>
                                        <p:cTn id="74" dur="1" fill="hold">
                                          <p:stCondLst>
                                            <p:cond delay="0"/>
                                          </p:stCondLst>
                                        </p:cTn>
                                        <p:tgtEl>
                                          <p:spTgt spid="28"/>
                                        </p:tgtEl>
                                        <p:attrNameLst>
                                          <p:attrName>style.visibility</p:attrName>
                                        </p:attrNameLst>
                                      </p:cBhvr>
                                      <p:to>
                                        <p:strVal val="visible"/>
                                      </p:to>
                                    </p:set>
                                    <p:animEffect transition="in" filter="fade">
                                      <p:cBhvr>
                                        <p:cTn id="75" dur="500"/>
                                        <p:tgtEl>
                                          <p:spTgt spid="28"/>
                                        </p:tgtEl>
                                      </p:cBhvr>
                                    </p:animEffect>
                                  </p:childTnLst>
                                </p:cTn>
                              </p:par>
                              <p:par>
                                <p:cTn id="76" presetID="10" presetClass="entr" presetSubtype="0" fill="hold" nodeType="withEffect">
                                  <p:stCondLst>
                                    <p:cond delay="0"/>
                                  </p:stCondLst>
                                  <p:childTnLst>
                                    <p:set>
                                      <p:cBhvr>
                                        <p:cTn id="77" dur="1" fill="hold">
                                          <p:stCondLst>
                                            <p:cond delay="0"/>
                                          </p:stCondLst>
                                        </p:cTn>
                                        <p:tgtEl>
                                          <p:spTgt spid="31"/>
                                        </p:tgtEl>
                                        <p:attrNameLst>
                                          <p:attrName>style.visibility</p:attrName>
                                        </p:attrNameLst>
                                      </p:cBhvr>
                                      <p:to>
                                        <p:strVal val="visible"/>
                                      </p:to>
                                    </p:set>
                                    <p:animEffect transition="in" filter="fade">
                                      <p:cBhvr>
                                        <p:cTn id="78" dur="500"/>
                                        <p:tgtEl>
                                          <p:spTgt spid="31"/>
                                        </p:tgtEl>
                                      </p:cBhvr>
                                    </p:animEffect>
                                  </p:childTnLst>
                                </p:cTn>
                              </p:par>
                              <p:par>
                                <p:cTn id="79" presetID="10" presetClass="entr" presetSubtype="0" fill="hold" nodeType="withEffect">
                                  <p:stCondLst>
                                    <p:cond delay="0"/>
                                  </p:stCondLst>
                                  <p:childTnLst>
                                    <p:set>
                                      <p:cBhvr>
                                        <p:cTn id="80" dur="1" fill="hold">
                                          <p:stCondLst>
                                            <p:cond delay="0"/>
                                          </p:stCondLst>
                                        </p:cTn>
                                        <p:tgtEl>
                                          <p:spTgt spid="34"/>
                                        </p:tgtEl>
                                        <p:attrNameLst>
                                          <p:attrName>style.visibility</p:attrName>
                                        </p:attrNameLst>
                                      </p:cBhvr>
                                      <p:to>
                                        <p:strVal val="visible"/>
                                      </p:to>
                                    </p:set>
                                    <p:animEffect transition="in" filter="fade">
                                      <p:cBhvr>
                                        <p:cTn id="81" dur="500"/>
                                        <p:tgtEl>
                                          <p:spTgt spid="34"/>
                                        </p:tgtEl>
                                      </p:cBhvr>
                                    </p:animEffect>
                                  </p:childTnLst>
                                </p:cTn>
                              </p:par>
                              <p:par>
                                <p:cTn id="82" presetID="10" presetClass="entr" presetSubtype="0" fill="hold" nodeType="withEffect">
                                  <p:stCondLst>
                                    <p:cond delay="0"/>
                                  </p:stCondLst>
                                  <p:childTnLst>
                                    <p:set>
                                      <p:cBhvr>
                                        <p:cTn id="83" dur="1" fill="hold">
                                          <p:stCondLst>
                                            <p:cond delay="0"/>
                                          </p:stCondLst>
                                        </p:cTn>
                                        <p:tgtEl>
                                          <p:spTgt spid="37"/>
                                        </p:tgtEl>
                                        <p:attrNameLst>
                                          <p:attrName>style.visibility</p:attrName>
                                        </p:attrNameLst>
                                      </p:cBhvr>
                                      <p:to>
                                        <p:strVal val="visible"/>
                                      </p:to>
                                    </p:set>
                                    <p:animEffect transition="in" filter="fade">
                                      <p:cBhvr>
                                        <p:cTn id="84" dur="500"/>
                                        <p:tgtEl>
                                          <p:spTgt spid="37"/>
                                        </p:tgtEl>
                                      </p:cBhvr>
                                    </p:animEffect>
                                  </p:childTnLst>
                                </p:cTn>
                              </p:par>
                              <p:par>
                                <p:cTn id="85" presetID="10" presetClass="entr" presetSubtype="0" fill="hold" nodeType="withEffect">
                                  <p:stCondLst>
                                    <p:cond delay="0"/>
                                  </p:stCondLst>
                                  <p:childTnLst>
                                    <p:set>
                                      <p:cBhvr>
                                        <p:cTn id="86" dur="1" fill="hold">
                                          <p:stCondLst>
                                            <p:cond delay="0"/>
                                          </p:stCondLst>
                                        </p:cTn>
                                        <p:tgtEl>
                                          <p:spTgt spid="40"/>
                                        </p:tgtEl>
                                        <p:attrNameLst>
                                          <p:attrName>style.visibility</p:attrName>
                                        </p:attrNameLst>
                                      </p:cBhvr>
                                      <p:to>
                                        <p:strVal val="visible"/>
                                      </p:to>
                                    </p:set>
                                    <p:animEffect transition="in" filter="fade">
                                      <p:cBhvr>
                                        <p:cTn id="87" dur="500"/>
                                        <p:tgtEl>
                                          <p:spTgt spid="40"/>
                                        </p:tgtEl>
                                      </p:cBhvr>
                                    </p:animEffect>
                                  </p:childTnLst>
                                </p:cTn>
                              </p:par>
                            </p:childTnLst>
                          </p:cTn>
                        </p:par>
                        <p:par>
                          <p:cTn id="88" fill="hold">
                            <p:stCondLst>
                              <p:cond delay="1500"/>
                            </p:stCondLst>
                            <p:childTnLst>
                              <p:par>
                                <p:cTn id="89" presetID="10" presetClass="entr" presetSubtype="0" fill="hold" nodeType="afterEffect">
                                  <p:stCondLst>
                                    <p:cond delay="0"/>
                                  </p:stCondLst>
                                  <p:childTnLst>
                                    <p:set>
                                      <p:cBhvr>
                                        <p:cTn id="90" dur="1" fill="hold">
                                          <p:stCondLst>
                                            <p:cond delay="0"/>
                                          </p:stCondLst>
                                        </p:cTn>
                                        <p:tgtEl>
                                          <p:spTgt spid="74"/>
                                        </p:tgtEl>
                                        <p:attrNameLst>
                                          <p:attrName>style.visibility</p:attrName>
                                        </p:attrNameLst>
                                      </p:cBhvr>
                                      <p:to>
                                        <p:strVal val="visible"/>
                                      </p:to>
                                    </p:set>
                                    <p:animEffect transition="in" filter="fade">
                                      <p:cBhvr>
                                        <p:cTn id="91" dur="500"/>
                                        <p:tgtEl>
                                          <p:spTgt spid="74"/>
                                        </p:tgtEl>
                                      </p:cBhvr>
                                    </p:animEffect>
                                  </p:childTnLst>
                                </p:cTn>
                              </p:par>
                              <p:par>
                                <p:cTn id="92" presetID="10" presetClass="entr" presetSubtype="0" fill="hold" nodeType="withEffect">
                                  <p:stCondLst>
                                    <p:cond delay="0"/>
                                  </p:stCondLst>
                                  <p:childTnLst>
                                    <p:set>
                                      <p:cBhvr>
                                        <p:cTn id="93" dur="1" fill="hold">
                                          <p:stCondLst>
                                            <p:cond delay="0"/>
                                          </p:stCondLst>
                                        </p:cTn>
                                        <p:tgtEl>
                                          <p:spTgt spid="73"/>
                                        </p:tgtEl>
                                        <p:attrNameLst>
                                          <p:attrName>style.visibility</p:attrName>
                                        </p:attrNameLst>
                                      </p:cBhvr>
                                      <p:to>
                                        <p:strVal val="visible"/>
                                      </p:to>
                                    </p:set>
                                    <p:animEffect transition="in" filter="fade">
                                      <p:cBhvr>
                                        <p:cTn id="94" dur="500"/>
                                        <p:tgtEl>
                                          <p:spTgt spid="73"/>
                                        </p:tgtEl>
                                      </p:cBhvr>
                                    </p:animEffect>
                                  </p:childTnLst>
                                </p:cTn>
                              </p:par>
                              <p:par>
                                <p:cTn id="95" presetID="10" presetClass="entr" presetSubtype="0" fill="hold" nodeType="withEffect">
                                  <p:stCondLst>
                                    <p:cond delay="0"/>
                                  </p:stCondLst>
                                  <p:childTnLst>
                                    <p:set>
                                      <p:cBhvr>
                                        <p:cTn id="96" dur="1" fill="hold">
                                          <p:stCondLst>
                                            <p:cond delay="0"/>
                                          </p:stCondLst>
                                        </p:cTn>
                                        <p:tgtEl>
                                          <p:spTgt spid="72"/>
                                        </p:tgtEl>
                                        <p:attrNameLst>
                                          <p:attrName>style.visibility</p:attrName>
                                        </p:attrNameLst>
                                      </p:cBhvr>
                                      <p:to>
                                        <p:strVal val="visible"/>
                                      </p:to>
                                    </p:set>
                                    <p:animEffect transition="in" filter="fade">
                                      <p:cBhvr>
                                        <p:cTn id="97" dur="500"/>
                                        <p:tgtEl>
                                          <p:spTgt spid="72"/>
                                        </p:tgtEl>
                                      </p:cBhvr>
                                    </p:animEffect>
                                  </p:childTnLst>
                                </p:cTn>
                              </p:par>
                              <p:par>
                                <p:cTn id="98" presetID="10" presetClass="entr" presetSubtype="0" fill="hold" nodeType="withEffect">
                                  <p:stCondLst>
                                    <p:cond delay="0"/>
                                  </p:stCondLst>
                                  <p:childTnLst>
                                    <p:set>
                                      <p:cBhvr>
                                        <p:cTn id="99" dur="1" fill="hold">
                                          <p:stCondLst>
                                            <p:cond delay="0"/>
                                          </p:stCondLst>
                                        </p:cTn>
                                        <p:tgtEl>
                                          <p:spTgt spid="71"/>
                                        </p:tgtEl>
                                        <p:attrNameLst>
                                          <p:attrName>style.visibility</p:attrName>
                                        </p:attrNameLst>
                                      </p:cBhvr>
                                      <p:to>
                                        <p:strVal val="visible"/>
                                      </p:to>
                                    </p:set>
                                    <p:animEffect transition="in" filter="fade">
                                      <p:cBhvr>
                                        <p:cTn id="100" dur="500"/>
                                        <p:tgtEl>
                                          <p:spTgt spid="71"/>
                                        </p:tgtEl>
                                      </p:cBhvr>
                                    </p:animEffect>
                                  </p:childTnLst>
                                </p:cTn>
                              </p:par>
                              <p:par>
                                <p:cTn id="101" presetID="10" presetClass="entr" presetSubtype="0" fill="hold" nodeType="withEffect">
                                  <p:stCondLst>
                                    <p:cond delay="0"/>
                                  </p:stCondLst>
                                  <p:childTnLst>
                                    <p:set>
                                      <p:cBhvr>
                                        <p:cTn id="102" dur="1" fill="hold">
                                          <p:stCondLst>
                                            <p:cond delay="0"/>
                                          </p:stCondLst>
                                        </p:cTn>
                                        <p:tgtEl>
                                          <p:spTgt spid="70"/>
                                        </p:tgtEl>
                                        <p:attrNameLst>
                                          <p:attrName>style.visibility</p:attrName>
                                        </p:attrNameLst>
                                      </p:cBhvr>
                                      <p:to>
                                        <p:strVal val="visible"/>
                                      </p:to>
                                    </p:set>
                                    <p:animEffect transition="in" filter="fade">
                                      <p:cBhvr>
                                        <p:cTn id="103" dur="500"/>
                                        <p:tgtEl>
                                          <p:spTgt spid="70"/>
                                        </p:tgtEl>
                                      </p:cBhvr>
                                    </p:animEffect>
                                  </p:childTnLst>
                                </p:cTn>
                              </p:par>
                              <p:par>
                                <p:cTn id="104" presetID="10" presetClass="entr" presetSubtype="0" fill="hold" nodeType="withEffect">
                                  <p:stCondLst>
                                    <p:cond delay="0"/>
                                  </p:stCondLst>
                                  <p:childTnLst>
                                    <p:set>
                                      <p:cBhvr>
                                        <p:cTn id="105" dur="1" fill="hold">
                                          <p:stCondLst>
                                            <p:cond delay="0"/>
                                          </p:stCondLst>
                                        </p:cTn>
                                        <p:tgtEl>
                                          <p:spTgt spid="69"/>
                                        </p:tgtEl>
                                        <p:attrNameLst>
                                          <p:attrName>style.visibility</p:attrName>
                                        </p:attrNameLst>
                                      </p:cBhvr>
                                      <p:to>
                                        <p:strVal val="visible"/>
                                      </p:to>
                                    </p:set>
                                    <p:animEffect transition="in" filter="fade">
                                      <p:cBhvr>
                                        <p:cTn id="106" dur="500"/>
                                        <p:tgtEl>
                                          <p:spTgt spid="69"/>
                                        </p:tgtEl>
                                      </p:cBhvr>
                                    </p:animEffect>
                                  </p:childTnLst>
                                </p:cTn>
                              </p:par>
                              <p:par>
                                <p:cTn id="107" presetID="10" presetClass="entr" presetSubtype="0" fill="hold" nodeType="withEffect">
                                  <p:stCondLst>
                                    <p:cond delay="0"/>
                                  </p:stCondLst>
                                  <p:childTnLst>
                                    <p:set>
                                      <p:cBhvr>
                                        <p:cTn id="108" dur="1" fill="hold">
                                          <p:stCondLst>
                                            <p:cond delay="0"/>
                                          </p:stCondLst>
                                        </p:cTn>
                                        <p:tgtEl>
                                          <p:spTgt spid="68"/>
                                        </p:tgtEl>
                                        <p:attrNameLst>
                                          <p:attrName>style.visibility</p:attrName>
                                        </p:attrNameLst>
                                      </p:cBhvr>
                                      <p:to>
                                        <p:strVal val="visible"/>
                                      </p:to>
                                    </p:set>
                                    <p:animEffect transition="in" filter="fade">
                                      <p:cBhvr>
                                        <p:cTn id="109" dur="500"/>
                                        <p:tgtEl>
                                          <p:spTgt spid="68"/>
                                        </p:tgtEl>
                                      </p:cBhvr>
                                    </p:animEffect>
                                  </p:childTnLst>
                                </p:cTn>
                              </p:par>
                              <p:par>
                                <p:cTn id="110" presetID="10" presetClass="entr" presetSubtype="0" fill="hold" nodeType="withEffect">
                                  <p:stCondLst>
                                    <p:cond delay="0"/>
                                  </p:stCondLst>
                                  <p:childTnLst>
                                    <p:set>
                                      <p:cBhvr>
                                        <p:cTn id="111" dur="1" fill="hold">
                                          <p:stCondLst>
                                            <p:cond delay="0"/>
                                          </p:stCondLst>
                                        </p:cTn>
                                        <p:tgtEl>
                                          <p:spTgt spid="67"/>
                                        </p:tgtEl>
                                        <p:attrNameLst>
                                          <p:attrName>style.visibility</p:attrName>
                                        </p:attrNameLst>
                                      </p:cBhvr>
                                      <p:to>
                                        <p:strVal val="visible"/>
                                      </p:to>
                                    </p:set>
                                    <p:animEffect transition="in" filter="fade">
                                      <p:cBhvr>
                                        <p:cTn id="112" dur="500"/>
                                        <p:tgtEl>
                                          <p:spTgt spid="67"/>
                                        </p:tgtEl>
                                      </p:cBhvr>
                                    </p:animEffect>
                                  </p:childTnLst>
                                </p:cTn>
                              </p:par>
                            </p:childTnLst>
                          </p:cTn>
                        </p:par>
                        <p:par>
                          <p:cTn id="113" fill="hold">
                            <p:stCondLst>
                              <p:cond delay="2000"/>
                            </p:stCondLst>
                            <p:childTnLst>
                              <p:par>
                                <p:cTn id="114" presetID="10" presetClass="entr" presetSubtype="0" fill="hold" nodeType="afterEffect">
                                  <p:stCondLst>
                                    <p:cond delay="0"/>
                                  </p:stCondLst>
                                  <p:childTnLst>
                                    <p:set>
                                      <p:cBhvr>
                                        <p:cTn id="115" dur="1" fill="hold">
                                          <p:stCondLst>
                                            <p:cond delay="0"/>
                                          </p:stCondLst>
                                        </p:cTn>
                                        <p:tgtEl>
                                          <p:spTgt spid="64"/>
                                        </p:tgtEl>
                                        <p:attrNameLst>
                                          <p:attrName>style.visibility</p:attrName>
                                        </p:attrNameLst>
                                      </p:cBhvr>
                                      <p:to>
                                        <p:strVal val="visible"/>
                                      </p:to>
                                    </p:set>
                                    <p:animEffect transition="in" filter="fade">
                                      <p:cBhvr>
                                        <p:cTn id="116" dur="500"/>
                                        <p:tgtEl>
                                          <p:spTgt spid="64"/>
                                        </p:tgtEl>
                                      </p:cBhvr>
                                    </p:animEffect>
                                  </p:childTnLst>
                                </p:cTn>
                              </p:par>
                              <p:par>
                                <p:cTn id="117" presetID="10" presetClass="entr" presetSubtype="0" fill="hold" nodeType="withEffect">
                                  <p:stCondLst>
                                    <p:cond delay="0"/>
                                  </p:stCondLst>
                                  <p:childTnLst>
                                    <p:set>
                                      <p:cBhvr>
                                        <p:cTn id="118" dur="1" fill="hold">
                                          <p:stCondLst>
                                            <p:cond delay="0"/>
                                          </p:stCondLst>
                                        </p:cTn>
                                        <p:tgtEl>
                                          <p:spTgt spid="61"/>
                                        </p:tgtEl>
                                        <p:attrNameLst>
                                          <p:attrName>style.visibility</p:attrName>
                                        </p:attrNameLst>
                                      </p:cBhvr>
                                      <p:to>
                                        <p:strVal val="visible"/>
                                      </p:to>
                                    </p:set>
                                    <p:animEffect transition="in" filter="fade">
                                      <p:cBhvr>
                                        <p:cTn id="119" dur="500"/>
                                        <p:tgtEl>
                                          <p:spTgt spid="61"/>
                                        </p:tgtEl>
                                      </p:cBhvr>
                                    </p:animEffect>
                                  </p:childTnLst>
                                </p:cTn>
                              </p:par>
                              <p:par>
                                <p:cTn id="120" presetID="10" presetClass="entr" presetSubtype="0" fill="hold" nodeType="withEffect">
                                  <p:stCondLst>
                                    <p:cond delay="0"/>
                                  </p:stCondLst>
                                  <p:childTnLst>
                                    <p:set>
                                      <p:cBhvr>
                                        <p:cTn id="121" dur="1" fill="hold">
                                          <p:stCondLst>
                                            <p:cond delay="0"/>
                                          </p:stCondLst>
                                        </p:cTn>
                                        <p:tgtEl>
                                          <p:spTgt spid="58"/>
                                        </p:tgtEl>
                                        <p:attrNameLst>
                                          <p:attrName>style.visibility</p:attrName>
                                        </p:attrNameLst>
                                      </p:cBhvr>
                                      <p:to>
                                        <p:strVal val="visible"/>
                                      </p:to>
                                    </p:set>
                                    <p:animEffect transition="in" filter="fade">
                                      <p:cBhvr>
                                        <p:cTn id="122" dur="500"/>
                                        <p:tgtEl>
                                          <p:spTgt spid="58"/>
                                        </p:tgtEl>
                                      </p:cBhvr>
                                    </p:animEffect>
                                  </p:childTnLst>
                                </p:cTn>
                              </p:par>
                              <p:par>
                                <p:cTn id="123" presetID="10" presetClass="entr" presetSubtype="0" fill="hold" nodeType="withEffect">
                                  <p:stCondLst>
                                    <p:cond delay="0"/>
                                  </p:stCondLst>
                                  <p:childTnLst>
                                    <p:set>
                                      <p:cBhvr>
                                        <p:cTn id="124" dur="1" fill="hold">
                                          <p:stCondLst>
                                            <p:cond delay="0"/>
                                          </p:stCondLst>
                                        </p:cTn>
                                        <p:tgtEl>
                                          <p:spTgt spid="55"/>
                                        </p:tgtEl>
                                        <p:attrNameLst>
                                          <p:attrName>style.visibility</p:attrName>
                                        </p:attrNameLst>
                                      </p:cBhvr>
                                      <p:to>
                                        <p:strVal val="visible"/>
                                      </p:to>
                                    </p:set>
                                    <p:animEffect transition="in" filter="fade">
                                      <p:cBhvr>
                                        <p:cTn id="125" dur="500"/>
                                        <p:tgtEl>
                                          <p:spTgt spid="55"/>
                                        </p:tgtEl>
                                      </p:cBhvr>
                                    </p:animEffect>
                                  </p:childTnLst>
                                </p:cTn>
                              </p:par>
                              <p:par>
                                <p:cTn id="126" presetID="10" presetClass="entr" presetSubtype="0" fill="hold" nodeType="withEffect">
                                  <p:stCondLst>
                                    <p:cond delay="0"/>
                                  </p:stCondLst>
                                  <p:childTnLst>
                                    <p:set>
                                      <p:cBhvr>
                                        <p:cTn id="127" dur="1" fill="hold">
                                          <p:stCondLst>
                                            <p:cond delay="0"/>
                                          </p:stCondLst>
                                        </p:cTn>
                                        <p:tgtEl>
                                          <p:spTgt spid="52"/>
                                        </p:tgtEl>
                                        <p:attrNameLst>
                                          <p:attrName>style.visibility</p:attrName>
                                        </p:attrNameLst>
                                      </p:cBhvr>
                                      <p:to>
                                        <p:strVal val="visible"/>
                                      </p:to>
                                    </p:set>
                                    <p:animEffect transition="in" filter="fade">
                                      <p:cBhvr>
                                        <p:cTn id="128" dur="500"/>
                                        <p:tgtEl>
                                          <p:spTgt spid="52"/>
                                        </p:tgtEl>
                                      </p:cBhvr>
                                    </p:animEffect>
                                  </p:childTnLst>
                                </p:cTn>
                              </p:par>
                              <p:par>
                                <p:cTn id="129" presetID="10" presetClass="entr" presetSubtype="0" fill="hold" nodeType="withEffect">
                                  <p:stCondLst>
                                    <p:cond delay="0"/>
                                  </p:stCondLst>
                                  <p:childTnLst>
                                    <p:set>
                                      <p:cBhvr>
                                        <p:cTn id="130" dur="1" fill="hold">
                                          <p:stCondLst>
                                            <p:cond delay="0"/>
                                          </p:stCondLst>
                                        </p:cTn>
                                        <p:tgtEl>
                                          <p:spTgt spid="49"/>
                                        </p:tgtEl>
                                        <p:attrNameLst>
                                          <p:attrName>style.visibility</p:attrName>
                                        </p:attrNameLst>
                                      </p:cBhvr>
                                      <p:to>
                                        <p:strVal val="visible"/>
                                      </p:to>
                                    </p:set>
                                    <p:animEffect transition="in" filter="fade">
                                      <p:cBhvr>
                                        <p:cTn id="131" dur="500"/>
                                        <p:tgtEl>
                                          <p:spTgt spid="49"/>
                                        </p:tgtEl>
                                      </p:cBhvr>
                                    </p:animEffect>
                                  </p:childTnLst>
                                </p:cTn>
                              </p:par>
                              <p:par>
                                <p:cTn id="132" presetID="10" presetClass="entr" presetSubtype="0" fill="hold" nodeType="withEffect">
                                  <p:stCondLst>
                                    <p:cond delay="0"/>
                                  </p:stCondLst>
                                  <p:childTnLst>
                                    <p:set>
                                      <p:cBhvr>
                                        <p:cTn id="133" dur="1" fill="hold">
                                          <p:stCondLst>
                                            <p:cond delay="0"/>
                                          </p:stCondLst>
                                        </p:cTn>
                                        <p:tgtEl>
                                          <p:spTgt spid="46"/>
                                        </p:tgtEl>
                                        <p:attrNameLst>
                                          <p:attrName>style.visibility</p:attrName>
                                        </p:attrNameLst>
                                      </p:cBhvr>
                                      <p:to>
                                        <p:strVal val="visible"/>
                                      </p:to>
                                    </p:set>
                                    <p:animEffect transition="in" filter="fade">
                                      <p:cBhvr>
                                        <p:cTn id="134" dur="500"/>
                                        <p:tgtEl>
                                          <p:spTgt spid="46"/>
                                        </p:tgtEl>
                                      </p:cBhvr>
                                    </p:animEffect>
                                  </p:childTnLst>
                                </p:cTn>
                              </p:par>
                              <p:par>
                                <p:cTn id="135" presetID="10" presetClass="entr" presetSubtype="0" fill="hold" nodeType="withEffect">
                                  <p:stCondLst>
                                    <p:cond delay="0"/>
                                  </p:stCondLst>
                                  <p:childTnLst>
                                    <p:set>
                                      <p:cBhvr>
                                        <p:cTn id="136" dur="1" fill="hold">
                                          <p:stCondLst>
                                            <p:cond delay="0"/>
                                          </p:stCondLst>
                                        </p:cTn>
                                        <p:tgtEl>
                                          <p:spTgt spid="43"/>
                                        </p:tgtEl>
                                        <p:attrNameLst>
                                          <p:attrName>style.visibility</p:attrName>
                                        </p:attrNameLst>
                                      </p:cBhvr>
                                      <p:to>
                                        <p:strVal val="visible"/>
                                      </p:to>
                                    </p:set>
                                    <p:animEffect transition="in" filter="fade">
                                      <p:cBhvr>
                                        <p:cTn id="137" dur="500"/>
                                        <p:tgtEl>
                                          <p:spTgt spid="43"/>
                                        </p:tgtEl>
                                      </p:cBhvr>
                                    </p:animEffect>
                                  </p:childTnLst>
                                </p:cTn>
                              </p:par>
                              <p:par>
                                <p:cTn id="138" presetID="10" presetClass="entr" presetSubtype="0" fill="hold" nodeType="withEffect">
                                  <p:stCondLst>
                                    <p:cond delay="0"/>
                                  </p:stCondLst>
                                  <p:childTnLst>
                                    <p:set>
                                      <p:cBhvr>
                                        <p:cTn id="139" dur="1" fill="hold">
                                          <p:stCondLst>
                                            <p:cond delay="0"/>
                                          </p:stCondLst>
                                        </p:cTn>
                                        <p:tgtEl>
                                          <p:spTgt spid="239"/>
                                        </p:tgtEl>
                                        <p:attrNameLst>
                                          <p:attrName>style.visibility</p:attrName>
                                        </p:attrNameLst>
                                      </p:cBhvr>
                                      <p:to>
                                        <p:strVal val="visible"/>
                                      </p:to>
                                    </p:set>
                                    <p:animEffect transition="in" filter="fade">
                                      <p:cBhvr>
                                        <p:cTn id="140" dur="500"/>
                                        <p:tgtEl>
                                          <p:spTgt spid="239"/>
                                        </p:tgtEl>
                                      </p:cBhvr>
                                    </p:animEffect>
                                  </p:childTnLst>
                                </p:cTn>
                              </p:par>
                            </p:childTnLst>
                          </p:cTn>
                        </p:par>
                      </p:childTnLst>
                    </p:cTn>
                  </p:par>
                  <p:par>
                    <p:cTn id="141" fill="hold">
                      <p:stCondLst>
                        <p:cond delay="indefinite"/>
                      </p:stCondLst>
                      <p:childTnLst>
                        <p:par>
                          <p:cTn id="142" fill="hold">
                            <p:stCondLst>
                              <p:cond delay="0"/>
                            </p:stCondLst>
                            <p:childTnLst>
                              <p:par>
                                <p:cTn id="143" presetID="10" presetClass="entr" presetSubtype="0" fill="hold" grpId="0" nodeType="clickEffect">
                                  <p:stCondLst>
                                    <p:cond delay="0"/>
                                  </p:stCondLst>
                                  <p:childTnLst>
                                    <p:set>
                                      <p:cBhvr>
                                        <p:cTn id="144" dur="1" fill="hold">
                                          <p:stCondLst>
                                            <p:cond delay="0"/>
                                          </p:stCondLst>
                                        </p:cTn>
                                        <p:tgtEl>
                                          <p:spTgt spid="18"/>
                                        </p:tgtEl>
                                        <p:attrNameLst>
                                          <p:attrName>style.visibility</p:attrName>
                                        </p:attrNameLst>
                                      </p:cBhvr>
                                      <p:to>
                                        <p:strVal val="visible"/>
                                      </p:to>
                                    </p:set>
                                    <p:animEffect transition="in" filter="fade">
                                      <p:cBhvr>
                                        <p:cTn id="145" dur="500"/>
                                        <p:tgtEl>
                                          <p:spTgt spid="18"/>
                                        </p:tgtEl>
                                      </p:cBhvr>
                                    </p:animEffect>
                                  </p:childTnLst>
                                </p:cTn>
                              </p:par>
                              <p:par>
                                <p:cTn id="146" presetID="10" presetClass="entr" presetSubtype="0" fill="hold" grpId="0" nodeType="withEffect">
                                  <p:stCondLst>
                                    <p:cond delay="0"/>
                                  </p:stCondLst>
                                  <p:childTnLst>
                                    <p:set>
                                      <p:cBhvr>
                                        <p:cTn id="147" dur="1" fill="hold">
                                          <p:stCondLst>
                                            <p:cond delay="0"/>
                                          </p:stCondLst>
                                        </p:cTn>
                                        <p:tgtEl>
                                          <p:spTgt spid="15"/>
                                        </p:tgtEl>
                                        <p:attrNameLst>
                                          <p:attrName>style.visibility</p:attrName>
                                        </p:attrNameLst>
                                      </p:cBhvr>
                                      <p:to>
                                        <p:strVal val="visible"/>
                                      </p:to>
                                    </p:set>
                                    <p:animEffect transition="in" filter="fade">
                                      <p:cBhvr>
                                        <p:cTn id="148" dur="500"/>
                                        <p:tgtEl>
                                          <p:spTgt spid="15"/>
                                        </p:tgtEl>
                                      </p:cBhvr>
                                    </p:animEffect>
                                  </p:childTnLst>
                                </p:cTn>
                              </p:par>
                              <p:par>
                                <p:cTn id="149" presetID="10" presetClass="entr" presetSubtype="0" fill="hold" grpId="0" nodeType="withEffect">
                                  <p:stCondLst>
                                    <p:cond delay="0"/>
                                  </p:stCondLst>
                                  <p:childTnLst>
                                    <p:set>
                                      <p:cBhvr>
                                        <p:cTn id="150" dur="1" fill="hold">
                                          <p:stCondLst>
                                            <p:cond delay="0"/>
                                          </p:stCondLst>
                                        </p:cTn>
                                        <p:tgtEl>
                                          <p:spTgt spid="16"/>
                                        </p:tgtEl>
                                        <p:attrNameLst>
                                          <p:attrName>style.visibility</p:attrName>
                                        </p:attrNameLst>
                                      </p:cBhvr>
                                      <p:to>
                                        <p:strVal val="visible"/>
                                      </p:to>
                                    </p:set>
                                    <p:animEffect transition="in" filter="fade">
                                      <p:cBhvr>
                                        <p:cTn id="151" dur="500"/>
                                        <p:tgtEl>
                                          <p:spTgt spid="16"/>
                                        </p:tgtEl>
                                      </p:cBhvr>
                                    </p:animEffect>
                                  </p:childTnLst>
                                </p:cTn>
                              </p:par>
                              <p:par>
                                <p:cTn id="152" presetID="10" presetClass="entr" presetSubtype="0" fill="hold" grpId="0" nodeType="withEffect">
                                  <p:stCondLst>
                                    <p:cond delay="0"/>
                                  </p:stCondLst>
                                  <p:childTnLst>
                                    <p:set>
                                      <p:cBhvr>
                                        <p:cTn id="153" dur="1" fill="hold">
                                          <p:stCondLst>
                                            <p:cond delay="0"/>
                                          </p:stCondLst>
                                        </p:cTn>
                                        <p:tgtEl>
                                          <p:spTgt spid="17"/>
                                        </p:tgtEl>
                                        <p:attrNameLst>
                                          <p:attrName>style.visibility</p:attrName>
                                        </p:attrNameLst>
                                      </p:cBhvr>
                                      <p:to>
                                        <p:strVal val="visible"/>
                                      </p:to>
                                    </p:set>
                                    <p:animEffect transition="in" filter="fade">
                                      <p:cBhvr>
                                        <p:cTn id="154" dur="500"/>
                                        <p:tgtEl>
                                          <p:spTgt spid="17"/>
                                        </p:tgtEl>
                                      </p:cBhvr>
                                    </p:animEffect>
                                  </p:childTnLst>
                                </p:cTn>
                              </p:par>
                            </p:childTnLst>
                          </p:cTn>
                        </p:par>
                        <p:par>
                          <p:cTn id="155" fill="hold">
                            <p:stCondLst>
                              <p:cond delay="500"/>
                            </p:stCondLst>
                            <p:childTnLst>
                              <p:par>
                                <p:cTn id="156" presetID="10" presetClass="entr" presetSubtype="0" fill="hold" grpId="0" nodeType="afterEffect">
                                  <p:stCondLst>
                                    <p:cond delay="0"/>
                                  </p:stCondLst>
                                  <p:childTnLst>
                                    <p:set>
                                      <p:cBhvr>
                                        <p:cTn id="157" dur="1" fill="hold">
                                          <p:stCondLst>
                                            <p:cond delay="0"/>
                                          </p:stCondLst>
                                        </p:cTn>
                                        <p:tgtEl>
                                          <p:spTgt spid="303"/>
                                        </p:tgtEl>
                                        <p:attrNameLst>
                                          <p:attrName>style.visibility</p:attrName>
                                        </p:attrNameLst>
                                      </p:cBhvr>
                                      <p:to>
                                        <p:strVal val="visible"/>
                                      </p:to>
                                    </p:set>
                                    <p:animEffect transition="in" filter="fade">
                                      <p:cBhvr>
                                        <p:cTn id="158" dur="500"/>
                                        <p:tgtEl>
                                          <p:spTgt spid="303"/>
                                        </p:tgtEl>
                                      </p:cBhvr>
                                    </p:animEffect>
                                  </p:childTnLst>
                                </p:cTn>
                              </p:par>
                              <p:par>
                                <p:cTn id="159" presetID="10" presetClass="entr" presetSubtype="0" fill="hold" grpId="0" nodeType="withEffect">
                                  <p:stCondLst>
                                    <p:cond delay="0"/>
                                  </p:stCondLst>
                                  <p:childTnLst>
                                    <p:set>
                                      <p:cBhvr>
                                        <p:cTn id="160" dur="1" fill="hold">
                                          <p:stCondLst>
                                            <p:cond delay="0"/>
                                          </p:stCondLst>
                                        </p:cTn>
                                        <p:tgtEl>
                                          <p:spTgt spid="304"/>
                                        </p:tgtEl>
                                        <p:attrNameLst>
                                          <p:attrName>style.visibility</p:attrName>
                                        </p:attrNameLst>
                                      </p:cBhvr>
                                      <p:to>
                                        <p:strVal val="visible"/>
                                      </p:to>
                                    </p:set>
                                    <p:animEffect transition="in" filter="fade">
                                      <p:cBhvr>
                                        <p:cTn id="161" dur="500"/>
                                        <p:tgtEl>
                                          <p:spTgt spid="304"/>
                                        </p:tgtEl>
                                      </p:cBhvr>
                                    </p:animEffect>
                                  </p:childTnLst>
                                </p:cTn>
                              </p:par>
                              <p:par>
                                <p:cTn id="162" presetID="10" presetClass="entr" presetSubtype="0" fill="hold" grpId="0" nodeType="withEffect">
                                  <p:stCondLst>
                                    <p:cond delay="0"/>
                                  </p:stCondLst>
                                  <p:childTnLst>
                                    <p:set>
                                      <p:cBhvr>
                                        <p:cTn id="163" dur="1" fill="hold">
                                          <p:stCondLst>
                                            <p:cond delay="0"/>
                                          </p:stCondLst>
                                        </p:cTn>
                                        <p:tgtEl>
                                          <p:spTgt spid="305"/>
                                        </p:tgtEl>
                                        <p:attrNameLst>
                                          <p:attrName>style.visibility</p:attrName>
                                        </p:attrNameLst>
                                      </p:cBhvr>
                                      <p:to>
                                        <p:strVal val="visible"/>
                                      </p:to>
                                    </p:set>
                                    <p:animEffect transition="in" filter="fade">
                                      <p:cBhvr>
                                        <p:cTn id="164" dur="500"/>
                                        <p:tgtEl>
                                          <p:spTgt spid="305"/>
                                        </p:tgtEl>
                                      </p:cBhvr>
                                    </p:animEffect>
                                  </p:childTnLst>
                                </p:cTn>
                              </p:par>
                              <p:par>
                                <p:cTn id="165" presetID="10" presetClass="entr" presetSubtype="0" fill="hold" grpId="0" nodeType="withEffect">
                                  <p:stCondLst>
                                    <p:cond delay="0"/>
                                  </p:stCondLst>
                                  <p:childTnLst>
                                    <p:set>
                                      <p:cBhvr>
                                        <p:cTn id="166" dur="1" fill="hold">
                                          <p:stCondLst>
                                            <p:cond delay="0"/>
                                          </p:stCondLst>
                                        </p:cTn>
                                        <p:tgtEl>
                                          <p:spTgt spid="306"/>
                                        </p:tgtEl>
                                        <p:attrNameLst>
                                          <p:attrName>style.visibility</p:attrName>
                                        </p:attrNameLst>
                                      </p:cBhvr>
                                      <p:to>
                                        <p:strVal val="visible"/>
                                      </p:to>
                                    </p:set>
                                    <p:animEffect transition="in" filter="fade">
                                      <p:cBhvr>
                                        <p:cTn id="167" dur="500"/>
                                        <p:tgtEl>
                                          <p:spTgt spid="306"/>
                                        </p:tgtEl>
                                      </p:cBhvr>
                                    </p:animEffect>
                                  </p:childTnLst>
                                </p:cTn>
                              </p:par>
                            </p:childTnLst>
                          </p:cTn>
                        </p:par>
                        <p:par>
                          <p:cTn id="168" fill="hold">
                            <p:stCondLst>
                              <p:cond delay="1000"/>
                            </p:stCondLst>
                            <p:childTnLst>
                              <p:par>
                                <p:cTn id="169" presetID="10" presetClass="entr" presetSubtype="0" fill="hold" nodeType="afterEffect">
                                  <p:stCondLst>
                                    <p:cond delay="0"/>
                                  </p:stCondLst>
                                  <p:childTnLst>
                                    <p:set>
                                      <p:cBhvr>
                                        <p:cTn id="170" dur="1" fill="hold">
                                          <p:stCondLst>
                                            <p:cond delay="0"/>
                                          </p:stCondLst>
                                        </p:cTn>
                                        <p:tgtEl>
                                          <p:spTgt spid="86"/>
                                        </p:tgtEl>
                                        <p:attrNameLst>
                                          <p:attrName>style.visibility</p:attrName>
                                        </p:attrNameLst>
                                      </p:cBhvr>
                                      <p:to>
                                        <p:strVal val="visible"/>
                                      </p:to>
                                    </p:set>
                                    <p:animEffect transition="in" filter="fade">
                                      <p:cBhvr>
                                        <p:cTn id="171" dur="500"/>
                                        <p:tgtEl>
                                          <p:spTgt spid="86"/>
                                        </p:tgtEl>
                                      </p:cBhvr>
                                    </p:animEffect>
                                  </p:childTnLst>
                                </p:cTn>
                              </p:par>
                            </p:childTnLst>
                          </p:cTn>
                        </p:par>
                      </p:childTnLst>
                    </p:cTn>
                  </p:par>
                  <p:par>
                    <p:cTn id="172" fill="hold">
                      <p:stCondLst>
                        <p:cond delay="indefinite"/>
                      </p:stCondLst>
                      <p:childTnLst>
                        <p:par>
                          <p:cTn id="173" fill="hold">
                            <p:stCondLst>
                              <p:cond delay="0"/>
                            </p:stCondLst>
                            <p:childTnLst>
                              <p:par>
                                <p:cTn id="174" presetID="10" presetClass="entr" presetSubtype="0" fill="hold" nodeType="clickEffect">
                                  <p:stCondLst>
                                    <p:cond delay="0"/>
                                  </p:stCondLst>
                                  <p:childTnLst>
                                    <p:set>
                                      <p:cBhvr>
                                        <p:cTn id="175" dur="1" fill="hold">
                                          <p:stCondLst>
                                            <p:cond delay="0"/>
                                          </p:stCondLst>
                                        </p:cTn>
                                        <p:tgtEl>
                                          <p:spTgt spid="106"/>
                                        </p:tgtEl>
                                        <p:attrNameLst>
                                          <p:attrName>style.visibility</p:attrName>
                                        </p:attrNameLst>
                                      </p:cBhvr>
                                      <p:to>
                                        <p:strVal val="visible"/>
                                      </p:to>
                                    </p:set>
                                    <p:animEffect transition="in" filter="fade">
                                      <p:cBhvr>
                                        <p:cTn id="176" dur="500"/>
                                        <p:tgtEl>
                                          <p:spTgt spid="106"/>
                                        </p:tgtEl>
                                      </p:cBhvr>
                                    </p:animEffect>
                                  </p:childTnLst>
                                </p:cTn>
                              </p:par>
                              <p:par>
                                <p:cTn id="177" presetID="10" presetClass="entr" presetSubtype="0" fill="hold" nodeType="withEffect">
                                  <p:stCondLst>
                                    <p:cond delay="0"/>
                                  </p:stCondLst>
                                  <p:childTnLst>
                                    <p:set>
                                      <p:cBhvr>
                                        <p:cTn id="178" dur="1" fill="hold">
                                          <p:stCondLst>
                                            <p:cond delay="0"/>
                                          </p:stCondLst>
                                        </p:cTn>
                                        <p:tgtEl>
                                          <p:spTgt spid="109"/>
                                        </p:tgtEl>
                                        <p:attrNameLst>
                                          <p:attrName>style.visibility</p:attrName>
                                        </p:attrNameLst>
                                      </p:cBhvr>
                                      <p:to>
                                        <p:strVal val="visible"/>
                                      </p:to>
                                    </p:set>
                                    <p:animEffect transition="in" filter="fade">
                                      <p:cBhvr>
                                        <p:cTn id="179" dur="500"/>
                                        <p:tgtEl>
                                          <p:spTgt spid="109"/>
                                        </p:tgtEl>
                                      </p:cBhvr>
                                    </p:animEffect>
                                  </p:childTnLst>
                                </p:cTn>
                              </p:par>
                              <p:par>
                                <p:cTn id="180" presetID="10" presetClass="entr" presetSubtype="0" fill="hold" nodeType="withEffect">
                                  <p:stCondLst>
                                    <p:cond delay="0"/>
                                  </p:stCondLst>
                                  <p:childTnLst>
                                    <p:set>
                                      <p:cBhvr>
                                        <p:cTn id="181" dur="1" fill="hold">
                                          <p:stCondLst>
                                            <p:cond delay="0"/>
                                          </p:stCondLst>
                                        </p:cTn>
                                        <p:tgtEl>
                                          <p:spTgt spid="112"/>
                                        </p:tgtEl>
                                        <p:attrNameLst>
                                          <p:attrName>style.visibility</p:attrName>
                                        </p:attrNameLst>
                                      </p:cBhvr>
                                      <p:to>
                                        <p:strVal val="visible"/>
                                      </p:to>
                                    </p:set>
                                    <p:animEffect transition="in" filter="fade">
                                      <p:cBhvr>
                                        <p:cTn id="182" dur="500"/>
                                        <p:tgtEl>
                                          <p:spTgt spid="112"/>
                                        </p:tgtEl>
                                      </p:cBhvr>
                                    </p:animEffect>
                                  </p:childTnLst>
                                </p:cTn>
                              </p:par>
                              <p:par>
                                <p:cTn id="183" presetID="10" presetClass="entr" presetSubtype="0" fill="hold" nodeType="withEffect">
                                  <p:stCondLst>
                                    <p:cond delay="0"/>
                                  </p:stCondLst>
                                  <p:childTnLst>
                                    <p:set>
                                      <p:cBhvr>
                                        <p:cTn id="184" dur="1" fill="hold">
                                          <p:stCondLst>
                                            <p:cond delay="0"/>
                                          </p:stCondLst>
                                        </p:cTn>
                                        <p:tgtEl>
                                          <p:spTgt spid="115"/>
                                        </p:tgtEl>
                                        <p:attrNameLst>
                                          <p:attrName>style.visibility</p:attrName>
                                        </p:attrNameLst>
                                      </p:cBhvr>
                                      <p:to>
                                        <p:strVal val="visible"/>
                                      </p:to>
                                    </p:set>
                                    <p:animEffect transition="in" filter="fade">
                                      <p:cBhvr>
                                        <p:cTn id="185" dur="500"/>
                                        <p:tgtEl>
                                          <p:spTgt spid="115"/>
                                        </p:tgtEl>
                                      </p:cBhvr>
                                    </p:animEffect>
                                  </p:childTnLst>
                                </p:cTn>
                              </p:par>
                              <p:par>
                                <p:cTn id="186" presetID="10" presetClass="entr" presetSubtype="0" fill="hold" nodeType="withEffect">
                                  <p:stCondLst>
                                    <p:cond delay="0"/>
                                  </p:stCondLst>
                                  <p:childTnLst>
                                    <p:set>
                                      <p:cBhvr>
                                        <p:cTn id="187" dur="1" fill="hold">
                                          <p:stCondLst>
                                            <p:cond delay="0"/>
                                          </p:stCondLst>
                                        </p:cTn>
                                        <p:tgtEl>
                                          <p:spTgt spid="118"/>
                                        </p:tgtEl>
                                        <p:attrNameLst>
                                          <p:attrName>style.visibility</p:attrName>
                                        </p:attrNameLst>
                                      </p:cBhvr>
                                      <p:to>
                                        <p:strVal val="visible"/>
                                      </p:to>
                                    </p:set>
                                    <p:animEffect transition="in" filter="fade">
                                      <p:cBhvr>
                                        <p:cTn id="188" dur="500"/>
                                        <p:tgtEl>
                                          <p:spTgt spid="118"/>
                                        </p:tgtEl>
                                      </p:cBhvr>
                                    </p:animEffect>
                                  </p:childTnLst>
                                </p:cTn>
                              </p:par>
                              <p:par>
                                <p:cTn id="189" presetID="10" presetClass="entr" presetSubtype="0" fill="hold" nodeType="withEffect">
                                  <p:stCondLst>
                                    <p:cond delay="0"/>
                                  </p:stCondLst>
                                  <p:childTnLst>
                                    <p:set>
                                      <p:cBhvr>
                                        <p:cTn id="190" dur="1" fill="hold">
                                          <p:stCondLst>
                                            <p:cond delay="0"/>
                                          </p:stCondLst>
                                        </p:cTn>
                                        <p:tgtEl>
                                          <p:spTgt spid="121"/>
                                        </p:tgtEl>
                                        <p:attrNameLst>
                                          <p:attrName>style.visibility</p:attrName>
                                        </p:attrNameLst>
                                      </p:cBhvr>
                                      <p:to>
                                        <p:strVal val="visible"/>
                                      </p:to>
                                    </p:set>
                                    <p:animEffect transition="in" filter="fade">
                                      <p:cBhvr>
                                        <p:cTn id="191" dur="500"/>
                                        <p:tgtEl>
                                          <p:spTgt spid="121"/>
                                        </p:tgtEl>
                                      </p:cBhvr>
                                    </p:animEffect>
                                  </p:childTnLst>
                                </p:cTn>
                              </p:par>
                              <p:par>
                                <p:cTn id="192" presetID="10" presetClass="entr" presetSubtype="0" fill="hold" nodeType="withEffect">
                                  <p:stCondLst>
                                    <p:cond delay="0"/>
                                  </p:stCondLst>
                                  <p:childTnLst>
                                    <p:set>
                                      <p:cBhvr>
                                        <p:cTn id="193" dur="1" fill="hold">
                                          <p:stCondLst>
                                            <p:cond delay="0"/>
                                          </p:stCondLst>
                                        </p:cTn>
                                        <p:tgtEl>
                                          <p:spTgt spid="124"/>
                                        </p:tgtEl>
                                        <p:attrNameLst>
                                          <p:attrName>style.visibility</p:attrName>
                                        </p:attrNameLst>
                                      </p:cBhvr>
                                      <p:to>
                                        <p:strVal val="visible"/>
                                      </p:to>
                                    </p:set>
                                    <p:animEffect transition="in" filter="fade">
                                      <p:cBhvr>
                                        <p:cTn id="194" dur="500"/>
                                        <p:tgtEl>
                                          <p:spTgt spid="124"/>
                                        </p:tgtEl>
                                      </p:cBhvr>
                                    </p:animEffect>
                                  </p:childTnLst>
                                </p:cTn>
                              </p:par>
                              <p:par>
                                <p:cTn id="195" presetID="10" presetClass="entr" presetSubtype="0" fill="hold" nodeType="withEffect">
                                  <p:stCondLst>
                                    <p:cond delay="0"/>
                                  </p:stCondLst>
                                  <p:childTnLst>
                                    <p:set>
                                      <p:cBhvr>
                                        <p:cTn id="196" dur="1" fill="hold">
                                          <p:stCondLst>
                                            <p:cond delay="0"/>
                                          </p:stCondLst>
                                        </p:cTn>
                                        <p:tgtEl>
                                          <p:spTgt spid="127"/>
                                        </p:tgtEl>
                                        <p:attrNameLst>
                                          <p:attrName>style.visibility</p:attrName>
                                        </p:attrNameLst>
                                      </p:cBhvr>
                                      <p:to>
                                        <p:strVal val="visible"/>
                                      </p:to>
                                    </p:set>
                                    <p:animEffect transition="in" filter="fade">
                                      <p:cBhvr>
                                        <p:cTn id="197" dur="500"/>
                                        <p:tgtEl>
                                          <p:spTgt spid="127"/>
                                        </p:tgtEl>
                                      </p:cBhvr>
                                    </p:animEffect>
                                  </p:childTnLst>
                                </p:cTn>
                              </p:par>
                            </p:childTnLst>
                          </p:cTn>
                        </p:par>
                        <p:par>
                          <p:cTn id="198" fill="hold">
                            <p:stCondLst>
                              <p:cond delay="500"/>
                            </p:stCondLst>
                            <p:childTnLst>
                              <p:par>
                                <p:cTn id="199" presetID="10" presetClass="entr" presetSubtype="0" fill="hold" nodeType="afterEffect">
                                  <p:stCondLst>
                                    <p:cond delay="0"/>
                                  </p:stCondLst>
                                  <p:childTnLst>
                                    <p:set>
                                      <p:cBhvr>
                                        <p:cTn id="200" dur="1" fill="hold">
                                          <p:stCondLst>
                                            <p:cond delay="0"/>
                                          </p:stCondLst>
                                        </p:cTn>
                                        <p:tgtEl>
                                          <p:spTgt spid="154"/>
                                        </p:tgtEl>
                                        <p:attrNameLst>
                                          <p:attrName>style.visibility</p:attrName>
                                        </p:attrNameLst>
                                      </p:cBhvr>
                                      <p:to>
                                        <p:strVal val="visible"/>
                                      </p:to>
                                    </p:set>
                                    <p:animEffect transition="in" filter="fade">
                                      <p:cBhvr>
                                        <p:cTn id="201" dur="500"/>
                                        <p:tgtEl>
                                          <p:spTgt spid="154"/>
                                        </p:tgtEl>
                                      </p:cBhvr>
                                    </p:animEffect>
                                  </p:childTnLst>
                                </p:cTn>
                              </p:par>
                              <p:par>
                                <p:cTn id="202" presetID="10" presetClass="entr" presetSubtype="0" fill="hold" nodeType="withEffect">
                                  <p:stCondLst>
                                    <p:cond delay="0"/>
                                  </p:stCondLst>
                                  <p:childTnLst>
                                    <p:set>
                                      <p:cBhvr>
                                        <p:cTn id="203" dur="1" fill="hold">
                                          <p:stCondLst>
                                            <p:cond delay="0"/>
                                          </p:stCondLst>
                                        </p:cTn>
                                        <p:tgtEl>
                                          <p:spTgt spid="155"/>
                                        </p:tgtEl>
                                        <p:attrNameLst>
                                          <p:attrName>style.visibility</p:attrName>
                                        </p:attrNameLst>
                                      </p:cBhvr>
                                      <p:to>
                                        <p:strVal val="visible"/>
                                      </p:to>
                                    </p:set>
                                    <p:animEffect transition="in" filter="fade">
                                      <p:cBhvr>
                                        <p:cTn id="204" dur="500"/>
                                        <p:tgtEl>
                                          <p:spTgt spid="155"/>
                                        </p:tgtEl>
                                      </p:cBhvr>
                                    </p:animEffect>
                                  </p:childTnLst>
                                </p:cTn>
                              </p:par>
                              <p:par>
                                <p:cTn id="205" presetID="10" presetClass="entr" presetSubtype="0" fill="hold" nodeType="withEffect">
                                  <p:stCondLst>
                                    <p:cond delay="0"/>
                                  </p:stCondLst>
                                  <p:childTnLst>
                                    <p:set>
                                      <p:cBhvr>
                                        <p:cTn id="206" dur="1" fill="hold">
                                          <p:stCondLst>
                                            <p:cond delay="0"/>
                                          </p:stCondLst>
                                        </p:cTn>
                                        <p:tgtEl>
                                          <p:spTgt spid="156"/>
                                        </p:tgtEl>
                                        <p:attrNameLst>
                                          <p:attrName>style.visibility</p:attrName>
                                        </p:attrNameLst>
                                      </p:cBhvr>
                                      <p:to>
                                        <p:strVal val="visible"/>
                                      </p:to>
                                    </p:set>
                                    <p:animEffect transition="in" filter="fade">
                                      <p:cBhvr>
                                        <p:cTn id="207" dur="500"/>
                                        <p:tgtEl>
                                          <p:spTgt spid="156"/>
                                        </p:tgtEl>
                                      </p:cBhvr>
                                    </p:animEffect>
                                  </p:childTnLst>
                                </p:cTn>
                              </p:par>
                              <p:par>
                                <p:cTn id="208" presetID="10" presetClass="entr" presetSubtype="0" fill="hold" nodeType="withEffect">
                                  <p:stCondLst>
                                    <p:cond delay="0"/>
                                  </p:stCondLst>
                                  <p:childTnLst>
                                    <p:set>
                                      <p:cBhvr>
                                        <p:cTn id="209" dur="1" fill="hold">
                                          <p:stCondLst>
                                            <p:cond delay="0"/>
                                          </p:stCondLst>
                                        </p:cTn>
                                        <p:tgtEl>
                                          <p:spTgt spid="157"/>
                                        </p:tgtEl>
                                        <p:attrNameLst>
                                          <p:attrName>style.visibility</p:attrName>
                                        </p:attrNameLst>
                                      </p:cBhvr>
                                      <p:to>
                                        <p:strVal val="visible"/>
                                      </p:to>
                                    </p:set>
                                    <p:animEffect transition="in" filter="fade">
                                      <p:cBhvr>
                                        <p:cTn id="210" dur="500"/>
                                        <p:tgtEl>
                                          <p:spTgt spid="157"/>
                                        </p:tgtEl>
                                      </p:cBhvr>
                                    </p:animEffect>
                                  </p:childTnLst>
                                </p:cTn>
                              </p:par>
                              <p:par>
                                <p:cTn id="211" presetID="10" presetClass="entr" presetSubtype="0" fill="hold" nodeType="withEffect">
                                  <p:stCondLst>
                                    <p:cond delay="0"/>
                                  </p:stCondLst>
                                  <p:childTnLst>
                                    <p:set>
                                      <p:cBhvr>
                                        <p:cTn id="212" dur="1" fill="hold">
                                          <p:stCondLst>
                                            <p:cond delay="0"/>
                                          </p:stCondLst>
                                        </p:cTn>
                                        <p:tgtEl>
                                          <p:spTgt spid="158"/>
                                        </p:tgtEl>
                                        <p:attrNameLst>
                                          <p:attrName>style.visibility</p:attrName>
                                        </p:attrNameLst>
                                      </p:cBhvr>
                                      <p:to>
                                        <p:strVal val="visible"/>
                                      </p:to>
                                    </p:set>
                                    <p:animEffect transition="in" filter="fade">
                                      <p:cBhvr>
                                        <p:cTn id="213" dur="500"/>
                                        <p:tgtEl>
                                          <p:spTgt spid="158"/>
                                        </p:tgtEl>
                                      </p:cBhvr>
                                    </p:animEffect>
                                  </p:childTnLst>
                                </p:cTn>
                              </p:par>
                              <p:par>
                                <p:cTn id="214" presetID="10" presetClass="entr" presetSubtype="0" fill="hold" nodeType="withEffect">
                                  <p:stCondLst>
                                    <p:cond delay="0"/>
                                  </p:stCondLst>
                                  <p:childTnLst>
                                    <p:set>
                                      <p:cBhvr>
                                        <p:cTn id="215" dur="1" fill="hold">
                                          <p:stCondLst>
                                            <p:cond delay="0"/>
                                          </p:stCondLst>
                                        </p:cTn>
                                        <p:tgtEl>
                                          <p:spTgt spid="159"/>
                                        </p:tgtEl>
                                        <p:attrNameLst>
                                          <p:attrName>style.visibility</p:attrName>
                                        </p:attrNameLst>
                                      </p:cBhvr>
                                      <p:to>
                                        <p:strVal val="visible"/>
                                      </p:to>
                                    </p:set>
                                    <p:animEffect transition="in" filter="fade">
                                      <p:cBhvr>
                                        <p:cTn id="216" dur="500"/>
                                        <p:tgtEl>
                                          <p:spTgt spid="159"/>
                                        </p:tgtEl>
                                      </p:cBhvr>
                                    </p:animEffect>
                                  </p:childTnLst>
                                </p:cTn>
                              </p:par>
                              <p:par>
                                <p:cTn id="217" presetID="10" presetClass="entr" presetSubtype="0" fill="hold" nodeType="withEffect">
                                  <p:stCondLst>
                                    <p:cond delay="0"/>
                                  </p:stCondLst>
                                  <p:childTnLst>
                                    <p:set>
                                      <p:cBhvr>
                                        <p:cTn id="218" dur="1" fill="hold">
                                          <p:stCondLst>
                                            <p:cond delay="0"/>
                                          </p:stCondLst>
                                        </p:cTn>
                                        <p:tgtEl>
                                          <p:spTgt spid="160"/>
                                        </p:tgtEl>
                                        <p:attrNameLst>
                                          <p:attrName>style.visibility</p:attrName>
                                        </p:attrNameLst>
                                      </p:cBhvr>
                                      <p:to>
                                        <p:strVal val="visible"/>
                                      </p:to>
                                    </p:set>
                                    <p:animEffect transition="in" filter="fade">
                                      <p:cBhvr>
                                        <p:cTn id="219" dur="500"/>
                                        <p:tgtEl>
                                          <p:spTgt spid="160"/>
                                        </p:tgtEl>
                                      </p:cBhvr>
                                    </p:animEffect>
                                  </p:childTnLst>
                                </p:cTn>
                              </p:par>
                              <p:par>
                                <p:cTn id="220" presetID="10" presetClass="entr" presetSubtype="0" fill="hold" nodeType="withEffect">
                                  <p:stCondLst>
                                    <p:cond delay="0"/>
                                  </p:stCondLst>
                                  <p:childTnLst>
                                    <p:set>
                                      <p:cBhvr>
                                        <p:cTn id="221" dur="1" fill="hold">
                                          <p:stCondLst>
                                            <p:cond delay="0"/>
                                          </p:stCondLst>
                                        </p:cTn>
                                        <p:tgtEl>
                                          <p:spTgt spid="161"/>
                                        </p:tgtEl>
                                        <p:attrNameLst>
                                          <p:attrName>style.visibility</p:attrName>
                                        </p:attrNameLst>
                                      </p:cBhvr>
                                      <p:to>
                                        <p:strVal val="visible"/>
                                      </p:to>
                                    </p:set>
                                    <p:animEffect transition="in" filter="fade">
                                      <p:cBhvr>
                                        <p:cTn id="222" dur="500"/>
                                        <p:tgtEl>
                                          <p:spTgt spid="161"/>
                                        </p:tgtEl>
                                      </p:cBhvr>
                                    </p:animEffect>
                                  </p:childTnLst>
                                </p:cTn>
                              </p:par>
                            </p:childTnLst>
                          </p:cTn>
                        </p:par>
                        <p:par>
                          <p:cTn id="223" fill="hold">
                            <p:stCondLst>
                              <p:cond delay="1000"/>
                            </p:stCondLst>
                            <p:childTnLst>
                              <p:par>
                                <p:cTn id="224" presetID="10" presetClass="entr" presetSubtype="0" fill="hold" nodeType="afterEffect">
                                  <p:stCondLst>
                                    <p:cond delay="0"/>
                                  </p:stCondLst>
                                  <p:childTnLst>
                                    <p:set>
                                      <p:cBhvr>
                                        <p:cTn id="225" dur="1" fill="hold">
                                          <p:stCondLst>
                                            <p:cond delay="0"/>
                                          </p:stCondLst>
                                        </p:cTn>
                                        <p:tgtEl>
                                          <p:spTgt spid="130"/>
                                        </p:tgtEl>
                                        <p:attrNameLst>
                                          <p:attrName>style.visibility</p:attrName>
                                        </p:attrNameLst>
                                      </p:cBhvr>
                                      <p:to>
                                        <p:strVal val="visible"/>
                                      </p:to>
                                    </p:set>
                                    <p:animEffect transition="in" filter="fade">
                                      <p:cBhvr>
                                        <p:cTn id="226" dur="500"/>
                                        <p:tgtEl>
                                          <p:spTgt spid="130"/>
                                        </p:tgtEl>
                                      </p:cBhvr>
                                    </p:animEffect>
                                  </p:childTnLst>
                                </p:cTn>
                              </p:par>
                              <p:par>
                                <p:cTn id="227" presetID="10" presetClass="entr" presetSubtype="0" fill="hold" nodeType="withEffect">
                                  <p:stCondLst>
                                    <p:cond delay="0"/>
                                  </p:stCondLst>
                                  <p:childTnLst>
                                    <p:set>
                                      <p:cBhvr>
                                        <p:cTn id="228" dur="1" fill="hold">
                                          <p:stCondLst>
                                            <p:cond delay="0"/>
                                          </p:stCondLst>
                                        </p:cTn>
                                        <p:tgtEl>
                                          <p:spTgt spid="133"/>
                                        </p:tgtEl>
                                        <p:attrNameLst>
                                          <p:attrName>style.visibility</p:attrName>
                                        </p:attrNameLst>
                                      </p:cBhvr>
                                      <p:to>
                                        <p:strVal val="visible"/>
                                      </p:to>
                                    </p:set>
                                    <p:animEffect transition="in" filter="fade">
                                      <p:cBhvr>
                                        <p:cTn id="229" dur="500"/>
                                        <p:tgtEl>
                                          <p:spTgt spid="133"/>
                                        </p:tgtEl>
                                      </p:cBhvr>
                                    </p:animEffect>
                                  </p:childTnLst>
                                </p:cTn>
                              </p:par>
                              <p:par>
                                <p:cTn id="230" presetID="10" presetClass="entr" presetSubtype="0" fill="hold" nodeType="withEffect">
                                  <p:stCondLst>
                                    <p:cond delay="0"/>
                                  </p:stCondLst>
                                  <p:childTnLst>
                                    <p:set>
                                      <p:cBhvr>
                                        <p:cTn id="231" dur="1" fill="hold">
                                          <p:stCondLst>
                                            <p:cond delay="0"/>
                                          </p:stCondLst>
                                        </p:cTn>
                                        <p:tgtEl>
                                          <p:spTgt spid="136"/>
                                        </p:tgtEl>
                                        <p:attrNameLst>
                                          <p:attrName>style.visibility</p:attrName>
                                        </p:attrNameLst>
                                      </p:cBhvr>
                                      <p:to>
                                        <p:strVal val="visible"/>
                                      </p:to>
                                    </p:set>
                                    <p:animEffect transition="in" filter="fade">
                                      <p:cBhvr>
                                        <p:cTn id="232" dur="500"/>
                                        <p:tgtEl>
                                          <p:spTgt spid="136"/>
                                        </p:tgtEl>
                                      </p:cBhvr>
                                    </p:animEffect>
                                  </p:childTnLst>
                                </p:cTn>
                              </p:par>
                              <p:par>
                                <p:cTn id="233" presetID="10" presetClass="entr" presetSubtype="0" fill="hold" nodeType="withEffect">
                                  <p:stCondLst>
                                    <p:cond delay="0"/>
                                  </p:stCondLst>
                                  <p:childTnLst>
                                    <p:set>
                                      <p:cBhvr>
                                        <p:cTn id="234" dur="1" fill="hold">
                                          <p:stCondLst>
                                            <p:cond delay="0"/>
                                          </p:stCondLst>
                                        </p:cTn>
                                        <p:tgtEl>
                                          <p:spTgt spid="139"/>
                                        </p:tgtEl>
                                        <p:attrNameLst>
                                          <p:attrName>style.visibility</p:attrName>
                                        </p:attrNameLst>
                                      </p:cBhvr>
                                      <p:to>
                                        <p:strVal val="visible"/>
                                      </p:to>
                                    </p:set>
                                    <p:animEffect transition="in" filter="fade">
                                      <p:cBhvr>
                                        <p:cTn id="235" dur="500"/>
                                        <p:tgtEl>
                                          <p:spTgt spid="139"/>
                                        </p:tgtEl>
                                      </p:cBhvr>
                                    </p:animEffect>
                                  </p:childTnLst>
                                </p:cTn>
                              </p:par>
                              <p:par>
                                <p:cTn id="236" presetID="10" presetClass="entr" presetSubtype="0" fill="hold" nodeType="withEffect">
                                  <p:stCondLst>
                                    <p:cond delay="0"/>
                                  </p:stCondLst>
                                  <p:childTnLst>
                                    <p:set>
                                      <p:cBhvr>
                                        <p:cTn id="237" dur="1" fill="hold">
                                          <p:stCondLst>
                                            <p:cond delay="0"/>
                                          </p:stCondLst>
                                        </p:cTn>
                                        <p:tgtEl>
                                          <p:spTgt spid="142"/>
                                        </p:tgtEl>
                                        <p:attrNameLst>
                                          <p:attrName>style.visibility</p:attrName>
                                        </p:attrNameLst>
                                      </p:cBhvr>
                                      <p:to>
                                        <p:strVal val="visible"/>
                                      </p:to>
                                    </p:set>
                                    <p:animEffect transition="in" filter="fade">
                                      <p:cBhvr>
                                        <p:cTn id="238" dur="500"/>
                                        <p:tgtEl>
                                          <p:spTgt spid="142"/>
                                        </p:tgtEl>
                                      </p:cBhvr>
                                    </p:animEffect>
                                  </p:childTnLst>
                                </p:cTn>
                              </p:par>
                              <p:par>
                                <p:cTn id="239" presetID="10" presetClass="entr" presetSubtype="0" fill="hold" nodeType="withEffect">
                                  <p:stCondLst>
                                    <p:cond delay="0"/>
                                  </p:stCondLst>
                                  <p:childTnLst>
                                    <p:set>
                                      <p:cBhvr>
                                        <p:cTn id="240" dur="1" fill="hold">
                                          <p:stCondLst>
                                            <p:cond delay="0"/>
                                          </p:stCondLst>
                                        </p:cTn>
                                        <p:tgtEl>
                                          <p:spTgt spid="145"/>
                                        </p:tgtEl>
                                        <p:attrNameLst>
                                          <p:attrName>style.visibility</p:attrName>
                                        </p:attrNameLst>
                                      </p:cBhvr>
                                      <p:to>
                                        <p:strVal val="visible"/>
                                      </p:to>
                                    </p:set>
                                    <p:animEffect transition="in" filter="fade">
                                      <p:cBhvr>
                                        <p:cTn id="241" dur="500"/>
                                        <p:tgtEl>
                                          <p:spTgt spid="145"/>
                                        </p:tgtEl>
                                      </p:cBhvr>
                                    </p:animEffect>
                                  </p:childTnLst>
                                </p:cTn>
                              </p:par>
                              <p:par>
                                <p:cTn id="242" presetID="10" presetClass="entr" presetSubtype="0" fill="hold" nodeType="withEffect">
                                  <p:stCondLst>
                                    <p:cond delay="0"/>
                                  </p:stCondLst>
                                  <p:childTnLst>
                                    <p:set>
                                      <p:cBhvr>
                                        <p:cTn id="243" dur="1" fill="hold">
                                          <p:stCondLst>
                                            <p:cond delay="0"/>
                                          </p:stCondLst>
                                        </p:cTn>
                                        <p:tgtEl>
                                          <p:spTgt spid="148"/>
                                        </p:tgtEl>
                                        <p:attrNameLst>
                                          <p:attrName>style.visibility</p:attrName>
                                        </p:attrNameLst>
                                      </p:cBhvr>
                                      <p:to>
                                        <p:strVal val="visible"/>
                                      </p:to>
                                    </p:set>
                                    <p:animEffect transition="in" filter="fade">
                                      <p:cBhvr>
                                        <p:cTn id="244" dur="500"/>
                                        <p:tgtEl>
                                          <p:spTgt spid="148"/>
                                        </p:tgtEl>
                                      </p:cBhvr>
                                    </p:animEffect>
                                  </p:childTnLst>
                                </p:cTn>
                              </p:par>
                              <p:par>
                                <p:cTn id="245" presetID="10" presetClass="entr" presetSubtype="0" fill="hold" nodeType="withEffect">
                                  <p:stCondLst>
                                    <p:cond delay="0"/>
                                  </p:stCondLst>
                                  <p:childTnLst>
                                    <p:set>
                                      <p:cBhvr>
                                        <p:cTn id="246" dur="1" fill="hold">
                                          <p:stCondLst>
                                            <p:cond delay="0"/>
                                          </p:stCondLst>
                                        </p:cTn>
                                        <p:tgtEl>
                                          <p:spTgt spid="151"/>
                                        </p:tgtEl>
                                        <p:attrNameLst>
                                          <p:attrName>style.visibility</p:attrName>
                                        </p:attrNameLst>
                                      </p:cBhvr>
                                      <p:to>
                                        <p:strVal val="visible"/>
                                      </p:to>
                                    </p:set>
                                    <p:animEffect transition="in" filter="fade">
                                      <p:cBhvr>
                                        <p:cTn id="247" dur="500"/>
                                        <p:tgtEl>
                                          <p:spTgt spid="151"/>
                                        </p:tgtEl>
                                      </p:cBhvr>
                                    </p:animEffect>
                                  </p:childTnLst>
                                </p:cTn>
                              </p:par>
                              <p:par>
                                <p:cTn id="248" presetID="10" presetClass="entr" presetSubtype="0" fill="hold" grpId="0" nodeType="withEffect">
                                  <p:stCondLst>
                                    <p:cond delay="0"/>
                                  </p:stCondLst>
                                  <p:childTnLst>
                                    <p:set>
                                      <p:cBhvr>
                                        <p:cTn id="249" dur="1" fill="hold">
                                          <p:stCondLst>
                                            <p:cond delay="0"/>
                                          </p:stCondLst>
                                        </p:cTn>
                                        <p:tgtEl>
                                          <p:spTgt spid="5"/>
                                        </p:tgtEl>
                                        <p:attrNameLst>
                                          <p:attrName>style.visibility</p:attrName>
                                        </p:attrNameLst>
                                      </p:cBhvr>
                                      <p:to>
                                        <p:strVal val="visible"/>
                                      </p:to>
                                    </p:set>
                                    <p:animEffect transition="in" filter="fade">
                                      <p:cBhvr>
                                        <p:cTn id="250" dur="500"/>
                                        <p:tgtEl>
                                          <p:spTgt spid="5"/>
                                        </p:tgtEl>
                                      </p:cBhvr>
                                    </p:animEffect>
                                  </p:childTnLst>
                                </p:cTn>
                              </p:par>
                              <p:par>
                                <p:cTn id="251" presetID="10" presetClass="entr" presetSubtype="0" fill="hold" grpId="0" nodeType="withEffect">
                                  <p:stCondLst>
                                    <p:cond delay="0"/>
                                  </p:stCondLst>
                                  <p:childTnLst>
                                    <p:set>
                                      <p:cBhvr>
                                        <p:cTn id="252" dur="1" fill="hold">
                                          <p:stCondLst>
                                            <p:cond delay="0"/>
                                          </p:stCondLst>
                                        </p:cTn>
                                        <p:tgtEl>
                                          <p:spTgt spid="260"/>
                                        </p:tgtEl>
                                        <p:attrNameLst>
                                          <p:attrName>style.visibility</p:attrName>
                                        </p:attrNameLst>
                                      </p:cBhvr>
                                      <p:to>
                                        <p:strVal val="visible"/>
                                      </p:to>
                                    </p:set>
                                    <p:animEffect transition="in" filter="fade">
                                      <p:cBhvr>
                                        <p:cTn id="253" dur="500"/>
                                        <p:tgtEl>
                                          <p:spTgt spid="260"/>
                                        </p:tgtEl>
                                      </p:cBhvr>
                                    </p:animEffect>
                                  </p:childTnLst>
                                </p:cTn>
                              </p:par>
                              <p:par>
                                <p:cTn id="254" presetID="10" presetClass="entr" presetSubtype="0" fill="hold" grpId="0" nodeType="withEffect">
                                  <p:stCondLst>
                                    <p:cond delay="0"/>
                                  </p:stCondLst>
                                  <p:childTnLst>
                                    <p:set>
                                      <p:cBhvr>
                                        <p:cTn id="255" dur="1" fill="hold">
                                          <p:stCondLst>
                                            <p:cond delay="0"/>
                                          </p:stCondLst>
                                        </p:cTn>
                                        <p:tgtEl>
                                          <p:spTgt spid="261"/>
                                        </p:tgtEl>
                                        <p:attrNameLst>
                                          <p:attrName>style.visibility</p:attrName>
                                        </p:attrNameLst>
                                      </p:cBhvr>
                                      <p:to>
                                        <p:strVal val="visible"/>
                                      </p:to>
                                    </p:set>
                                    <p:animEffect transition="in" filter="fade">
                                      <p:cBhvr>
                                        <p:cTn id="256" dur="500"/>
                                        <p:tgtEl>
                                          <p:spTgt spid="261"/>
                                        </p:tgtEl>
                                      </p:cBhvr>
                                    </p:animEffect>
                                  </p:childTnLst>
                                </p:cTn>
                              </p:par>
                              <p:par>
                                <p:cTn id="257" presetID="10" presetClass="entr" presetSubtype="0" fill="hold" grpId="0" nodeType="withEffect">
                                  <p:stCondLst>
                                    <p:cond delay="0"/>
                                  </p:stCondLst>
                                  <p:childTnLst>
                                    <p:set>
                                      <p:cBhvr>
                                        <p:cTn id="258" dur="1" fill="hold">
                                          <p:stCondLst>
                                            <p:cond delay="0"/>
                                          </p:stCondLst>
                                        </p:cTn>
                                        <p:tgtEl>
                                          <p:spTgt spid="262"/>
                                        </p:tgtEl>
                                        <p:attrNameLst>
                                          <p:attrName>style.visibility</p:attrName>
                                        </p:attrNameLst>
                                      </p:cBhvr>
                                      <p:to>
                                        <p:strVal val="visible"/>
                                      </p:to>
                                    </p:set>
                                    <p:animEffect transition="in" filter="fade">
                                      <p:cBhvr>
                                        <p:cTn id="259" dur="500"/>
                                        <p:tgtEl>
                                          <p:spTgt spid="262"/>
                                        </p:tgtEl>
                                      </p:cBhvr>
                                    </p:animEffect>
                                  </p:childTnLst>
                                </p:cTn>
                              </p:par>
                              <p:par>
                                <p:cTn id="260" presetID="10" presetClass="entr" presetSubtype="0" fill="hold" grpId="0" nodeType="withEffect">
                                  <p:stCondLst>
                                    <p:cond delay="0"/>
                                  </p:stCondLst>
                                  <p:childTnLst>
                                    <p:set>
                                      <p:cBhvr>
                                        <p:cTn id="261" dur="1" fill="hold">
                                          <p:stCondLst>
                                            <p:cond delay="0"/>
                                          </p:stCondLst>
                                        </p:cTn>
                                        <p:tgtEl>
                                          <p:spTgt spid="263"/>
                                        </p:tgtEl>
                                        <p:attrNameLst>
                                          <p:attrName>style.visibility</p:attrName>
                                        </p:attrNameLst>
                                      </p:cBhvr>
                                      <p:to>
                                        <p:strVal val="visible"/>
                                      </p:to>
                                    </p:set>
                                    <p:animEffect transition="in" filter="fade">
                                      <p:cBhvr>
                                        <p:cTn id="262" dur="500"/>
                                        <p:tgtEl>
                                          <p:spTgt spid="263"/>
                                        </p:tgtEl>
                                      </p:cBhvr>
                                    </p:animEffect>
                                  </p:childTnLst>
                                </p:cTn>
                              </p:par>
                              <p:par>
                                <p:cTn id="263" presetID="10" presetClass="entr" presetSubtype="0" fill="hold" grpId="0" nodeType="withEffect">
                                  <p:stCondLst>
                                    <p:cond delay="0"/>
                                  </p:stCondLst>
                                  <p:childTnLst>
                                    <p:set>
                                      <p:cBhvr>
                                        <p:cTn id="264" dur="1" fill="hold">
                                          <p:stCondLst>
                                            <p:cond delay="0"/>
                                          </p:stCondLst>
                                        </p:cTn>
                                        <p:tgtEl>
                                          <p:spTgt spid="264"/>
                                        </p:tgtEl>
                                        <p:attrNameLst>
                                          <p:attrName>style.visibility</p:attrName>
                                        </p:attrNameLst>
                                      </p:cBhvr>
                                      <p:to>
                                        <p:strVal val="visible"/>
                                      </p:to>
                                    </p:set>
                                    <p:animEffect transition="in" filter="fade">
                                      <p:cBhvr>
                                        <p:cTn id="265" dur="500"/>
                                        <p:tgtEl>
                                          <p:spTgt spid="264"/>
                                        </p:tgtEl>
                                      </p:cBhvr>
                                    </p:animEffect>
                                  </p:childTnLst>
                                </p:cTn>
                              </p:par>
                              <p:par>
                                <p:cTn id="266" presetID="10" presetClass="entr" presetSubtype="0" fill="hold" grpId="0" nodeType="withEffect">
                                  <p:stCondLst>
                                    <p:cond delay="0"/>
                                  </p:stCondLst>
                                  <p:childTnLst>
                                    <p:set>
                                      <p:cBhvr>
                                        <p:cTn id="267" dur="1" fill="hold">
                                          <p:stCondLst>
                                            <p:cond delay="0"/>
                                          </p:stCondLst>
                                        </p:cTn>
                                        <p:tgtEl>
                                          <p:spTgt spid="265"/>
                                        </p:tgtEl>
                                        <p:attrNameLst>
                                          <p:attrName>style.visibility</p:attrName>
                                        </p:attrNameLst>
                                      </p:cBhvr>
                                      <p:to>
                                        <p:strVal val="visible"/>
                                      </p:to>
                                    </p:set>
                                    <p:animEffect transition="in" filter="fade">
                                      <p:cBhvr>
                                        <p:cTn id="268" dur="500"/>
                                        <p:tgtEl>
                                          <p:spTgt spid="265"/>
                                        </p:tgtEl>
                                      </p:cBhvr>
                                    </p:animEffect>
                                  </p:childTnLst>
                                </p:cTn>
                              </p:par>
                              <p:par>
                                <p:cTn id="269" presetID="10" presetClass="entr" presetSubtype="0" fill="hold" grpId="0" nodeType="withEffect">
                                  <p:stCondLst>
                                    <p:cond delay="0"/>
                                  </p:stCondLst>
                                  <p:childTnLst>
                                    <p:set>
                                      <p:cBhvr>
                                        <p:cTn id="270" dur="1" fill="hold">
                                          <p:stCondLst>
                                            <p:cond delay="0"/>
                                          </p:stCondLst>
                                        </p:cTn>
                                        <p:tgtEl>
                                          <p:spTgt spid="266"/>
                                        </p:tgtEl>
                                        <p:attrNameLst>
                                          <p:attrName>style.visibility</p:attrName>
                                        </p:attrNameLst>
                                      </p:cBhvr>
                                      <p:to>
                                        <p:strVal val="visible"/>
                                      </p:to>
                                    </p:set>
                                    <p:animEffect transition="in" filter="fade">
                                      <p:cBhvr>
                                        <p:cTn id="271" dur="500"/>
                                        <p:tgtEl>
                                          <p:spTgt spid="266"/>
                                        </p:tgtEl>
                                      </p:cBhvr>
                                    </p:animEffect>
                                  </p:childTnLst>
                                </p:cTn>
                              </p:par>
                              <p:par>
                                <p:cTn id="272" presetID="10" presetClass="entr" presetSubtype="0" fill="hold" grpId="0" nodeType="withEffect">
                                  <p:stCondLst>
                                    <p:cond delay="0"/>
                                  </p:stCondLst>
                                  <p:childTnLst>
                                    <p:set>
                                      <p:cBhvr>
                                        <p:cTn id="273" dur="1" fill="hold">
                                          <p:stCondLst>
                                            <p:cond delay="0"/>
                                          </p:stCondLst>
                                        </p:cTn>
                                        <p:tgtEl>
                                          <p:spTgt spid="267"/>
                                        </p:tgtEl>
                                        <p:attrNameLst>
                                          <p:attrName>style.visibility</p:attrName>
                                        </p:attrNameLst>
                                      </p:cBhvr>
                                      <p:to>
                                        <p:strVal val="visible"/>
                                      </p:to>
                                    </p:set>
                                    <p:animEffect transition="in" filter="fade">
                                      <p:cBhvr>
                                        <p:cTn id="274" dur="500"/>
                                        <p:tgtEl>
                                          <p:spTgt spid="267"/>
                                        </p:tgtEl>
                                      </p:cBhvr>
                                    </p:animEffect>
                                  </p:childTnLst>
                                </p:cTn>
                              </p:par>
                            </p:childTnLst>
                          </p:cTn>
                        </p:par>
                      </p:childTnLst>
                    </p:cTn>
                  </p:par>
                  <p:par>
                    <p:cTn id="275" fill="hold">
                      <p:stCondLst>
                        <p:cond delay="indefinite"/>
                      </p:stCondLst>
                      <p:childTnLst>
                        <p:par>
                          <p:cTn id="276" fill="hold">
                            <p:stCondLst>
                              <p:cond delay="0"/>
                            </p:stCondLst>
                            <p:childTnLst>
                              <p:par>
                                <p:cTn id="277" presetID="10" presetClass="entr" presetSubtype="0" fill="hold" grpId="0" nodeType="clickEffect">
                                  <p:stCondLst>
                                    <p:cond delay="0"/>
                                  </p:stCondLst>
                                  <p:childTnLst>
                                    <p:set>
                                      <p:cBhvr>
                                        <p:cTn id="278" dur="1" fill="hold">
                                          <p:stCondLst>
                                            <p:cond delay="0"/>
                                          </p:stCondLst>
                                        </p:cTn>
                                        <p:tgtEl>
                                          <p:spTgt spid="8"/>
                                        </p:tgtEl>
                                        <p:attrNameLst>
                                          <p:attrName>style.visibility</p:attrName>
                                        </p:attrNameLst>
                                      </p:cBhvr>
                                      <p:to>
                                        <p:strVal val="visible"/>
                                      </p:to>
                                    </p:set>
                                    <p:animEffect transition="in" filter="fade">
                                      <p:cBhvr>
                                        <p:cTn id="279" dur="500"/>
                                        <p:tgtEl>
                                          <p:spTgt spid="8"/>
                                        </p:tgtEl>
                                      </p:cBhvr>
                                    </p:animEffect>
                                  </p:childTnLst>
                                </p:cTn>
                              </p:par>
                              <p:par>
                                <p:cTn id="280" presetID="10" presetClass="entr" presetSubtype="0" fill="hold" grpId="0" nodeType="withEffect">
                                  <p:stCondLst>
                                    <p:cond delay="0"/>
                                  </p:stCondLst>
                                  <p:childTnLst>
                                    <p:set>
                                      <p:cBhvr>
                                        <p:cTn id="281" dur="1" fill="hold">
                                          <p:stCondLst>
                                            <p:cond delay="0"/>
                                          </p:stCondLst>
                                        </p:cTn>
                                        <p:tgtEl>
                                          <p:spTgt spid="7"/>
                                        </p:tgtEl>
                                        <p:attrNameLst>
                                          <p:attrName>style.visibility</p:attrName>
                                        </p:attrNameLst>
                                      </p:cBhvr>
                                      <p:to>
                                        <p:strVal val="visible"/>
                                      </p:to>
                                    </p:set>
                                    <p:animEffect transition="in" filter="fade">
                                      <p:cBhvr>
                                        <p:cTn id="282" dur="500"/>
                                        <p:tgtEl>
                                          <p:spTgt spid="7"/>
                                        </p:tgtEl>
                                      </p:cBhvr>
                                    </p:animEffect>
                                  </p:childTnLst>
                                </p:cTn>
                              </p:par>
                              <p:par>
                                <p:cTn id="283" presetID="10" presetClass="entr" presetSubtype="0" fill="hold" grpId="0" nodeType="withEffect">
                                  <p:stCondLst>
                                    <p:cond delay="0"/>
                                  </p:stCondLst>
                                  <p:childTnLst>
                                    <p:set>
                                      <p:cBhvr>
                                        <p:cTn id="284" dur="1" fill="hold">
                                          <p:stCondLst>
                                            <p:cond delay="0"/>
                                          </p:stCondLst>
                                        </p:cTn>
                                        <p:tgtEl>
                                          <p:spTgt spid="6"/>
                                        </p:tgtEl>
                                        <p:attrNameLst>
                                          <p:attrName>style.visibility</p:attrName>
                                        </p:attrNameLst>
                                      </p:cBhvr>
                                      <p:to>
                                        <p:strVal val="visible"/>
                                      </p:to>
                                    </p:set>
                                    <p:animEffect transition="in" filter="fade">
                                      <p:cBhvr>
                                        <p:cTn id="285" dur="500"/>
                                        <p:tgtEl>
                                          <p:spTgt spid="6"/>
                                        </p:tgtEl>
                                      </p:cBhvr>
                                    </p:animEffect>
                                  </p:childTnLst>
                                </p:cTn>
                              </p:par>
                            </p:childTnLst>
                          </p:cTn>
                        </p:par>
                        <p:par>
                          <p:cTn id="286" fill="hold">
                            <p:stCondLst>
                              <p:cond delay="500"/>
                            </p:stCondLst>
                            <p:childTnLst>
                              <p:par>
                                <p:cTn id="287" presetID="10" presetClass="entr" presetSubtype="0" fill="hold" grpId="0" nodeType="afterEffect">
                                  <p:stCondLst>
                                    <p:cond delay="0"/>
                                  </p:stCondLst>
                                  <p:childTnLst>
                                    <p:set>
                                      <p:cBhvr>
                                        <p:cTn id="288" dur="1" fill="hold">
                                          <p:stCondLst>
                                            <p:cond delay="0"/>
                                          </p:stCondLst>
                                        </p:cTn>
                                        <p:tgtEl>
                                          <p:spTgt spid="270"/>
                                        </p:tgtEl>
                                        <p:attrNameLst>
                                          <p:attrName>style.visibility</p:attrName>
                                        </p:attrNameLst>
                                      </p:cBhvr>
                                      <p:to>
                                        <p:strVal val="visible"/>
                                      </p:to>
                                    </p:set>
                                    <p:animEffect transition="in" filter="fade">
                                      <p:cBhvr>
                                        <p:cTn id="289" dur="500"/>
                                        <p:tgtEl>
                                          <p:spTgt spid="270"/>
                                        </p:tgtEl>
                                      </p:cBhvr>
                                    </p:animEffect>
                                  </p:childTnLst>
                                </p:cTn>
                              </p:par>
                              <p:par>
                                <p:cTn id="290" presetID="10" presetClass="entr" presetSubtype="0" fill="hold" grpId="0" nodeType="withEffect">
                                  <p:stCondLst>
                                    <p:cond delay="0"/>
                                  </p:stCondLst>
                                  <p:childTnLst>
                                    <p:set>
                                      <p:cBhvr>
                                        <p:cTn id="291" dur="1" fill="hold">
                                          <p:stCondLst>
                                            <p:cond delay="0"/>
                                          </p:stCondLst>
                                        </p:cTn>
                                        <p:tgtEl>
                                          <p:spTgt spid="269"/>
                                        </p:tgtEl>
                                        <p:attrNameLst>
                                          <p:attrName>style.visibility</p:attrName>
                                        </p:attrNameLst>
                                      </p:cBhvr>
                                      <p:to>
                                        <p:strVal val="visible"/>
                                      </p:to>
                                    </p:set>
                                    <p:animEffect transition="in" filter="fade">
                                      <p:cBhvr>
                                        <p:cTn id="292" dur="500"/>
                                        <p:tgtEl>
                                          <p:spTgt spid="269"/>
                                        </p:tgtEl>
                                      </p:cBhvr>
                                    </p:animEffect>
                                  </p:childTnLst>
                                </p:cTn>
                              </p:par>
                              <p:par>
                                <p:cTn id="293" presetID="10" presetClass="entr" presetSubtype="0" fill="hold" nodeType="withEffect">
                                  <p:stCondLst>
                                    <p:cond delay="0"/>
                                  </p:stCondLst>
                                  <p:childTnLst>
                                    <p:set>
                                      <p:cBhvr>
                                        <p:cTn id="294" dur="1" fill="hold">
                                          <p:stCondLst>
                                            <p:cond delay="0"/>
                                          </p:stCondLst>
                                        </p:cTn>
                                        <p:tgtEl>
                                          <p:spTgt spid="166"/>
                                        </p:tgtEl>
                                        <p:attrNameLst>
                                          <p:attrName>style.visibility</p:attrName>
                                        </p:attrNameLst>
                                      </p:cBhvr>
                                      <p:to>
                                        <p:strVal val="visible"/>
                                      </p:to>
                                    </p:set>
                                    <p:animEffect transition="in" filter="fade">
                                      <p:cBhvr>
                                        <p:cTn id="295" dur="500"/>
                                        <p:tgtEl>
                                          <p:spTgt spid="166"/>
                                        </p:tgtEl>
                                      </p:cBhvr>
                                    </p:animEffect>
                                  </p:childTnLst>
                                </p:cTn>
                              </p:par>
                              <p:par>
                                <p:cTn id="296" presetID="10" presetClass="entr" presetSubtype="0" fill="hold" nodeType="withEffect">
                                  <p:stCondLst>
                                    <p:cond delay="0"/>
                                  </p:stCondLst>
                                  <p:childTnLst>
                                    <p:set>
                                      <p:cBhvr>
                                        <p:cTn id="297" dur="1" fill="hold">
                                          <p:stCondLst>
                                            <p:cond delay="0"/>
                                          </p:stCondLst>
                                        </p:cTn>
                                        <p:tgtEl>
                                          <p:spTgt spid="165"/>
                                        </p:tgtEl>
                                        <p:attrNameLst>
                                          <p:attrName>style.visibility</p:attrName>
                                        </p:attrNameLst>
                                      </p:cBhvr>
                                      <p:to>
                                        <p:strVal val="visible"/>
                                      </p:to>
                                    </p:set>
                                    <p:animEffect transition="in" filter="fade">
                                      <p:cBhvr>
                                        <p:cTn id="298" dur="500"/>
                                        <p:tgtEl>
                                          <p:spTgt spid="165"/>
                                        </p:tgtEl>
                                      </p:cBhvr>
                                    </p:animEffect>
                                  </p:childTnLst>
                                </p:cTn>
                              </p:par>
                              <p:par>
                                <p:cTn id="299" presetID="10" presetClass="entr" presetSubtype="0" fill="hold" nodeType="withEffect">
                                  <p:stCondLst>
                                    <p:cond delay="0"/>
                                  </p:stCondLst>
                                  <p:childTnLst>
                                    <p:set>
                                      <p:cBhvr>
                                        <p:cTn id="300" dur="1" fill="hold">
                                          <p:stCondLst>
                                            <p:cond delay="0"/>
                                          </p:stCondLst>
                                        </p:cTn>
                                        <p:tgtEl>
                                          <p:spTgt spid="164"/>
                                        </p:tgtEl>
                                        <p:attrNameLst>
                                          <p:attrName>style.visibility</p:attrName>
                                        </p:attrNameLst>
                                      </p:cBhvr>
                                      <p:to>
                                        <p:strVal val="visible"/>
                                      </p:to>
                                    </p:set>
                                    <p:animEffect transition="in" filter="fade">
                                      <p:cBhvr>
                                        <p:cTn id="301" dur="500"/>
                                        <p:tgtEl>
                                          <p:spTgt spid="164"/>
                                        </p:tgtEl>
                                      </p:cBhvr>
                                    </p:animEffect>
                                  </p:childTnLst>
                                </p:cTn>
                              </p:par>
                              <p:par>
                                <p:cTn id="302" presetID="10" presetClass="entr" presetSubtype="0" fill="hold" nodeType="withEffect">
                                  <p:stCondLst>
                                    <p:cond delay="0"/>
                                  </p:stCondLst>
                                  <p:childTnLst>
                                    <p:set>
                                      <p:cBhvr>
                                        <p:cTn id="303" dur="1" fill="hold">
                                          <p:stCondLst>
                                            <p:cond delay="0"/>
                                          </p:stCondLst>
                                        </p:cTn>
                                        <p:tgtEl>
                                          <p:spTgt spid="163"/>
                                        </p:tgtEl>
                                        <p:attrNameLst>
                                          <p:attrName>style.visibility</p:attrName>
                                        </p:attrNameLst>
                                      </p:cBhvr>
                                      <p:to>
                                        <p:strVal val="visible"/>
                                      </p:to>
                                    </p:set>
                                    <p:animEffect transition="in" filter="fade">
                                      <p:cBhvr>
                                        <p:cTn id="304" dur="500"/>
                                        <p:tgtEl>
                                          <p:spTgt spid="163"/>
                                        </p:tgtEl>
                                      </p:cBhvr>
                                    </p:animEffect>
                                  </p:childTnLst>
                                </p:cTn>
                              </p:par>
                              <p:par>
                                <p:cTn id="305" presetID="10" presetClass="entr" presetSubtype="0" fill="hold" grpId="0" nodeType="withEffect">
                                  <p:stCondLst>
                                    <p:cond delay="0"/>
                                  </p:stCondLst>
                                  <p:childTnLst>
                                    <p:set>
                                      <p:cBhvr>
                                        <p:cTn id="306" dur="1" fill="hold">
                                          <p:stCondLst>
                                            <p:cond delay="0"/>
                                          </p:stCondLst>
                                        </p:cTn>
                                        <p:tgtEl>
                                          <p:spTgt spid="268"/>
                                        </p:tgtEl>
                                        <p:attrNameLst>
                                          <p:attrName>style.visibility</p:attrName>
                                        </p:attrNameLst>
                                      </p:cBhvr>
                                      <p:to>
                                        <p:strVal val="visible"/>
                                      </p:to>
                                    </p:set>
                                    <p:animEffect transition="in" filter="fade">
                                      <p:cBhvr>
                                        <p:cTn id="307" dur="500"/>
                                        <p:tgtEl>
                                          <p:spTgt spid="268"/>
                                        </p:tgtEl>
                                      </p:cBhvr>
                                    </p:animEffect>
                                  </p:childTnLst>
                                </p:cTn>
                              </p:par>
                              <p:par>
                                <p:cTn id="308" presetID="10" presetClass="entr" presetSubtype="0" fill="hold" nodeType="withEffect">
                                  <p:stCondLst>
                                    <p:cond delay="0"/>
                                  </p:stCondLst>
                                  <p:childTnLst>
                                    <p:set>
                                      <p:cBhvr>
                                        <p:cTn id="309" dur="1" fill="hold">
                                          <p:stCondLst>
                                            <p:cond delay="0"/>
                                          </p:stCondLst>
                                        </p:cTn>
                                        <p:tgtEl>
                                          <p:spTgt spid="162"/>
                                        </p:tgtEl>
                                        <p:attrNameLst>
                                          <p:attrName>style.visibility</p:attrName>
                                        </p:attrNameLst>
                                      </p:cBhvr>
                                      <p:to>
                                        <p:strVal val="visible"/>
                                      </p:to>
                                    </p:set>
                                    <p:animEffect transition="in" filter="fade">
                                      <p:cBhvr>
                                        <p:cTn id="310" dur="500"/>
                                        <p:tgtEl>
                                          <p:spTgt spid="162"/>
                                        </p:tgtEl>
                                      </p:cBhvr>
                                    </p:animEffect>
                                  </p:childTnLst>
                                </p:cTn>
                              </p:par>
                            </p:childTnLst>
                          </p:cTn>
                        </p:par>
                        <p:par>
                          <p:cTn id="311" fill="hold">
                            <p:stCondLst>
                              <p:cond delay="1000"/>
                            </p:stCondLst>
                            <p:childTnLst>
                              <p:par>
                                <p:cTn id="312" presetID="10" presetClass="entr" presetSubtype="0" fill="hold" nodeType="afterEffect">
                                  <p:stCondLst>
                                    <p:cond delay="0"/>
                                  </p:stCondLst>
                                  <p:childTnLst>
                                    <p:set>
                                      <p:cBhvr>
                                        <p:cTn id="313" dur="1" fill="hold">
                                          <p:stCondLst>
                                            <p:cond delay="0"/>
                                          </p:stCondLst>
                                        </p:cTn>
                                        <p:tgtEl>
                                          <p:spTgt spid="96"/>
                                        </p:tgtEl>
                                        <p:attrNameLst>
                                          <p:attrName>style.visibility</p:attrName>
                                        </p:attrNameLst>
                                      </p:cBhvr>
                                      <p:to>
                                        <p:strVal val="visible"/>
                                      </p:to>
                                    </p:set>
                                    <p:animEffect transition="in" filter="fade">
                                      <p:cBhvr>
                                        <p:cTn id="314" dur="500"/>
                                        <p:tgtEl>
                                          <p:spTgt spid="96"/>
                                        </p:tgtEl>
                                      </p:cBhvr>
                                    </p:animEffect>
                                  </p:childTnLst>
                                </p:cTn>
                              </p:par>
                              <p:par>
                                <p:cTn id="315" presetID="10" presetClass="entr" presetSubtype="0" fill="hold" nodeType="withEffect">
                                  <p:stCondLst>
                                    <p:cond delay="0"/>
                                  </p:stCondLst>
                                  <p:childTnLst>
                                    <p:set>
                                      <p:cBhvr>
                                        <p:cTn id="316" dur="1" fill="hold">
                                          <p:stCondLst>
                                            <p:cond delay="0"/>
                                          </p:stCondLst>
                                        </p:cTn>
                                        <p:tgtEl>
                                          <p:spTgt spid="167"/>
                                        </p:tgtEl>
                                        <p:attrNameLst>
                                          <p:attrName>style.visibility</p:attrName>
                                        </p:attrNameLst>
                                      </p:cBhvr>
                                      <p:to>
                                        <p:strVal val="visible"/>
                                      </p:to>
                                    </p:set>
                                    <p:animEffect transition="in" filter="fade">
                                      <p:cBhvr>
                                        <p:cTn id="317" dur="500"/>
                                        <p:tgtEl>
                                          <p:spTgt spid="167"/>
                                        </p:tgtEl>
                                      </p:cBhvr>
                                    </p:animEffect>
                                  </p:childTnLst>
                                </p:cTn>
                              </p:par>
                              <p:par>
                                <p:cTn id="318" presetID="10" presetClass="entr" presetSubtype="0" fill="hold" nodeType="withEffect">
                                  <p:stCondLst>
                                    <p:cond delay="0"/>
                                  </p:stCondLst>
                                  <p:childTnLst>
                                    <p:set>
                                      <p:cBhvr>
                                        <p:cTn id="319" dur="1" fill="hold">
                                          <p:stCondLst>
                                            <p:cond delay="0"/>
                                          </p:stCondLst>
                                        </p:cTn>
                                        <p:tgtEl>
                                          <p:spTgt spid="170"/>
                                        </p:tgtEl>
                                        <p:attrNameLst>
                                          <p:attrName>style.visibility</p:attrName>
                                        </p:attrNameLst>
                                      </p:cBhvr>
                                      <p:to>
                                        <p:strVal val="visible"/>
                                      </p:to>
                                    </p:set>
                                    <p:animEffect transition="in" filter="fade">
                                      <p:cBhvr>
                                        <p:cTn id="320" dur="500"/>
                                        <p:tgtEl>
                                          <p:spTgt spid="170"/>
                                        </p:tgtEl>
                                      </p:cBhvr>
                                    </p:animEffect>
                                  </p:childTnLst>
                                </p:cTn>
                              </p:par>
                              <p:par>
                                <p:cTn id="321" presetID="10" presetClass="entr" presetSubtype="0" fill="hold" nodeType="withEffect">
                                  <p:stCondLst>
                                    <p:cond delay="0"/>
                                  </p:stCondLst>
                                  <p:childTnLst>
                                    <p:set>
                                      <p:cBhvr>
                                        <p:cTn id="322" dur="1" fill="hold">
                                          <p:stCondLst>
                                            <p:cond delay="0"/>
                                          </p:stCondLst>
                                        </p:cTn>
                                        <p:tgtEl>
                                          <p:spTgt spid="173"/>
                                        </p:tgtEl>
                                        <p:attrNameLst>
                                          <p:attrName>style.visibility</p:attrName>
                                        </p:attrNameLst>
                                      </p:cBhvr>
                                      <p:to>
                                        <p:strVal val="visible"/>
                                      </p:to>
                                    </p:set>
                                    <p:animEffect transition="in" filter="fade">
                                      <p:cBhvr>
                                        <p:cTn id="323" dur="500"/>
                                        <p:tgtEl>
                                          <p:spTgt spid="173"/>
                                        </p:tgtEl>
                                      </p:cBhvr>
                                    </p:animEffect>
                                  </p:childTnLst>
                                </p:cTn>
                              </p:par>
                              <p:par>
                                <p:cTn id="324" presetID="10" presetClass="entr" presetSubtype="0" fill="hold" nodeType="withEffect">
                                  <p:stCondLst>
                                    <p:cond delay="0"/>
                                  </p:stCondLst>
                                  <p:childTnLst>
                                    <p:set>
                                      <p:cBhvr>
                                        <p:cTn id="325" dur="1" fill="hold">
                                          <p:stCondLst>
                                            <p:cond delay="0"/>
                                          </p:stCondLst>
                                        </p:cTn>
                                        <p:tgtEl>
                                          <p:spTgt spid="176"/>
                                        </p:tgtEl>
                                        <p:attrNameLst>
                                          <p:attrName>style.visibility</p:attrName>
                                        </p:attrNameLst>
                                      </p:cBhvr>
                                      <p:to>
                                        <p:strVal val="visible"/>
                                      </p:to>
                                    </p:set>
                                    <p:animEffect transition="in" filter="fade">
                                      <p:cBhvr>
                                        <p:cTn id="326" dur="500"/>
                                        <p:tgtEl>
                                          <p:spTgt spid="176"/>
                                        </p:tgtEl>
                                      </p:cBhvr>
                                    </p:animEffect>
                                  </p:childTnLst>
                                </p:cTn>
                              </p:par>
                              <p:par>
                                <p:cTn id="327" presetID="10" presetClass="entr" presetSubtype="0" fill="hold" nodeType="withEffect">
                                  <p:stCondLst>
                                    <p:cond delay="0"/>
                                  </p:stCondLst>
                                  <p:childTnLst>
                                    <p:set>
                                      <p:cBhvr>
                                        <p:cTn id="328" dur="1" fill="hold">
                                          <p:stCondLst>
                                            <p:cond delay="0"/>
                                          </p:stCondLst>
                                        </p:cTn>
                                        <p:tgtEl>
                                          <p:spTgt spid="179"/>
                                        </p:tgtEl>
                                        <p:attrNameLst>
                                          <p:attrName>style.visibility</p:attrName>
                                        </p:attrNameLst>
                                      </p:cBhvr>
                                      <p:to>
                                        <p:strVal val="visible"/>
                                      </p:to>
                                    </p:set>
                                    <p:animEffect transition="in" filter="fade">
                                      <p:cBhvr>
                                        <p:cTn id="329" dur="500"/>
                                        <p:tgtEl>
                                          <p:spTgt spid="179"/>
                                        </p:tgtEl>
                                      </p:cBhvr>
                                    </p:animEffect>
                                  </p:childTnLst>
                                </p:cTn>
                              </p:par>
                              <p:par>
                                <p:cTn id="330" presetID="10" presetClass="entr" presetSubtype="0" fill="hold" nodeType="withEffect">
                                  <p:stCondLst>
                                    <p:cond delay="0"/>
                                  </p:stCondLst>
                                  <p:childTnLst>
                                    <p:set>
                                      <p:cBhvr>
                                        <p:cTn id="331" dur="1" fill="hold">
                                          <p:stCondLst>
                                            <p:cond delay="0"/>
                                          </p:stCondLst>
                                        </p:cTn>
                                        <p:tgtEl>
                                          <p:spTgt spid="182"/>
                                        </p:tgtEl>
                                        <p:attrNameLst>
                                          <p:attrName>style.visibility</p:attrName>
                                        </p:attrNameLst>
                                      </p:cBhvr>
                                      <p:to>
                                        <p:strVal val="visible"/>
                                      </p:to>
                                    </p:set>
                                    <p:animEffect transition="in" filter="fade">
                                      <p:cBhvr>
                                        <p:cTn id="332" dur="500"/>
                                        <p:tgtEl>
                                          <p:spTgt spid="182"/>
                                        </p:tgtEl>
                                      </p:cBhvr>
                                    </p:animEffect>
                                  </p:childTnLst>
                                </p:cTn>
                              </p:par>
                              <p:par>
                                <p:cTn id="333" presetID="10" presetClass="entr" presetSubtype="0" fill="hold" nodeType="withEffect">
                                  <p:stCondLst>
                                    <p:cond delay="0"/>
                                  </p:stCondLst>
                                  <p:childTnLst>
                                    <p:set>
                                      <p:cBhvr>
                                        <p:cTn id="334" dur="1" fill="hold">
                                          <p:stCondLst>
                                            <p:cond delay="0"/>
                                          </p:stCondLst>
                                        </p:cTn>
                                        <p:tgtEl>
                                          <p:spTgt spid="185"/>
                                        </p:tgtEl>
                                        <p:attrNameLst>
                                          <p:attrName>style.visibility</p:attrName>
                                        </p:attrNameLst>
                                      </p:cBhvr>
                                      <p:to>
                                        <p:strVal val="visible"/>
                                      </p:to>
                                    </p:set>
                                    <p:animEffect transition="in" filter="fade">
                                      <p:cBhvr>
                                        <p:cTn id="335" dur="500"/>
                                        <p:tgtEl>
                                          <p:spTgt spid="185"/>
                                        </p:tgtEl>
                                      </p:cBhvr>
                                    </p:animEffect>
                                  </p:childTnLst>
                                </p:cTn>
                              </p:par>
                              <p:par>
                                <p:cTn id="336" presetID="10" presetClass="entr" presetSubtype="0" fill="hold" nodeType="withEffect">
                                  <p:stCondLst>
                                    <p:cond delay="0"/>
                                  </p:stCondLst>
                                  <p:childTnLst>
                                    <p:set>
                                      <p:cBhvr>
                                        <p:cTn id="337" dur="1" fill="hold">
                                          <p:stCondLst>
                                            <p:cond delay="0"/>
                                          </p:stCondLst>
                                        </p:cTn>
                                        <p:tgtEl>
                                          <p:spTgt spid="188"/>
                                        </p:tgtEl>
                                        <p:attrNameLst>
                                          <p:attrName>style.visibility</p:attrName>
                                        </p:attrNameLst>
                                      </p:cBhvr>
                                      <p:to>
                                        <p:strVal val="visible"/>
                                      </p:to>
                                    </p:set>
                                    <p:animEffect transition="in" filter="fade">
                                      <p:cBhvr>
                                        <p:cTn id="338" dur="500"/>
                                        <p:tgtEl>
                                          <p:spTgt spid="188"/>
                                        </p:tgtEl>
                                      </p:cBhvr>
                                    </p:animEffect>
                                  </p:childTnLst>
                                </p:cTn>
                              </p:par>
                            </p:childTnLst>
                          </p:cTn>
                        </p:par>
                        <p:par>
                          <p:cTn id="339" fill="hold">
                            <p:stCondLst>
                              <p:cond delay="1500"/>
                            </p:stCondLst>
                            <p:childTnLst>
                              <p:par>
                                <p:cTn id="340" presetID="10" presetClass="entr" presetSubtype="0" fill="hold" nodeType="afterEffect">
                                  <p:stCondLst>
                                    <p:cond delay="0"/>
                                  </p:stCondLst>
                                  <p:childTnLst>
                                    <p:set>
                                      <p:cBhvr>
                                        <p:cTn id="341" dur="1" fill="hold">
                                          <p:stCondLst>
                                            <p:cond delay="0"/>
                                          </p:stCondLst>
                                        </p:cTn>
                                        <p:tgtEl>
                                          <p:spTgt spid="215"/>
                                        </p:tgtEl>
                                        <p:attrNameLst>
                                          <p:attrName>style.visibility</p:attrName>
                                        </p:attrNameLst>
                                      </p:cBhvr>
                                      <p:to>
                                        <p:strVal val="visible"/>
                                      </p:to>
                                    </p:set>
                                    <p:animEffect transition="in" filter="fade">
                                      <p:cBhvr>
                                        <p:cTn id="342" dur="500"/>
                                        <p:tgtEl>
                                          <p:spTgt spid="215"/>
                                        </p:tgtEl>
                                      </p:cBhvr>
                                    </p:animEffect>
                                  </p:childTnLst>
                                </p:cTn>
                              </p:par>
                              <p:par>
                                <p:cTn id="343" presetID="10" presetClass="entr" presetSubtype="0" fill="hold" nodeType="withEffect">
                                  <p:stCondLst>
                                    <p:cond delay="0"/>
                                  </p:stCondLst>
                                  <p:childTnLst>
                                    <p:set>
                                      <p:cBhvr>
                                        <p:cTn id="344" dur="1" fill="hold">
                                          <p:stCondLst>
                                            <p:cond delay="0"/>
                                          </p:stCondLst>
                                        </p:cTn>
                                        <p:tgtEl>
                                          <p:spTgt spid="216"/>
                                        </p:tgtEl>
                                        <p:attrNameLst>
                                          <p:attrName>style.visibility</p:attrName>
                                        </p:attrNameLst>
                                      </p:cBhvr>
                                      <p:to>
                                        <p:strVal val="visible"/>
                                      </p:to>
                                    </p:set>
                                    <p:animEffect transition="in" filter="fade">
                                      <p:cBhvr>
                                        <p:cTn id="345" dur="500"/>
                                        <p:tgtEl>
                                          <p:spTgt spid="216"/>
                                        </p:tgtEl>
                                      </p:cBhvr>
                                    </p:animEffect>
                                  </p:childTnLst>
                                </p:cTn>
                              </p:par>
                              <p:par>
                                <p:cTn id="346" presetID="10" presetClass="entr" presetSubtype="0" fill="hold" nodeType="withEffect">
                                  <p:stCondLst>
                                    <p:cond delay="0"/>
                                  </p:stCondLst>
                                  <p:childTnLst>
                                    <p:set>
                                      <p:cBhvr>
                                        <p:cTn id="347" dur="1" fill="hold">
                                          <p:stCondLst>
                                            <p:cond delay="0"/>
                                          </p:stCondLst>
                                        </p:cTn>
                                        <p:tgtEl>
                                          <p:spTgt spid="217"/>
                                        </p:tgtEl>
                                        <p:attrNameLst>
                                          <p:attrName>style.visibility</p:attrName>
                                        </p:attrNameLst>
                                      </p:cBhvr>
                                      <p:to>
                                        <p:strVal val="visible"/>
                                      </p:to>
                                    </p:set>
                                    <p:animEffect transition="in" filter="fade">
                                      <p:cBhvr>
                                        <p:cTn id="348" dur="500"/>
                                        <p:tgtEl>
                                          <p:spTgt spid="217"/>
                                        </p:tgtEl>
                                      </p:cBhvr>
                                    </p:animEffect>
                                  </p:childTnLst>
                                </p:cTn>
                              </p:par>
                              <p:par>
                                <p:cTn id="349" presetID="10" presetClass="entr" presetSubtype="0" fill="hold" nodeType="withEffect">
                                  <p:stCondLst>
                                    <p:cond delay="0"/>
                                  </p:stCondLst>
                                  <p:childTnLst>
                                    <p:set>
                                      <p:cBhvr>
                                        <p:cTn id="350" dur="1" fill="hold">
                                          <p:stCondLst>
                                            <p:cond delay="0"/>
                                          </p:stCondLst>
                                        </p:cTn>
                                        <p:tgtEl>
                                          <p:spTgt spid="218"/>
                                        </p:tgtEl>
                                        <p:attrNameLst>
                                          <p:attrName>style.visibility</p:attrName>
                                        </p:attrNameLst>
                                      </p:cBhvr>
                                      <p:to>
                                        <p:strVal val="visible"/>
                                      </p:to>
                                    </p:set>
                                    <p:animEffect transition="in" filter="fade">
                                      <p:cBhvr>
                                        <p:cTn id="351" dur="500"/>
                                        <p:tgtEl>
                                          <p:spTgt spid="218"/>
                                        </p:tgtEl>
                                      </p:cBhvr>
                                    </p:animEffect>
                                  </p:childTnLst>
                                </p:cTn>
                              </p:par>
                              <p:par>
                                <p:cTn id="352" presetID="10" presetClass="entr" presetSubtype="0" fill="hold" nodeType="withEffect">
                                  <p:stCondLst>
                                    <p:cond delay="0"/>
                                  </p:stCondLst>
                                  <p:childTnLst>
                                    <p:set>
                                      <p:cBhvr>
                                        <p:cTn id="353" dur="1" fill="hold">
                                          <p:stCondLst>
                                            <p:cond delay="0"/>
                                          </p:stCondLst>
                                        </p:cTn>
                                        <p:tgtEl>
                                          <p:spTgt spid="219"/>
                                        </p:tgtEl>
                                        <p:attrNameLst>
                                          <p:attrName>style.visibility</p:attrName>
                                        </p:attrNameLst>
                                      </p:cBhvr>
                                      <p:to>
                                        <p:strVal val="visible"/>
                                      </p:to>
                                    </p:set>
                                    <p:animEffect transition="in" filter="fade">
                                      <p:cBhvr>
                                        <p:cTn id="354" dur="500"/>
                                        <p:tgtEl>
                                          <p:spTgt spid="219"/>
                                        </p:tgtEl>
                                      </p:cBhvr>
                                    </p:animEffect>
                                  </p:childTnLst>
                                </p:cTn>
                              </p:par>
                              <p:par>
                                <p:cTn id="355" presetID="10" presetClass="entr" presetSubtype="0" fill="hold" nodeType="withEffect">
                                  <p:stCondLst>
                                    <p:cond delay="0"/>
                                  </p:stCondLst>
                                  <p:childTnLst>
                                    <p:set>
                                      <p:cBhvr>
                                        <p:cTn id="356" dur="1" fill="hold">
                                          <p:stCondLst>
                                            <p:cond delay="0"/>
                                          </p:stCondLst>
                                        </p:cTn>
                                        <p:tgtEl>
                                          <p:spTgt spid="220"/>
                                        </p:tgtEl>
                                        <p:attrNameLst>
                                          <p:attrName>style.visibility</p:attrName>
                                        </p:attrNameLst>
                                      </p:cBhvr>
                                      <p:to>
                                        <p:strVal val="visible"/>
                                      </p:to>
                                    </p:set>
                                    <p:animEffect transition="in" filter="fade">
                                      <p:cBhvr>
                                        <p:cTn id="357" dur="500"/>
                                        <p:tgtEl>
                                          <p:spTgt spid="220"/>
                                        </p:tgtEl>
                                      </p:cBhvr>
                                    </p:animEffect>
                                  </p:childTnLst>
                                </p:cTn>
                              </p:par>
                              <p:par>
                                <p:cTn id="358" presetID="10" presetClass="entr" presetSubtype="0" fill="hold" nodeType="withEffect">
                                  <p:stCondLst>
                                    <p:cond delay="0"/>
                                  </p:stCondLst>
                                  <p:childTnLst>
                                    <p:set>
                                      <p:cBhvr>
                                        <p:cTn id="359" dur="1" fill="hold">
                                          <p:stCondLst>
                                            <p:cond delay="0"/>
                                          </p:stCondLst>
                                        </p:cTn>
                                        <p:tgtEl>
                                          <p:spTgt spid="221"/>
                                        </p:tgtEl>
                                        <p:attrNameLst>
                                          <p:attrName>style.visibility</p:attrName>
                                        </p:attrNameLst>
                                      </p:cBhvr>
                                      <p:to>
                                        <p:strVal val="visible"/>
                                      </p:to>
                                    </p:set>
                                    <p:animEffect transition="in" filter="fade">
                                      <p:cBhvr>
                                        <p:cTn id="360" dur="500"/>
                                        <p:tgtEl>
                                          <p:spTgt spid="221"/>
                                        </p:tgtEl>
                                      </p:cBhvr>
                                    </p:animEffect>
                                  </p:childTnLst>
                                </p:cTn>
                              </p:par>
                              <p:par>
                                <p:cTn id="361" presetID="10" presetClass="entr" presetSubtype="0" fill="hold" nodeType="withEffect">
                                  <p:stCondLst>
                                    <p:cond delay="0"/>
                                  </p:stCondLst>
                                  <p:childTnLst>
                                    <p:set>
                                      <p:cBhvr>
                                        <p:cTn id="362" dur="1" fill="hold">
                                          <p:stCondLst>
                                            <p:cond delay="0"/>
                                          </p:stCondLst>
                                        </p:cTn>
                                        <p:tgtEl>
                                          <p:spTgt spid="222"/>
                                        </p:tgtEl>
                                        <p:attrNameLst>
                                          <p:attrName>style.visibility</p:attrName>
                                        </p:attrNameLst>
                                      </p:cBhvr>
                                      <p:to>
                                        <p:strVal val="visible"/>
                                      </p:to>
                                    </p:set>
                                    <p:animEffect transition="in" filter="fade">
                                      <p:cBhvr>
                                        <p:cTn id="363" dur="500"/>
                                        <p:tgtEl>
                                          <p:spTgt spid="222"/>
                                        </p:tgtEl>
                                      </p:cBhvr>
                                    </p:animEffect>
                                  </p:childTnLst>
                                </p:cTn>
                              </p:par>
                            </p:childTnLst>
                          </p:cTn>
                        </p:par>
                        <p:par>
                          <p:cTn id="364" fill="hold">
                            <p:stCondLst>
                              <p:cond delay="2000"/>
                            </p:stCondLst>
                            <p:childTnLst>
                              <p:par>
                                <p:cTn id="365" presetID="10" presetClass="entr" presetSubtype="0" fill="hold" nodeType="afterEffect">
                                  <p:stCondLst>
                                    <p:cond delay="0"/>
                                  </p:stCondLst>
                                  <p:childTnLst>
                                    <p:set>
                                      <p:cBhvr>
                                        <p:cTn id="366" dur="1" fill="hold">
                                          <p:stCondLst>
                                            <p:cond delay="0"/>
                                          </p:stCondLst>
                                        </p:cTn>
                                        <p:tgtEl>
                                          <p:spTgt spid="250"/>
                                        </p:tgtEl>
                                        <p:attrNameLst>
                                          <p:attrName>style.visibility</p:attrName>
                                        </p:attrNameLst>
                                      </p:cBhvr>
                                      <p:to>
                                        <p:strVal val="visible"/>
                                      </p:to>
                                    </p:set>
                                    <p:animEffect transition="in" filter="fade">
                                      <p:cBhvr>
                                        <p:cTn id="367" dur="500"/>
                                        <p:tgtEl>
                                          <p:spTgt spid="250"/>
                                        </p:tgtEl>
                                      </p:cBhvr>
                                    </p:animEffect>
                                  </p:childTnLst>
                                </p:cTn>
                              </p:par>
                              <p:par>
                                <p:cTn id="368" presetID="10" presetClass="entr" presetSubtype="0" fill="hold" nodeType="withEffect">
                                  <p:stCondLst>
                                    <p:cond delay="0"/>
                                  </p:stCondLst>
                                  <p:childTnLst>
                                    <p:set>
                                      <p:cBhvr>
                                        <p:cTn id="369" dur="1" fill="hold">
                                          <p:stCondLst>
                                            <p:cond delay="0"/>
                                          </p:stCondLst>
                                        </p:cTn>
                                        <p:tgtEl>
                                          <p:spTgt spid="212"/>
                                        </p:tgtEl>
                                        <p:attrNameLst>
                                          <p:attrName>style.visibility</p:attrName>
                                        </p:attrNameLst>
                                      </p:cBhvr>
                                      <p:to>
                                        <p:strVal val="visible"/>
                                      </p:to>
                                    </p:set>
                                    <p:animEffect transition="in" filter="fade">
                                      <p:cBhvr>
                                        <p:cTn id="370" dur="500"/>
                                        <p:tgtEl>
                                          <p:spTgt spid="212"/>
                                        </p:tgtEl>
                                      </p:cBhvr>
                                    </p:animEffect>
                                  </p:childTnLst>
                                </p:cTn>
                              </p:par>
                              <p:par>
                                <p:cTn id="371" presetID="10" presetClass="entr" presetSubtype="0" fill="hold" nodeType="withEffect">
                                  <p:stCondLst>
                                    <p:cond delay="0"/>
                                  </p:stCondLst>
                                  <p:childTnLst>
                                    <p:set>
                                      <p:cBhvr>
                                        <p:cTn id="372" dur="1" fill="hold">
                                          <p:stCondLst>
                                            <p:cond delay="0"/>
                                          </p:stCondLst>
                                        </p:cTn>
                                        <p:tgtEl>
                                          <p:spTgt spid="209"/>
                                        </p:tgtEl>
                                        <p:attrNameLst>
                                          <p:attrName>style.visibility</p:attrName>
                                        </p:attrNameLst>
                                      </p:cBhvr>
                                      <p:to>
                                        <p:strVal val="visible"/>
                                      </p:to>
                                    </p:set>
                                    <p:animEffect transition="in" filter="fade">
                                      <p:cBhvr>
                                        <p:cTn id="373" dur="500"/>
                                        <p:tgtEl>
                                          <p:spTgt spid="209"/>
                                        </p:tgtEl>
                                      </p:cBhvr>
                                    </p:animEffect>
                                  </p:childTnLst>
                                </p:cTn>
                              </p:par>
                              <p:par>
                                <p:cTn id="374" presetID="10" presetClass="entr" presetSubtype="0" fill="hold" nodeType="withEffect">
                                  <p:stCondLst>
                                    <p:cond delay="0"/>
                                  </p:stCondLst>
                                  <p:childTnLst>
                                    <p:set>
                                      <p:cBhvr>
                                        <p:cTn id="375" dur="1" fill="hold">
                                          <p:stCondLst>
                                            <p:cond delay="0"/>
                                          </p:stCondLst>
                                        </p:cTn>
                                        <p:tgtEl>
                                          <p:spTgt spid="206"/>
                                        </p:tgtEl>
                                        <p:attrNameLst>
                                          <p:attrName>style.visibility</p:attrName>
                                        </p:attrNameLst>
                                      </p:cBhvr>
                                      <p:to>
                                        <p:strVal val="visible"/>
                                      </p:to>
                                    </p:set>
                                    <p:animEffect transition="in" filter="fade">
                                      <p:cBhvr>
                                        <p:cTn id="376" dur="500"/>
                                        <p:tgtEl>
                                          <p:spTgt spid="206"/>
                                        </p:tgtEl>
                                      </p:cBhvr>
                                    </p:animEffect>
                                  </p:childTnLst>
                                </p:cTn>
                              </p:par>
                              <p:par>
                                <p:cTn id="377" presetID="10" presetClass="entr" presetSubtype="0" fill="hold" nodeType="withEffect">
                                  <p:stCondLst>
                                    <p:cond delay="0"/>
                                  </p:stCondLst>
                                  <p:childTnLst>
                                    <p:set>
                                      <p:cBhvr>
                                        <p:cTn id="378" dur="1" fill="hold">
                                          <p:stCondLst>
                                            <p:cond delay="0"/>
                                          </p:stCondLst>
                                        </p:cTn>
                                        <p:tgtEl>
                                          <p:spTgt spid="203"/>
                                        </p:tgtEl>
                                        <p:attrNameLst>
                                          <p:attrName>style.visibility</p:attrName>
                                        </p:attrNameLst>
                                      </p:cBhvr>
                                      <p:to>
                                        <p:strVal val="visible"/>
                                      </p:to>
                                    </p:set>
                                    <p:animEffect transition="in" filter="fade">
                                      <p:cBhvr>
                                        <p:cTn id="379" dur="500"/>
                                        <p:tgtEl>
                                          <p:spTgt spid="203"/>
                                        </p:tgtEl>
                                      </p:cBhvr>
                                    </p:animEffect>
                                  </p:childTnLst>
                                </p:cTn>
                              </p:par>
                              <p:par>
                                <p:cTn id="380" presetID="10" presetClass="entr" presetSubtype="0" fill="hold" nodeType="withEffect">
                                  <p:stCondLst>
                                    <p:cond delay="0"/>
                                  </p:stCondLst>
                                  <p:childTnLst>
                                    <p:set>
                                      <p:cBhvr>
                                        <p:cTn id="381" dur="1" fill="hold">
                                          <p:stCondLst>
                                            <p:cond delay="0"/>
                                          </p:stCondLst>
                                        </p:cTn>
                                        <p:tgtEl>
                                          <p:spTgt spid="200"/>
                                        </p:tgtEl>
                                        <p:attrNameLst>
                                          <p:attrName>style.visibility</p:attrName>
                                        </p:attrNameLst>
                                      </p:cBhvr>
                                      <p:to>
                                        <p:strVal val="visible"/>
                                      </p:to>
                                    </p:set>
                                    <p:animEffect transition="in" filter="fade">
                                      <p:cBhvr>
                                        <p:cTn id="382" dur="500"/>
                                        <p:tgtEl>
                                          <p:spTgt spid="200"/>
                                        </p:tgtEl>
                                      </p:cBhvr>
                                    </p:animEffect>
                                  </p:childTnLst>
                                </p:cTn>
                              </p:par>
                              <p:par>
                                <p:cTn id="383" presetID="10" presetClass="entr" presetSubtype="0" fill="hold" nodeType="withEffect">
                                  <p:stCondLst>
                                    <p:cond delay="0"/>
                                  </p:stCondLst>
                                  <p:childTnLst>
                                    <p:set>
                                      <p:cBhvr>
                                        <p:cTn id="384" dur="1" fill="hold">
                                          <p:stCondLst>
                                            <p:cond delay="0"/>
                                          </p:stCondLst>
                                        </p:cTn>
                                        <p:tgtEl>
                                          <p:spTgt spid="197"/>
                                        </p:tgtEl>
                                        <p:attrNameLst>
                                          <p:attrName>style.visibility</p:attrName>
                                        </p:attrNameLst>
                                      </p:cBhvr>
                                      <p:to>
                                        <p:strVal val="visible"/>
                                      </p:to>
                                    </p:set>
                                    <p:animEffect transition="in" filter="fade">
                                      <p:cBhvr>
                                        <p:cTn id="385" dur="500"/>
                                        <p:tgtEl>
                                          <p:spTgt spid="197"/>
                                        </p:tgtEl>
                                      </p:cBhvr>
                                    </p:animEffect>
                                  </p:childTnLst>
                                </p:cTn>
                              </p:par>
                              <p:par>
                                <p:cTn id="386" presetID="10" presetClass="entr" presetSubtype="0" fill="hold" nodeType="withEffect">
                                  <p:stCondLst>
                                    <p:cond delay="0"/>
                                  </p:stCondLst>
                                  <p:childTnLst>
                                    <p:set>
                                      <p:cBhvr>
                                        <p:cTn id="387" dur="1" fill="hold">
                                          <p:stCondLst>
                                            <p:cond delay="0"/>
                                          </p:stCondLst>
                                        </p:cTn>
                                        <p:tgtEl>
                                          <p:spTgt spid="194"/>
                                        </p:tgtEl>
                                        <p:attrNameLst>
                                          <p:attrName>style.visibility</p:attrName>
                                        </p:attrNameLst>
                                      </p:cBhvr>
                                      <p:to>
                                        <p:strVal val="visible"/>
                                      </p:to>
                                    </p:set>
                                    <p:animEffect transition="in" filter="fade">
                                      <p:cBhvr>
                                        <p:cTn id="388" dur="500"/>
                                        <p:tgtEl>
                                          <p:spTgt spid="194"/>
                                        </p:tgtEl>
                                      </p:cBhvr>
                                    </p:animEffect>
                                  </p:childTnLst>
                                </p:cTn>
                              </p:par>
                              <p:par>
                                <p:cTn id="389" presetID="10" presetClass="entr" presetSubtype="0" fill="hold" nodeType="withEffect">
                                  <p:stCondLst>
                                    <p:cond delay="0"/>
                                  </p:stCondLst>
                                  <p:childTnLst>
                                    <p:set>
                                      <p:cBhvr>
                                        <p:cTn id="390" dur="1" fill="hold">
                                          <p:stCondLst>
                                            <p:cond delay="0"/>
                                          </p:stCondLst>
                                        </p:cTn>
                                        <p:tgtEl>
                                          <p:spTgt spid="191"/>
                                        </p:tgtEl>
                                        <p:attrNameLst>
                                          <p:attrName>style.visibility</p:attrName>
                                        </p:attrNameLst>
                                      </p:cBhvr>
                                      <p:to>
                                        <p:strVal val="visible"/>
                                      </p:to>
                                    </p:set>
                                    <p:animEffect transition="in" filter="fade">
                                      <p:cBhvr>
                                        <p:cTn id="391" dur="500"/>
                                        <p:tgtEl>
                                          <p:spTgt spid="191"/>
                                        </p:tgtEl>
                                      </p:cBhvr>
                                    </p:animEffect>
                                  </p:childTnLst>
                                </p:cTn>
                              </p:par>
                            </p:childTnLst>
                          </p:cTn>
                        </p:par>
                      </p:childTnLst>
                    </p:cTn>
                  </p:par>
                  <p:par>
                    <p:cTn id="392" fill="hold">
                      <p:stCondLst>
                        <p:cond delay="indefinite"/>
                      </p:stCondLst>
                      <p:childTnLst>
                        <p:par>
                          <p:cTn id="393" fill="hold">
                            <p:stCondLst>
                              <p:cond delay="0"/>
                            </p:stCondLst>
                            <p:childTnLst>
                              <p:par>
                                <p:cTn id="394" presetID="10" presetClass="entr" presetSubtype="0" fill="hold" grpId="0" nodeType="clickEffect">
                                  <p:stCondLst>
                                    <p:cond delay="0"/>
                                  </p:stCondLst>
                                  <p:childTnLst>
                                    <p:set>
                                      <p:cBhvr>
                                        <p:cTn id="395" dur="1" fill="hold">
                                          <p:stCondLst>
                                            <p:cond delay="0"/>
                                          </p:stCondLst>
                                        </p:cTn>
                                        <p:tgtEl>
                                          <p:spTgt spid="9"/>
                                        </p:tgtEl>
                                        <p:attrNameLst>
                                          <p:attrName>style.visibility</p:attrName>
                                        </p:attrNameLst>
                                      </p:cBhvr>
                                      <p:to>
                                        <p:strVal val="visible"/>
                                      </p:to>
                                    </p:set>
                                    <p:animEffect transition="in" filter="fade">
                                      <p:cBhvr>
                                        <p:cTn id="396" dur="500"/>
                                        <p:tgtEl>
                                          <p:spTgt spid="9"/>
                                        </p:tgtEl>
                                      </p:cBhvr>
                                    </p:animEffect>
                                  </p:childTnLst>
                                </p:cTn>
                              </p:par>
                              <p:par>
                                <p:cTn id="397" presetID="10" presetClass="entr" presetSubtype="0" fill="hold" grpId="0" nodeType="withEffect">
                                  <p:stCondLst>
                                    <p:cond delay="0"/>
                                  </p:stCondLst>
                                  <p:childTnLst>
                                    <p:set>
                                      <p:cBhvr>
                                        <p:cTn id="398" dur="1" fill="hold">
                                          <p:stCondLst>
                                            <p:cond delay="0"/>
                                          </p:stCondLst>
                                        </p:cTn>
                                        <p:tgtEl>
                                          <p:spTgt spid="10"/>
                                        </p:tgtEl>
                                        <p:attrNameLst>
                                          <p:attrName>style.visibility</p:attrName>
                                        </p:attrNameLst>
                                      </p:cBhvr>
                                      <p:to>
                                        <p:strVal val="visible"/>
                                      </p:to>
                                    </p:set>
                                    <p:animEffect transition="in" filter="fade">
                                      <p:cBhvr>
                                        <p:cTn id="399" dur="500"/>
                                        <p:tgtEl>
                                          <p:spTgt spid="10"/>
                                        </p:tgtEl>
                                      </p:cBhvr>
                                    </p:animEffect>
                                  </p:childTnLst>
                                </p:cTn>
                              </p:par>
                              <p:par>
                                <p:cTn id="400" presetID="10" presetClass="entr" presetSubtype="0" fill="hold" grpId="0" nodeType="withEffect">
                                  <p:stCondLst>
                                    <p:cond delay="0"/>
                                  </p:stCondLst>
                                  <p:childTnLst>
                                    <p:set>
                                      <p:cBhvr>
                                        <p:cTn id="401" dur="1" fill="hold">
                                          <p:stCondLst>
                                            <p:cond delay="0"/>
                                          </p:stCondLst>
                                        </p:cTn>
                                        <p:tgtEl>
                                          <p:spTgt spid="11"/>
                                        </p:tgtEl>
                                        <p:attrNameLst>
                                          <p:attrName>style.visibility</p:attrName>
                                        </p:attrNameLst>
                                      </p:cBhvr>
                                      <p:to>
                                        <p:strVal val="visible"/>
                                      </p:to>
                                    </p:set>
                                    <p:animEffect transition="in" filter="fade">
                                      <p:cBhvr>
                                        <p:cTn id="402" dur="500"/>
                                        <p:tgtEl>
                                          <p:spTgt spid="11"/>
                                        </p:tgtEl>
                                      </p:cBhvr>
                                    </p:animEffect>
                                  </p:childTnLst>
                                </p:cTn>
                              </p:par>
                              <p:par>
                                <p:cTn id="403" presetID="10" presetClass="entr" presetSubtype="0" fill="hold" grpId="0" nodeType="withEffect">
                                  <p:stCondLst>
                                    <p:cond delay="0"/>
                                  </p:stCondLst>
                                  <p:childTnLst>
                                    <p:set>
                                      <p:cBhvr>
                                        <p:cTn id="404" dur="1" fill="hold">
                                          <p:stCondLst>
                                            <p:cond delay="0"/>
                                          </p:stCondLst>
                                        </p:cTn>
                                        <p:tgtEl>
                                          <p:spTgt spid="12"/>
                                        </p:tgtEl>
                                        <p:attrNameLst>
                                          <p:attrName>style.visibility</p:attrName>
                                        </p:attrNameLst>
                                      </p:cBhvr>
                                      <p:to>
                                        <p:strVal val="visible"/>
                                      </p:to>
                                    </p:set>
                                    <p:animEffect transition="in" filter="fade">
                                      <p:cBhvr>
                                        <p:cTn id="405" dur="500"/>
                                        <p:tgtEl>
                                          <p:spTgt spid="12"/>
                                        </p:tgtEl>
                                      </p:cBhvr>
                                    </p:animEffect>
                                  </p:childTnLst>
                                </p:cTn>
                              </p:par>
                              <p:par>
                                <p:cTn id="406" presetID="10" presetClass="entr" presetSubtype="0" fill="hold" grpId="0" nodeType="withEffect">
                                  <p:stCondLst>
                                    <p:cond delay="0"/>
                                  </p:stCondLst>
                                  <p:childTnLst>
                                    <p:set>
                                      <p:cBhvr>
                                        <p:cTn id="407" dur="1" fill="hold">
                                          <p:stCondLst>
                                            <p:cond delay="0"/>
                                          </p:stCondLst>
                                        </p:cTn>
                                        <p:tgtEl>
                                          <p:spTgt spid="13"/>
                                        </p:tgtEl>
                                        <p:attrNameLst>
                                          <p:attrName>style.visibility</p:attrName>
                                        </p:attrNameLst>
                                      </p:cBhvr>
                                      <p:to>
                                        <p:strVal val="visible"/>
                                      </p:to>
                                    </p:set>
                                    <p:animEffect transition="in" filter="fade">
                                      <p:cBhvr>
                                        <p:cTn id="408" dur="500"/>
                                        <p:tgtEl>
                                          <p:spTgt spid="13"/>
                                        </p:tgtEl>
                                      </p:cBhvr>
                                    </p:animEffect>
                                  </p:childTnLst>
                                </p:cTn>
                              </p:par>
                              <p:par>
                                <p:cTn id="409" presetID="10" presetClass="entr" presetSubtype="0" fill="hold" grpId="0" nodeType="withEffect">
                                  <p:stCondLst>
                                    <p:cond delay="0"/>
                                  </p:stCondLst>
                                  <p:childTnLst>
                                    <p:set>
                                      <p:cBhvr>
                                        <p:cTn id="410" dur="1" fill="hold">
                                          <p:stCondLst>
                                            <p:cond delay="0"/>
                                          </p:stCondLst>
                                        </p:cTn>
                                        <p:tgtEl>
                                          <p:spTgt spid="14"/>
                                        </p:tgtEl>
                                        <p:attrNameLst>
                                          <p:attrName>style.visibility</p:attrName>
                                        </p:attrNameLst>
                                      </p:cBhvr>
                                      <p:to>
                                        <p:strVal val="visible"/>
                                      </p:to>
                                    </p:set>
                                    <p:animEffect transition="in" filter="fade">
                                      <p:cBhvr>
                                        <p:cTn id="411" dur="500"/>
                                        <p:tgtEl>
                                          <p:spTgt spid="14"/>
                                        </p:tgtEl>
                                      </p:cBhvr>
                                    </p:animEffect>
                                  </p:childTnLst>
                                </p:cTn>
                              </p:par>
                            </p:childTnLst>
                          </p:cTn>
                        </p:par>
                        <p:par>
                          <p:cTn id="412" fill="hold">
                            <p:stCondLst>
                              <p:cond delay="500"/>
                            </p:stCondLst>
                            <p:childTnLst>
                              <p:par>
                                <p:cTn id="413" presetID="10" presetClass="entr" presetSubtype="0" fill="hold" grpId="0" nodeType="afterEffect">
                                  <p:stCondLst>
                                    <p:cond delay="0"/>
                                  </p:stCondLst>
                                  <p:childTnLst>
                                    <p:set>
                                      <p:cBhvr>
                                        <p:cTn id="414" dur="1" fill="hold">
                                          <p:stCondLst>
                                            <p:cond delay="0"/>
                                          </p:stCondLst>
                                        </p:cTn>
                                        <p:tgtEl>
                                          <p:spTgt spid="307"/>
                                        </p:tgtEl>
                                        <p:attrNameLst>
                                          <p:attrName>style.visibility</p:attrName>
                                        </p:attrNameLst>
                                      </p:cBhvr>
                                      <p:to>
                                        <p:strVal val="visible"/>
                                      </p:to>
                                    </p:set>
                                    <p:animEffect transition="in" filter="fade">
                                      <p:cBhvr>
                                        <p:cTn id="415" dur="500"/>
                                        <p:tgtEl>
                                          <p:spTgt spid="307"/>
                                        </p:tgtEl>
                                      </p:cBhvr>
                                    </p:animEffect>
                                  </p:childTnLst>
                                </p:cTn>
                              </p:par>
                              <p:par>
                                <p:cTn id="416" presetID="10" presetClass="entr" presetSubtype="0" fill="hold" grpId="0" nodeType="withEffect">
                                  <p:stCondLst>
                                    <p:cond delay="0"/>
                                  </p:stCondLst>
                                  <p:childTnLst>
                                    <p:set>
                                      <p:cBhvr>
                                        <p:cTn id="417" dur="1" fill="hold">
                                          <p:stCondLst>
                                            <p:cond delay="0"/>
                                          </p:stCondLst>
                                        </p:cTn>
                                        <p:tgtEl>
                                          <p:spTgt spid="308"/>
                                        </p:tgtEl>
                                        <p:attrNameLst>
                                          <p:attrName>style.visibility</p:attrName>
                                        </p:attrNameLst>
                                      </p:cBhvr>
                                      <p:to>
                                        <p:strVal val="visible"/>
                                      </p:to>
                                    </p:set>
                                    <p:animEffect transition="in" filter="fade">
                                      <p:cBhvr>
                                        <p:cTn id="418" dur="500"/>
                                        <p:tgtEl>
                                          <p:spTgt spid="308"/>
                                        </p:tgtEl>
                                      </p:cBhvr>
                                    </p:animEffect>
                                  </p:childTnLst>
                                </p:cTn>
                              </p:par>
                              <p:par>
                                <p:cTn id="419" presetID="10" presetClass="entr" presetSubtype="0" fill="hold" grpId="0" nodeType="withEffect">
                                  <p:stCondLst>
                                    <p:cond delay="0"/>
                                  </p:stCondLst>
                                  <p:childTnLst>
                                    <p:set>
                                      <p:cBhvr>
                                        <p:cTn id="420" dur="1" fill="hold">
                                          <p:stCondLst>
                                            <p:cond delay="0"/>
                                          </p:stCondLst>
                                        </p:cTn>
                                        <p:tgtEl>
                                          <p:spTgt spid="309"/>
                                        </p:tgtEl>
                                        <p:attrNameLst>
                                          <p:attrName>style.visibility</p:attrName>
                                        </p:attrNameLst>
                                      </p:cBhvr>
                                      <p:to>
                                        <p:strVal val="visible"/>
                                      </p:to>
                                    </p:set>
                                    <p:animEffect transition="in" filter="fade">
                                      <p:cBhvr>
                                        <p:cTn id="421" dur="500"/>
                                        <p:tgtEl>
                                          <p:spTgt spid="309"/>
                                        </p:tgtEl>
                                      </p:cBhvr>
                                    </p:animEffect>
                                  </p:childTnLst>
                                </p:cTn>
                              </p:par>
                              <p:par>
                                <p:cTn id="422" presetID="10" presetClass="entr" presetSubtype="0" fill="hold" grpId="0" nodeType="withEffect">
                                  <p:stCondLst>
                                    <p:cond delay="0"/>
                                  </p:stCondLst>
                                  <p:childTnLst>
                                    <p:set>
                                      <p:cBhvr>
                                        <p:cTn id="423" dur="1" fill="hold">
                                          <p:stCondLst>
                                            <p:cond delay="0"/>
                                          </p:stCondLst>
                                        </p:cTn>
                                        <p:tgtEl>
                                          <p:spTgt spid="310"/>
                                        </p:tgtEl>
                                        <p:attrNameLst>
                                          <p:attrName>style.visibility</p:attrName>
                                        </p:attrNameLst>
                                      </p:cBhvr>
                                      <p:to>
                                        <p:strVal val="visible"/>
                                      </p:to>
                                    </p:set>
                                    <p:animEffect transition="in" filter="fade">
                                      <p:cBhvr>
                                        <p:cTn id="424" dur="500"/>
                                        <p:tgtEl>
                                          <p:spTgt spid="310"/>
                                        </p:tgtEl>
                                      </p:cBhvr>
                                    </p:animEffect>
                                  </p:childTnLst>
                                </p:cTn>
                              </p:par>
                              <p:par>
                                <p:cTn id="425" presetID="10" presetClass="entr" presetSubtype="0" fill="hold" grpId="0" nodeType="withEffect">
                                  <p:stCondLst>
                                    <p:cond delay="0"/>
                                  </p:stCondLst>
                                  <p:childTnLst>
                                    <p:set>
                                      <p:cBhvr>
                                        <p:cTn id="426" dur="1" fill="hold">
                                          <p:stCondLst>
                                            <p:cond delay="0"/>
                                          </p:stCondLst>
                                        </p:cTn>
                                        <p:tgtEl>
                                          <p:spTgt spid="311"/>
                                        </p:tgtEl>
                                        <p:attrNameLst>
                                          <p:attrName>style.visibility</p:attrName>
                                        </p:attrNameLst>
                                      </p:cBhvr>
                                      <p:to>
                                        <p:strVal val="visible"/>
                                      </p:to>
                                    </p:set>
                                    <p:animEffect transition="in" filter="fade">
                                      <p:cBhvr>
                                        <p:cTn id="427" dur="500"/>
                                        <p:tgtEl>
                                          <p:spTgt spid="311"/>
                                        </p:tgtEl>
                                      </p:cBhvr>
                                    </p:animEffect>
                                  </p:childTnLst>
                                </p:cTn>
                              </p:par>
                              <p:par>
                                <p:cTn id="428" presetID="10" presetClass="entr" presetSubtype="0" fill="hold" grpId="0" nodeType="withEffect">
                                  <p:stCondLst>
                                    <p:cond delay="0"/>
                                  </p:stCondLst>
                                  <p:childTnLst>
                                    <p:set>
                                      <p:cBhvr>
                                        <p:cTn id="429" dur="1" fill="hold">
                                          <p:stCondLst>
                                            <p:cond delay="0"/>
                                          </p:stCondLst>
                                        </p:cTn>
                                        <p:tgtEl>
                                          <p:spTgt spid="312"/>
                                        </p:tgtEl>
                                        <p:attrNameLst>
                                          <p:attrName>style.visibility</p:attrName>
                                        </p:attrNameLst>
                                      </p:cBhvr>
                                      <p:to>
                                        <p:strVal val="visible"/>
                                      </p:to>
                                    </p:set>
                                    <p:animEffect transition="in" filter="fade">
                                      <p:cBhvr>
                                        <p:cTn id="430" dur="500"/>
                                        <p:tgtEl>
                                          <p:spTgt spid="312"/>
                                        </p:tgtEl>
                                      </p:cBhvr>
                                    </p:animEffect>
                                  </p:childTnLst>
                                </p:cTn>
                              </p:par>
                            </p:childTnLst>
                          </p:cTn>
                        </p:par>
                        <p:par>
                          <p:cTn id="431" fill="hold">
                            <p:stCondLst>
                              <p:cond delay="1000"/>
                            </p:stCondLst>
                            <p:childTnLst>
                              <p:par>
                                <p:cTn id="432" presetID="10" presetClass="entr" presetSubtype="0" fill="hold" grpId="0" nodeType="afterEffect">
                                  <p:stCondLst>
                                    <p:cond delay="0"/>
                                  </p:stCondLst>
                                  <p:childTnLst>
                                    <p:set>
                                      <p:cBhvr>
                                        <p:cTn id="433" dur="1" fill="hold">
                                          <p:stCondLst>
                                            <p:cond delay="0"/>
                                          </p:stCondLst>
                                        </p:cTn>
                                        <p:tgtEl>
                                          <p:spTgt spid="230"/>
                                        </p:tgtEl>
                                        <p:attrNameLst>
                                          <p:attrName>style.visibility</p:attrName>
                                        </p:attrNameLst>
                                      </p:cBhvr>
                                      <p:to>
                                        <p:strVal val="visible"/>
                                      </p:to>
                                    </p:set>
                                    <p:animEffect transition="in" filter="fade">
                                      <p:cBhvr>
                                        <p:cTn id="434" dur="500"/>
                                        <p:tgtEl>
                                          <p:spTgt spid="230"/>
                                        </p:tgtEl>
                                      </p:cBhvr>
                                    </p:animEffect>
                                  </p:childTnLst>
                                </p:cTn>
                              </p:par>
                              <p:par>
                                <p:cTn id="435" presetID="10" presetClass="entr" presetSubtype="0" fill="hold" grpId="0" nodeType="withEffect">
                                  <p:stCondLst>
                                    <p:cond delay="0"/>
                                  </p:stCondLst>
                                  <p:childTnLst>
                                    <p:set>
                                      <p:cBhvr>
                                        <p:cTn id="436" dur="1" fill="hold">
                                          <p:stCondLst>
                                            <p:cond delay="0"/>
                                          </p:stCondLst>
                                        </p:cTn>
                                        <p:tgtEl>
                                          <p:spTgt spid="231"/>
                                        </p:tgtEl>
                                        <p:attrNameLst>
                                          <p:attrName>style.visibility</p:attrName>
                                        </p:attrNameLst>
                                      </p:cBhvr>
                                      <p:to>
                                        <p:strVal val="visible"/>
                                      </p:to>
                                    </p:set>
                                    <p:animEffect transition="in" filter="fade">
                                      <p:cBhvr>
                                        <p:cTn id="437" dur="500"/>
                                        <p:tgtEl>
                                          <p:spTgt spid="231"/>
                                        </p:tgtEl>
                                      </p:cBhvr>
                                    </p:animEffect>
                                  </p:childTnLst>
                                </p:cTn>
                              </p:par>
                              <p:par>
                                <p:cTn id="438" presetID="10" presetClass="entr" presetSubtype="0" fill="hold" grpId="0" nodeType="withEffect">
                                  <p:stCondLst>
                                    <p:cond delay="0"/>
                                  </p:stCondLst>
                                  <p:childTnLst>
                                    <p:set>
                                      <p:cBhvr>
                                        <p:cTn id="439" dur="1" fill="hold">
                                          <p:stCondLst>
                                            <p:cond delay="0"/>
                                          </p:stCondLst>
                                        </p:cTn>
                                        <p:tgtEl>
                                          <p:spTgt spid="232"/>
                                        </p:tgtEl>
                                        <p:attrNameLst>
                                          <p:attrName>style.visibility</p:attrName>
                                        </p:attrNameLst>
                                      </p:cBhvr>
                                      <p:to>
                                        <p:strVal val="visible"/>
                                      </p:to>
                                    </p:set>
                                    <p:animEffect transition="in" filter="fade">
                                      <p:cBhvr>
                                        <p:cTn id="440" dur="500"/>
                                        <p:tgtEl>
                                          <p:spTgt spid="232"/>
                                        </p:tgtEl>
                                      </p:cBhvr>
                                    </p:animEffect>
                                  </p:childTnLst>
                                </p:cTn>
                              </p:par>
                              <p:par>
                                <p:cTn id="441" presetID="10" presetClass="entr" presetSubtype="0" fill="hold" grpId="0" nodeType="withEffect">
                                  <p:stCondLst>
                                    <p:cond delay="0"/>
                                  </p:stCondLst>
                                  <p:childTnLst>
                                    <p:set>
                                      <p:cBhvr>
                                        <p:cTn id="442" dur="1" fill="hold">
                                          <p:stCondLst>
                                            <p:cond delay="0"/>
                                          </p:stCondLst>
                                        </p:cTn>
                                        <p:tgtEl>
                                          <p:spTgt spid="233"/>
                                        </p:tgtEl>
                                        <p:attrNameLst>
                                          <p:attrName>style.visibility</p:attrName>
                                        </p:attrNameLst>
                                      </p:cBhvr>
                                      <p:to>
                                        <p:strVal val="visible"/>
                                      </p:to>
                                    </p:set>
                                    <p:animEffect transition="in" filter="fade">
                                      <p:cBhvr>
                                        <p:cTn id="443" dur="500"/>
                                        <p:tgtEl>
                                          <p:spTgt spid="233"/>
                                        </p:tgtEl>
                                      </p:cBhvr>
                                    </p:animEffect>
                                  </p:childTnLst>
                                </p:cTn>
                              </p:par>
                              <p:par>
                                <p:cTn id="444" presetID="10" presetClass="entr" presetSubtype="0" fill="hold" grpId="0" nodeType="withEffect">
                                  <p:stCondLst>
                                    <p:cond delay="0"/>
                                  </p:stCondLst>
                                  <p:childTnLst>
                                    <p:set>
                                      <p:cBhvr>
                                        <p:cTn id="445" dur="1" fill="hold">
                                          <p:stCondLst>
                                            <p:cond delay="0"/>
                                          </p:stCondLst>
                                        </p:cTn>
                                        <p:tgtEl>
                                          <p:spTgt spid="234"/>
                                        </p:tgtEl>
                                        <p:attrNameLst>
                                          <p:attrName>style.visibility</p:attrName>
                                        </p:attrNameLst>
                                      </p:cBhvr>
                                      <p:to>
                                        <p:strVal val="visible"/>
                                      </p:to>
                                    </p:set>
                                    <p:animEffect transition="in" filter="fade">
                                      <p:cBhvr>
                                        <p:cTn id="446" dur="500"/>
                                        <p:tgtEl>
                                          <p:spTgt spid="234"/>
                                        </p:tgtEl>
                                      </p:cBhvr>
                                    </p:animEffect>
                                  </p:childTnLst>
                                </p:cTn>
                              </p:par>
                              <p:par>
                                <p:cTn id="447" presetID="10" presetClass="entr" presetSubtype="0" fill="hold" grpId="0" nodeType="withEffect">
                                  <p:stCondLst>
                                    <p:cond delay="0"/>
                                  </p:stCondLst>
                                  <p:childTnLst>
                                    <p:set>
                                      <p:cBhvr>
                                        <p:cTn id="448" dur="1" fill="hold">
                                          <p:stCondLst>
                                            <p:cond delay="0"/>
                                          </p:stCondLst>
                                        </p:cTn>
                                        <p:tgtEl>
                                          <p:spTgt spid="235"/>
                                        </p:tgtEl>
                                        <p:attrNameLst>
                                          <p:attrName>style.visibility</p:attrName>
                                        </p:attrNameLst>
                                      </p:cBhvr>
                                      <p:to>
                                        <p:strVal val="visible"/>
                                      </p:to>
                                    </p:set>
                                    <p:animEffect transition="in" filter="fade">
                                      <p:cBhvr>
                                        <p:cTn id="449" dur="500"/>
                                        <p:tgtEl>
                                          <p:spTgt spid="235"/>
                                        </p:tgtEl>
                                      </p:cBhvr>
                                    </p:animEffect>
                                  </p:childTnLst>
                                </p:cTn>
                              </p:par>
                              <p:par>
                                <p:cTn id="450" presetID="10" presetClass="entr" presetSubtype="0" fill="hold" grpId="0" nodeType="withEffect">
                                  <p:stCondLst>
                                    <p:cond delay="0"/>
                                  </p:stCondLst>
                                  <p:childTnLst>
                                    <p:set>
                                      <p:cBhvr>
                                        <p:cTn id="451" dur="1" fill="hold">
                                          <p:stCondLst>
                                            <p:cond delay="0"/>
                                          </p:stCondLst>
                                        </p:cTn>
                                        <p:tgtEl>
                                          <p:spTgt spid="236"/>
                                        </p:tgtEl>
                                        <p:attrNameLst>
                                          <p:attrName>style.visibility</p:attrName>
                                        </p:attrNameLst>
                                      </p:cBhvr>
                                      <p:to>
                                        <p:strVal val="visible"/>
                                      </p:to>
                                    </p:set>
                                    <p:animEffect transition="in" filter="fade">
                                      <p:cBhvr>
                                        <p:cTn id="452" dur="500"/>
                                        <p:tgtEl>
                                          <p:spTgt spid="236"/>
                                        </p:tgtEl>
                                      </p:cBhvr>
                                    </p:animEffect>
                                  </p:childTnLst>
                                </p:cTn>
                              </p:par>
                              <p:par>
                                <p:cTn id="453" presetID="10" presetClass="entr" presetSubtype="0" fill="hold" grpId="0" nodeType="withEffect">
                                  <p:stCondLst>
                                    <p:cond delay="0"/>
                                  </p:stCondLst>
                                  <p:childTnLst>
                                    <p:set>
                                      <p:cBhvr>
                                        <p:cTn id="454" dur="1" fill="hold">
                                          <p:stCondLst>
                                            <p:cond delay="0"/>
                                          </p:stCondLst>
                                        </p:cTn>
                                        <p:tgtEl>
                                          <p:spTgt spid="237"/>
                                        </p:tgtEl>
                                        <p:attrNameLst>
                                          <p:attrName>style.visibility</p:attrName>
                                        </p:attrNameLst>
                                      </p:cBhvr>
                                      <p:to>
                                        <p:strVal val="visible"/>
                                      </p:to>
                                    </p:set>
                                    <p:animEffect transition="in" filter="fade">
                                      <p:cBhvr>
                                        <p:cTn id="455" dur="500"/>
                                        <p:tgtEl>
                                          <p:spTgt spid="237"/>
                                        </p:tgtEl>
                                      </p:cBhvr>
                                    </p:animEffect>
                                  </p:childTnLst>
                                </p:cTn>
                              </p:par>
                              <p:par>
                                <p:cTn id="456" presetID="10" presetClass="entr" presetSubtype="0" fill="hold" grpId="0" nodeType="withEffect">
                                  <p:stCondLst>
                                    <p:cond delay="0"/>
                                  </p:stCondLst>
                                  <p:childTnLst>
                                    <p:set>
                                      <p:cBhvr>
                                        <p:cTn id="457" dur="1" fill="hold">
                                          <p:stCondLst>
                                            <p:cond delay="0"/>
                                          </p:stCondLst>
                                        </p:cTn>
                                        <p:tgtEl>
                                          <p:spTgt spid="238"/>
                                        </p:tgtEl>
                                        <p:attrNameLst>
                                          <p:attrName>style.visibility</p:attrName>
                                        </p:attrNameLst>
                                      </p:cBhvr>
                                      <p:to>
                                        <p:strVal val="visible"/>
                                      </p:to>
                                    </p:set>
                                    <p:animEffect transition="in" filter="fade">
                                      <p:cBhvr>
                                        <p:cTn id="458" dur="500"/>
                                        <p:tgtEl>
                                          <p:spTgt spid="238"/>
                                        </p:tgtEl>
                                      </p:cBhvr>
                                    </p:animEffect>
                                  </p:childTnLst>
                                </p:cTn>
                              </p:par>
                            </p:childTnLst>
                          </p:cTn>
                        </p:par>
                        <p:par>
                          <p:cTn id="459" fill="hold">
                            <p:stCondLst>
                              <p:cond delay="1500"/>
                            </p:stCondLst>
                            <p:childTnLst>
                              <p:par>
                                <p:cTn id="460" presetID="10" presetClass="entr" presetSubtype="0" fill="hold" nodeType="afterEffect">
                                  <p:stCondLst>
                                    <p:cond delay="0"/>
                                  </p:stCondLst>
                                  <p:childTnLst>
                                    <p:set>
                                      <p:cBhvr>
                                        <p:cTn id="461" dur="1" fill="hold">
                                          <p:stCondLst>
                                            <p:cond delay="0"/>
                                          </p:stCondLst>
                                        </p:cTn>
                                        <p:tgtEl>
                                          <p:spTgt spid="271"/>
                                        </p:tgtEl>
                                        <p:attrNameLst>
                                          <p:attrName>style.visibility</p:attrName>
                                        </p:attrNameLst>
                                      </p:cBhvr>
                                      <p:to>
                                        <p:strVal val="visible"/>
                                      </p:to>
                                    </p:set>
                                    <p:animEffect transition="in" filter="fade">
                                      <p:cBhvr>
                                        <p:cTn id="462" dur="500"/>
                                        <p:tgtEl>
                                          <p:spTgt spid="271"/>
                                        </p:tgtEl>
                                      </p:cBhvr>
                                    </p:animEffect>
                                  </p:childTnLst>
                                </p:cTn>
                              </p:par>
                              <p:par>
                                <p:cTn id="463" presetID="10" presetClass="entr" presetSubtype="0" fill="hold" nodeType="withEffect">
                                  <p:stCondLst>
                                    <p:cond delay="0"/>
                                  </p:stCondLst>
                                  <p:childTnLst>
                                    <p:set>
                                      <p:cBhvr>
                                        <p:cTn id="464" dur="1" fill="hold">
                                          <p:stCondLst>
                                            <p:cond delay="0"/>
                                          </p:stCondLst>
                                        </p:cTn>
                                        <p:tgtEl>
                                          <p:spTgt spid="274"/>
                                        </p:tgtEl>
                                        <p:attrNameLst>
                                          <p:attrName>style.visibility</p:attrName>
                                        </p:attrNameLst>
                                      </p:cBhvr>
                                      <p:to>
                                        <p:strVal val="visible"/>
                                      </p:to>
                                    </p:set>
                                    <p:animEffect transition="in" filter="fade">
                                      <p:cBhvr>
                                        <p:cTn id="465" dur="500"/>
                                        <p:tgtEl>
                                          <p:spTgt spid="274"/>
                                        </p:tgtEl>
                                      </p:cBhvr>
                                    </p:animEffect>
                                  </p:childTnLst>
                                </p:cTn>
                              </p:par>
                              <p:par>
                                <p:cTn id="466" presetID="10" presetClass="entr" presetSubtype="0" fill="hold" nodeType="withEffect">
                                  <p:stCondLst>
                                    <p:cond delay="0"/>
                                  </p:stCondLst>
                                  <p:childTnLst>
                                    <p:set>
                                      <p:cBhvr>
                                        <p:cTn id="467" dur="1" fill="hold">
                                          <p:stCondLst>
                                            <p:cond delay="0"/>
                                          </p:stCondLst>
                                        </p:cTn>
                                        <p:tgtEl>
                                          <p:spTgt spid="277"/>
                                        </p:tgtEl>
                                        <p:attrNameLst>
                                          <p:attrName>style.visibility</p:attrName>
                                        </p:attrNameLst>
                                      </p:cBhvr>
                                      <p:to>
                                        <p:strVal val="visible"/>
                                      </p:to>
                                    </p:set>
                                    <p:animEffect transition="in" filter="fade">
                                      <p:cBhvr>
                                        <p:cTn id="468" dur="500"/>
                                        <p:tgtEl>
                                          <p:spTgt spid="277"/>
                                        </p:tgtEl>
                                      </p:cBhvr>
                                    </p:animEffect>
                                  </p:childTnLst>
                                </p:cTn>
                              </p:par>
                              <p:par>
                                <p:cTn id="469" presetID="10" presetClass="entr" presetSubtype="0" fill="hold" nodeType="withEffect">
                                  <p:stCondLst>
                                    <p:cond delay="0"/>
                                  </p:stCondLst>
                                  <p:childTnLst>
                                    <p:set>
                                      <p:cBhvr>
                                        <p:cTn id="470" dur="1" fill="hold">
                                          <p:stCondLst>
                                            <p:cond delay="0"/>
                                          </p:stCondLst>
                                        </p:cTn>
                                        <p:tgtEl>
                                          <p:spTgt spid="280"/>
                                        </p:tgtEl>
                                        <p:attrNameLst>
                                          <p:attrName>style.visibility</p:attrName>
                                        </p:attrNameLst>
                                      </p:cBhvr>
                                      <p:to>
                                        <p:strVal val="visible"/>
                                      </p:to>
                                    </p:set>
                                    <p:animEffect transition="in" filter="fade">
                                      <p:cBhvr>
                                        <p:cTn id="471" dur="500"/>
                                        <p:tgtEl>
                                          <p:spTgt spid="280"/>
                                        </p:tgtEl>
                                      </p:cBhvr>
                                    </p:animEffect>
                                  </p:childTnLst>
                                </p:cTn>
                              </p:par>
                              <p:par>
                                <p:cTn id="472" presetID="10" presetClass="entr" presetSubtype="0" fill="hold" nodeType="withEffect">
                                  <p:stCondLst>
                                    <p:cond delay="0"/>
                                  </p:stCondLst>
                                  <p:childTnLst>
                                    <p:set>
                                      <p:cBhvr>
                                        <p:cTn id="473" dur="1" fill="hold">
                                          <p:stCondLst>
                                            <p:cond delay="0"/>
                                          </p:stCondLst>
                                        </p:cTn>
                                        <p:tgtEl>
                                          <p:spTgt spid="283"/>
                                        </p:tgtEl>
                                        <p:attrNameLst>
                                          <p:attrName>style.visibility</p:attrName>
                                        </p:attrNameLst>
                                      </p:cBhvr>
                                      <p:to>
                                        <p:strVal val="visible"/>
                                      </p:to>
                                    </p:set>
                                    <p:animEffect transition="in" filter="fade">
                                      <p:cBhvr>
                                        <p:cTn id="474" dur="500"/>
                                        <p:tgtEl>
                                          <p:spTgt spid="283"/>
                                        </p:tgtEl>
                                      </p:cBhvr>
                                    </p:animEffect>
                                  </p:childTnLst>
                                </p:cTn>
                              </p:par>
                              <p:par>
                                <p:cTn id="475" presetID="10" presetClass="entr" presetSubtype="0" fill="hold" nodeType="withEffect">
                                  <p:stCondLst>
                                    <p:cond delay="0"/>
                                  </p:stCondLst>
                                  <p:childTnLst>
                                    <p:set>
                                      <p:cBhvr>
                                        <p:cTn id="476" dur="1" fill="hold">
                                          <p:stCondLst>
                                            <p:cond delay="0"/>
                                          </p:stCondLst>
                                        </p:cTn>
                                        <p:tgtEl>
                                          <p:spTgt spid="286"/>
                                        </p:tgtEl>
                                        <p:attrNameLst>
                                          <p:attrName>style.visibility</p:attrName>
                                        </p:attrNameLst>
                                      </p:cBhvr>
                                      <p:to>
                                        <p:strVal val="visible"/>
                                      </p:to>
                                    </p:set>
                                    <p:animEffect transition="in" filter="fade">
                                      <p:cBhvr>
                                        <p:cTn id="477" dur="500"/>
                                        <p:tgtEl>
                                          <p:spTgt spid="286"/>
                                        </p:tgtEl>
                                      </p:cBhvr>
                                    </p:animEffect>
                                  </p:childTnLst>
                                </p:cTn>
                              </p:par>
                              <p:par>
                                <p:cTn id="478" presetID="10" presetClass="entr" presetSubtype="0" fill="hold" nodeType="withEffect">
                                  <p:stCondLst>
                                    <p:cond delay="0"/>
                                  </p:stCondLst>
                                  <p:childTnLst>
                                    <p:set>
                                      <p:cBhvr>
                                        <p:cTn id="479" dur="1" fill="hold">
                                          <p:stCondLst>
                                            <p:cond delay="0"/>
                                          </p:stCondLst>
                                        </p:cTn>
                                        <p:tgtEl>
                                          <p:spTgt spid="289"/>
                                        </p:tgtEl>
                                        <p:attrNameLst>
                                          <p:attrName>style.visibility</p:attrName>
                                        </p:attrNameLst>
                                      </p:cBhvr>
                                      <p:to>
                                        <p:strVal val="visible"/>
                                      </p:to>
                                    </p:set>
                                    <p:animEffect transition="in" filter="fade">
                                      <p:cBhvr>
                                        <p:cTn id="480" dur="500"/>
                                        <p:tgtEl>
                                          <p:spTgt spid="289"/>
                                        </p:tgtEl>
                                      </p:cBhvr>
                                    </p:animEffect>
                                  </p:childTnLst>
                                </p:cTn>
                              </p:par>
                              <p:par>
                                <p:cTn id="481" presetID="10" presetClass="entr" presetSubtype="0" fill="hold" nodeType="withEffect">
                                  <p:stCondLst>
                                    <p:cond delay="0"/>
                                  </p:stCondLst>
                                  <p:childTnLst>
                                    <p:set>
                                      <p:cBhvr>
                                        <p:cTn id="482" dur="1" fill="hold">
                                          <p:stCondLst>
                                            <p:cond delay="0"/>
                                          </p:stCondLst>
                                        </p:cTn>
                                        <p:tgtEl>
                                          <p:spTgt spid="292"/>
                                        </p:tgtEl>
                                        <p:attrNameLst>
                                          <p:attrName>style.visibility</p:attrName>
                                        </p:attrNameLst>
                                      </p:cBhvr>
                                      <p:to>
                                        <p:strVal val="visible"/>
                                      </p:to>
                                    </p:set>
                                    <p:animEffect transition="in" filter="fade">
                                      <p:cBhvr>
                                        <p:cTn id="483" dur="500"/>
                                        <p:tgtEl>
                                          <p:spTgt spid="292"/>
                                        </p:tgtEl>
                                      </p:cBhvr>
                                    </p:animEffect>
                                  </p:childTnLst>
                                </p:cTn>
                              </p:par>
                            </p:childTnLst>
                          </p:cTn>
                        </p:par>
                        <p:par>
                          <p:cTn id="484" fill="hold">
                            <p:stCondLst>
                              <p:cond delay="2000"/>
                            </p:stCondLst>
                            <p:childTnLst>
                              <p:par>
                                <p:cTn id="485" presetID="10" presetClass="entr" presetSubtype="0" fill="hold" nodeType="afterEffect">
                                  <p:stCondLst>
                                    <p:cond delay="0"/>
                                  </p:stCondLst>
                                  <p:childTnLst>
                                    <p:set>
                                      <p:cBhvr>
                                        <p:cTn id="486" dur="1" fill="hold">
                                          <p:stCondLst>
                                            <p:cond delay="0"/>
                                          </p:stCondLst>
                                        </p:cTn>
                                        <p:tgtEl>
                                          <p:spTgt spid="302"/>
                                        </p:tgtEl>
                                        <p:attrNameLst>
                                          <p:attrName>style.visibility</p:attrName>
                                        </p:attrNameLst>
                                      </p:cBhvr>
                                      <p:to>
                                        <p:strVal val="visible"/>
                                      </p:to>
                                    </p:set>
                                    <p:animEffect transition="in" filter="fade">
                                      <p:cBhvr>
                                        <p:cTn id="487" dur="500"/>
                                        <p:tgtEl>
                                          <p:spTgt spid="302"/>
                                        </p:tgtEl>
                                      </p:cBhvr>
                                    </p:animEffect>
                                  </p:childTnLst>
                                </p:cTn>
                              </p:par>
                              <p:par>
                                <p:cTn id="488" presetID="10" presetClass="entr" presetSubtype="0" fill="hold" nodeType="withEffect">
                                  <p:stCondLst>
                                    <p:cond delay="0"/>
                                  </p:stCondLst>
                                  <p:childTnLst>
                                    <p:set>
                                      <p:cBhvr>
                                        <p:cTn id="489" dur="1" fill="hold">
                                          <p:stCondLst>
                                            <p:cond delay="0"/>
                                          </p:stCondLst>
                                        </p:cTn>
                                        <p:tgtEl>
                                          <p:spTgt spid="301"/>
                                        </p:tgtEl>
                                        <p:attrNameLst>
                                          <p:attrName>style.visibility</p:attrName>
                                        </p:attrNameLst>
                                      </p:cBhvr>
                                      <p:to>
                                        <p:strVal val="visible"/>
                                      </p:to>
                                    </p:set>
                                    <p:animEffect transition="in" filter="fade">
                                      <p:cBhvr>
                                        <p:cTn id="490" dur="500"/>
                                        <p:tgtEl>
                                          <p:spTgt spid="301"/>
                                        </p:tgtEl>
                                      </p:cBhvr>
                                    </p:animEffect>
                                  </p:childTnLst>
                                </p:cTn>
                              </p:par>
                              <p:par>
                                <p:cTn id="491" presetID="10" presetClass="entr" presetSubtype="0" fill="hold" nodeType="withEffect">
                                  <p:stCondLst>
                                    <p:cond delay="0"/>
                                  </p:stCondLst>
                                  <p:childTnLst>
                                    <p:set>
                                      <p:cBhvr>
                                        <p:cTn id="492" dur="1" fill="hold">
                                          <p:stCondLst>
                                            <p:cond delay="0"/>
                                          </p:stCondLst>
                                        </p:cTn>
                                        <p:tgtEl>
                                          <p:spTgt spid="300"/>
                                        </p:tgtEl>
                                        <p:attrNameLst>
                                          <p:attrName>style.visibility</p:attrName>
                                        </p:attrNameLst>
                                      </p:cBhvr>
                                      <p:to>
                                        <p:strVal val="visible"/>
                                      </p:to>
                                    </p:set>
                                    <p:animEffect transition="in" filter="fade">
                                      <p:cBhvr>
                                        <p:cTn id="493" dur="500"/>
                                        <p:tgtEl>
                                          <p:spTgt spid="300"/>
                                        </p:tgtEl>
                                      </p:cBhvr>
                                    </p:animEffect>
                                  </p:childTnLst>
                                </p:cTn>
                              </p:par>
                              <p:par>
                                <p:cTn id="494" presetID="10" presetClass="entr" presetSubtype="0" fill="hold" nodeType="withEffect">
                                  <p:stCondLst>
                                    <p:cond delay="0"/>
                                  </p:stCondLst>
                                  <p:childTnLst>
                                    <p:set>
                                      <p:cBhvr>
                                        <p:cTn id="495" dur="1" fill="hold">
                                          <p:stCondLst>
                                            <p:cond delay="0"/>
                                          </p:stCondLst>
                                        </p:cTn>
                                        <p:tgtEl>
                                          <p:spTgt spid="299"/>
                                        </p:tgtEl>
                                        <p:attrNameLst>
                                          <p:attrName>style.visibility</p:attrName>
                                        </p:attrNameLst>
                                      </p:cBhvr>
                                      <p:to>
                                        <p:strVal val="visible"/>
                                      </p:to>
                                    </p:set>
                                    <p:animEffect transition="in" filter="fade">
                                      <p:cBhvr>
                                        <p:cTn id="496" dur="500"/>
                                        <p:tgtEl>
                                          <p:spTgt spid="299"/>
                                        </p:tgtEl>
                                      </p:cBhvr>
                                    </p:animEffect>
                                  </p:childTnLst>
                                </p:cTn>
                              </p:par>
                              <p:par>
                                <p:cTn id="497" presetID="10" presetClass="entr" presetSubtype="0" fill="hold" nodeType="withEffect">
                                  <p:stCondLst>
                                    <p:cond delay="0"/>
                                  </p:stCondLst>
                                  <p:childTnLst>
                                    <p:set>
                                      <p:cBhvr>
                                        <p:cTn id="498" dur="1" fill="hold">
                                          <p:stCondLst>
                                            <p:cond delay="0"/>
                                          </p:stCondLst>
                                        </p:cTn>
                                        <p:tgtEl>
                                          <p:spTgt spid="298"/>
                                        </p:tgtEl>
                                        <p:attrNameLst>
                                          <p:attrName>style.visibility</p:attrName>
                                        </p:attrNameLst>
                                      </p:cBhvr>
                                      <p:to>
                                        <p:strVal val="visible"/>
                                      </p:to>
                                    </p:set>
                                    <p:animEffect transition="in" filter="fade">
                                      <p:cBhvr>
                                        <p:cTn id="499" dur="500"/>
                                        <p:tgtEl>
                                          <p:spTgt spid="298"/>
                                        </p:tgtEl>
                                      </p:cBhvr>
                                    </p:animEffect>
                                  </p:childTnLst>
                                </p:cTn>
                              </p:par>
                              <p:par>
                                <p:cTn id="500" presetID="10" presetClass="entr" presetSubtype="0" fill="hold" nodeType="withEffect">
                                  <p:stCondLst>
                                    <p:cond delay="0"/>
                                  </p:stCondLst>
                                  <p:childTnLst>
                                    <p:set>
                                      <p:cBhvr>
                                        <p:cTn id="501" dur="1" fill="hold">
                                          <p:stCondLst>
                                            <p:cond delay="0"/>
                                          </p:stCondLst>
                                        </p:cTn>
                                        <p:tgtEl>
                                          <p:spTgt spid="297"/>
                                        </p:tgtEl>
                                        <p:attrNameLst>
                                          <p:attrName>style.visibility</p:attrName>
                                        </p:attrNameLst>
                                      </p:cBhvr>
                                      <p:to>
                                        <p:strVal val="visible"/>
                                      </p:to>
                                    </p:set>
                                    <p:animEffect transition="in" filter="fade">
                                      <p:cBhvr>
                                        <p:cTn id="502" dur="500"/>
                                        <p:tgtEl>
                                          <p:spTgt spid="297"/>
                                        </p:tgtEl>
                                      </p:cBhvr>
                                    </p:animEffect>
                                  </p:childTnLst>
                                </p:cTn>
                              </p:par>
                              <p:par>
                                <p:cTn id="503" presetID="10" presetClass="entr" presetSubtype="0" fill="hold" nodeType="withEffect">
                                  <p:stCondLst>
                                    <p:cond delay="0"/>
                                  </p:stCondLst>
                                  <p:childTnLst>
                                    <p:set>
                                      <p:cBhvr>
                                        <p:cTn id="504" dur="1" fill="hold">
                                          <p:stCondLst>
                                            <p:cond delay="0"/>
                                          </p:stCondLst>
                                        </p:cTn>
                                        <p:tgtEl>
                                          <p:spTgt spid="296"/>
                                        </p:tgtEl>
                                        <p:attrNameLst>
                                          <p:attrName>style.visibility</p:attrName>
                                        </p:attrNameLst>
                                      </p:cBhvr>
                                      <p:to>
                                        <p:strVal val="visible"/>
                                      </p:to>
                                    </p:set>
                                    <p:animEffect transition="in" filter="fade">
                                      <p:cBhvr>
                                        <p:cTn id="505" dur="500"/>
                                        <p:tgtEl>
                                          <p:spTgt spid="296"/>
                                        </p:tgtEl>
                                      </p:cBhvr>
                                    </p:animEffect>
                                  </p:childTnLst>
                                </p:cTn>
                              </p:par>
                              <p:par>
                                <p:cTn id="506" presetID="10" presetClass="entr" presetSubtype="0" fill="hold" nodeType="withEffect">
                                  <p:stCondLst>
                                    <p:cond delay="0"/>
                                  </p:stCondLst>
                                  <p:childTnLst>
                                    <p:set>
                                      <p:cBhvr>
                                        <p:cTn id="507" dur="1" fill="hold">
                                          <p:stCondLst>
                                            <p:cond delay="0"/>
                                          </p:stCondLst>
                                        </p:cTn>
                                        <p:tgtEl>
                                          <p:spTgt spid="295"/>
                                        </p:tgtEl>
                                        <p:attrNameLst>
                                          <p:attrName>style.visibility</p:attrName>
                                        </p:attrNameLst>
                                      </p:cBhvr>
                                      <p:to>
                                        <p:strVal val="visible"/>
                                      </p:to>
                                    </p:set>
                                    <p:animEffect transition="in" filter="fade">
                                      <p:cBhvr>
                                        <p:cTn id="508" dur="500"/>
                                        <p:tgtEl>
                                          <p:spTgt spid="2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230" grpId="0" animBg="1"/>
      <p:bldP spid="231" grpId="0" animBg="1"/>
      <p:bldP spid="232" grpId="0" animBg="1"/>
      <p:bldP spid="233" grpId="0" animBg="1"/>
      <p:bldP spid="234" grpId="0" animBg="1"/>
      <p:bldP spid="235" grpId="0" animBg="1"/>
      <p:bldP spid="236" grpId="0" animBg="1"/>
      <p:bldP spid="237" grpId="0" animBg="1"/>
      <p:bldP spid="238" grpId="0" animBg="1"/>
      <p:bldP spid="260" grpId="0" animBg="1"/>
      <p:bldP spid="261" grpId="0" animBg="1"/>
      <p:bldP spid="262" grpId="0" animBg="1"/>
      <p:bldP spid="263" grpId="0" animBg="1"/>
      <p:bldP spid="264" grpId="0" animBg="1"/>
      <p:bldP spid="265" grpId="0" animBg="1"/>
      <p:bldP spid="266" grpId="0" animBg="1"/>
      <p:bldP spid="267" grpId="0" animBg="1"/>
      <p:bldP spid="268" grpId="0" animBg="1"/>
      <p:bldP spid="269" grpId="0" animBg="1"/>
      <p:bldP spid="270" grpId="0" animBg="1"/>
      <p:bldP spid="303" grpId="0" animBg="1"/>
      <p:bldP spid="304" grpId="0" animBg="1"/>
      <p:bldP spid="305" grpId="0" animBg="1"/>
      <p:bldP spid="306" grpId="0" animBg="1"/>
      <p:bldP spid="307" grpId="0" animBg="1"/>
      <p:bldP spid="308" grpId="0" animBg="1"/>
      <p:bldP spid="309" grpId="0" animBg="1"/>
      <p:bldP spid="310" grpId="0" animBg="1"/>
      <p:bldP spid="311" grpId="0" animBg="1"/>
      <p:bldP spid="312" grpId="0" animBg="1"/>
      <p:bldP spid="314" grpId="0"/>
      <p:bldP spid="315" grpId="0"/>
      <p:bldP spid="316" grpId="0"/>
      <p:bldP spid="317" grpId="0"/>
      <p:bldP spid="318" grpId="0"/>
      <p:bldP spid="319" grpId="0"/>
      <p:bldP spid="320" grpId="0"/>
      <p:bldP spid="321" grpId="0"/>
      <p:bldP spid="32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clStash</a:t>
            </a:r>
            <a:r>
              <a:rPr lang="en-US" dirty="0" smtClean="0"/>
              <a:t> implementation</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 Thread’s </a:t>
            </a:r>
            <a:r>
              <a:rPr lang="en-US" dirty="0"/>
              <a:t>success at inserting the KVP into the table </a:t>
            </a:r>
            <a:r>
              <a:rPr lang="en-US" dirty="0" smtClean="0"/>
              <a:t>acts as the </a:t>
            </a:r>
            <a:r>
              <a:rPr lang="en-US" dirty="0"/>
              <a:t>predicate.</a:t>
            </a:r>
          </a:p>
          <a:p>
            <a:pPr>
              <a:buFont typeface="Wingdings" panose="05000000000000000000" pitchFamily="2" charset="2"/>
              <a:buChar char="v"/>
            </a:pPr>
            <a:r>
              <a:rPr lang="en-US" dirty="0" smtClean="0"/>
              <a:t> Intra-warp binary reduction using predicate to count the total number of successful threads.</a:t>
            </a:r>
          </a:p>
          <a:p>
            <a:pPr>
              <a:buFont typeface="Wingdings" panose="05000000000000000000" pitchFamily="2" charset="2"/>
              <a:buChar char="v"/>
            </a:pPr>
            <a:r>
              <a:rPr lang="en-US" dirty="0" smtClean="0"/>
              <a:t> Intra-warp binary prefix sum using the predicate to identify the address in the shared memory buffer.</a:t>
            </a:r>
          </a:p>
          <a:p>
            <a:pPr>
              <a:buFont typeface="Wingdings" panose="05000000000000000000" pitchFamily="2" charset="2"/>
              <a:buChar char="v"/>
            </a:pPr>
            <a:r>
              <a:rPr lang="en-US" dirty="0"/>
              <a:t> </a:t>
            </a:r>
            <a:r>
              <a:rPr lang="en-US" dirty="0" smtClean="0"/>
              <a:t>Using Harris et al. method, high-throughput CUDA </a:t>
            </a:r>
            <a:r>
              <a:rPr lang="en-US" dirty="0" err="1" smtClean="0"/>
              <a:t>intrinsics</a:t>
            </a:r>
            <a:r>
              <a:rPr lang="en-US" dirty="0" smtClean="0"/>
              <a:t> are utilized.</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11131" y="6455686"/>
            <a:ext cx="489097" cy="317254"/>
          </a:xfrm>
          <a:prstGeom prst="rect">
            <a:avLst/>
          </a:prstGeom>
        </p:spPr>
      </p:pic>
    </p:spTree>
    <p:extLst>
      <p:ext uri="{BB962C8B-B14F-4D97-AF65-F5344CB8AC3E}">
        <p14:creationId xmlns:p14="http://schemas.microsoft.com/office/powerpoint/2010/main" val="1406994009"/>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Stash + </a:t>
            </a:r>
            <a:r>
              <a:rPr lang="en-US" dirty="0" err="1" smtClean="0"/>
              <a:t>clStash</a:t>
            </a:r>
            <a:r>
              <a:rPr lang="en-US" dirty="0" smtClean="0"/>
              <a:t> hybrid</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 </a:t>
            </a:r>
            <a:r>
              <a:rPr lang="en-US" dirty="0" err="1" smtClean="0"/>
              <a:t>clStash</a:t>
            </a:r>
            <a:r>
              <a:rPr lang="en-US" dirty="0" smtClean="0"/>
              <a:t> has overhead (shared memory transactions, binary reduction and scan operations, … )</a:t>
            </a:r>
          </a:p>
          <a:p>
            <a:pPr>
              <a:buFont typeface="Wingdings" panose="05000000000000000000" pitchFamily="2" charset="2"/>
              <a:buChar char="v"/>
            </a:pPr>
            <a:r>
              <a:rPr lang="en-US" dirty="0"/>
              <a:t> </a:t>
            </a:r>
            <a:r>
              <a:rPr lang="en-US" dirty="0" smtClean="0"/>
              <a:t>When the chance of collision is small, </a:t>
            </a:r>
            <a:r>
              <a:rPr lang="en-US" dirty="0" err="1" smtClean="0"/>
              <a:t>clStash</a:t>
            </a:r>
            <a:r>
              <a:rPr lang="en-US" dirty="0" smtClean="0"/>
              <a:t> might not be beneficial.</a:t>
            </a:r>
          </a:p>
          <a:p>
            <a:pPr>
              <a:buFont typeface="Wingdings" panose="05000000000000000000" pitchFamily="2" charset="2"/>
              <a:buChar char="v"/>
            </a:pPr>
            <a:r>
              <a:rPr lang="en-US" dirty="0"/>
              <a:t> </a:t>
            </a:r>
            <a:r>
              <a:rPr lang="en-US" dirty="0" smtClean="0"/>
              <a:t>Solution: Hybrid approach.</a:t>
            </a:r>
          </a:p>
          <a:p>
            <a:pPr lvl="1">
              <a:buFont typeface="Wingdings" panose="05000000000000000000" pitchFamily="2" charset="2"/>
              <a:buChar char="v"/>
            </a:pPr>
            <a:r>
              <a:rPr lang="en-US" dirty="0" smtClean="0"/>
              <a:t> When the table is mostly empty, use Stash.</a:t>
            </a:r>
          </a:p>
          <a:p>
            <a:pPr lvl="1">
              <a:buFont typeface="Wingdings" panose="05000000000000000000" pitchFamily="2" charset="2"/>
              <a:buChar char="v"/>
            </a:pPr>
            <a:r>
              <a:rPr lang="en-US" dirty="0"/>
              <a:t> </a:t>
            </a:r>
            <a:r>
              <a:rPr lang="en-US" dirty="0" smtClean="0"/>
              <a:t>When the table becomes more occupied, use </a:t>
            </a:r>
            <a:r>
              <a:rPr lang="en-US" dirty="0" err="1" smtClean="0"/>
              <a:t>clStash</a:t>
            </a:r>
            <a:r>
              <a:rPr lang="en-US" dirty="0" smtClean="0"/>
              <a:t>.</a:t>
            </a:r>
          </a:p>
          <a:p>
            <a:pPr>
              <a:buFont typeface="Wingdings" panose="05000000000000000000" pitchFamily="2" charset="2"/>
              <a:buChar char="v"/>
            </a:pPr>
            <a:r>
              <a:rPr lang="en-US" dirty="0"/>
              <a:t> </a:t>
            </a:r>
            <a:r>
              <a:rPr lang="en-US" dirty="0" smtClean="0"/>
              <a:t>The threshold for the switch from Stash to </a:t>
            </a:r>
            <a:r>
              <a:rPr lang="en-US" dirty="0" err="1" smtClean="0"/>
              <a:t>clStash</a:t>
            </a:r>
            <a:r>
              <a:rPr lang="en-US" dirty="0" smtClean="0"/>
              <a:t> can be found via profiling.</a:t>
            </a:r>
            <a:endParaRPr lang="en-US" dirty="0"/>
          </a:p>
          <a:p>
            <a:pPr>
              <a:buFont typeface="Wingdings" panose="05000000000000000000" pitchFamily="2" charset="2"/>
              <a:buChar char="v"/>
            </a:pPr>
            <a:endParaRPr lang="en-US" dirty="0" smtClean="0"/>
          </a:p>
        </p:txBody>
      </p:sp>
      <p:graphicFrame>
        <p:nvGraphicFramePr>
          <p:cNvPr id="5" name="Chart 4"/>
          <p:cNvGraphicFramePr/>
          <p:nvPr>
            <p:extLst>
              <p:ext uri="{D42A27DB-BD31-4B8C-83A1-F6EECF244321}">
                <p14:modId xmlns:p14="http://schemas.microsoft.com/office/powerpoint/2010/main" val="1807048841"/>
              </p:ext>
            </p:extLst>
          </p:nvPr>
        </p:nvGraphicFramePr>
        <p:xfrm>
          <a:off x="4510588" y="4310743"/>
          <a:ext cx="3170824" cy="2063931"/>
        </p:xfrm>
        <a:graphic>
          <a:graphicData uri="http://schemas.openxmlformats.org/drawingml/2006/chart">
            <c:chart xmlns:c="http://schemas.openxmlformats.org/drawingml/2006/chart" xmlns:r="http://schemas.openxmlformats.org/officeDocument/2006/relationships" r:id="rId3"/>
          </a:graphicData>
        </a:graphic>
      </p:graphicFrame>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11131" y="6455686"/>
            <a:ext cx="489097" cy="317254"/>
          </a:xfrm>
          <a:prstGeom prst="rect">
            <a:avLst/>
          </a:prstGeom>
        </p:spPr>
      </p:pic>
    </p:spTree>
    <p:extLst>
      <p:ext uri="{BB962C8B-B14F-4D97-AF65-F5344CB8AC3E}">
        <p14:creationId xmlns:p14="http://schemas.microsoft.com/office/powerpoint/2010/main" val="4247701606"/>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Experimental evaluation results:</a:t>
            </a:r>
            <a:br>
              <a:rPr lang="en-US" dirty="0"/>
            </a:br>
            <a:r>
              <a:rPr lang="en-US" dirty="0" smtClean="0"/>
              <a:t>out-of-core performance</a:t>
            </a:r>
            <a:endParaRPr lang="en-US"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0674403" y="6525586"/>
            <a:ext cx="481277" cy="253304"/>
          </a:xfrm>
        </p:spPr>
      </p:pic>
      <p:graphicFrame>
        <p:nvGraphicFramePr>
          <p:cNvPr id="6" name="Chart 5"/>
          <p:cNvGraphicFramePr>
            <a:graphicFrameLocks/>
          </p:cNvGraphicFramePr>
          <p:nvPr>
            <p:extLst>
              <p:ext uri="{D42A27DB-BD31-4B8C-83A1-F6EECF244321}">
                <p14:modId xmlns:p14="http://schemas.microsoft.com/office/powerpoint/2010/main" val="3953453595"/>
              </p:ext>
            </p:extLst>
          </p:nvPr>
        </p:nvGraphicFramePr>
        <p:xfrm>
          <a:off x="724928" y="1886857"/>
          <a:ext cx="5548231" cy="371565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p:cNvGraphicFramePr>
            <a:graphicFrameLocks/>
          </p:cNvGraphicFramePr>
          <p:nvPr>
            <p:extLst>
              <p:ext uri="{D42A27DB-BD31-4B8C-83A1-F6EECF244321}">
                <p14:modId xmlns:p14="http://schemas.microsoft.com/office/powerpoint/2010/main" val="4262086711"/>
              </p:ext>
            </p:extLst>
          </p:nvPr>
        </p:nvGraphicFramePr>
        <p:xfrm>
          <a:off x="5916665" y="1886857"/>
          <a:ext cx="5550408" cy="3715658"/>
        </p:xfrm>
        <a:graphic>
          <a:graphicData uri="http://schemas.openxmlformats.org/drawingml/2006/chart">
            <c:chart xmlns:c="http://schemas.openxmlformats.org/drawingml/2006/chart" xmlns:r="http://schemas.openxmlformats.org/officeDocument/2006/relationships" r:id="rId5"/>
          </a:graphicData>
        </a:graphic>
      </p:graphicFrame>
      <p:sp>
        <p:nvSpPr>
          <p:cNvPr id="8" name="TextBox 7"/>
          <p:cNvSpPr txBox="1"/>
          <p:nvPr/>
        </p:nvSpPr>
        <p:spPr>
          <a:xfrm>
            <a:off x="2540000" y="5614048"/>
            <a:ext cx="2244239" cy="369332"/>
          </a:xfrm>
          <a:prstGeom prst="rect">
            <a:avLst/>
          </a:prstGeom>
          <a:noFill/>
        </p:spPr>
        <p:txBody>
          <a:bodyPr wrap="square" rtlCol="0">
            <a:spAutoFit/>
          </a:bodyPr>
          <a:lstStyle/>
          <a:p>
            <a:pPr algn="ctr"/>
            <a:r>
              <a:rPr lang="en-US" dirty="0" smtClean="0"/>
              <a:t>100% queries exist.</a:t>
            </a:r>
            <a:endParaRPr lang="en-US" dirty="0"/>
          </a:p>
        </p:txBody>
      </p:sp>
      <p:sp>
        <p:nvSpPr>
          <p:cNvPr id="9" name="TextBox 8"/>
          <p:cNvSpPr txBox="1"/>
          <p:nvPr/>
        </p:nvSpPr>
        <p:spPr>
          <a:xfrm>
            <a:off x="7750630" y="5614048"/>
            <a:ext cx="2191656" cy="369332"/>
          </a:xfrm>
          <a:prstGeom prst="rect">
            <a:avLst/>
          </a:prstGeom>
          <a:noFill/>
        </p:spPr>
        <p:txBody>
          <a:bodyPr wrap="square" rtlCol="0">
            <a:spAutoFit/>
          </a:bodyPr>
          <a:lstStyle/>
          <a:p>
            <a:pPr algn="ctr"/>
            <a:r>
              <a:rPr lang="en-US" dirty="0" smtClean="0"/>
              <a:t>50</a:t>
            </a:r>
            <a:r>
              <a:rPr lang="en-US" dirty="0"/>
              <a:t>% queries exist.</a:t>
            </a:r>
          </a:p>
        </p:txBody>
      </p:sp>
    </p:spTree>
    <p:extLst>
      <p:ext uri="{BB962C8B-B14F-4D97-AF65-F5344CB8AC3E}">
        <p14:creationId xmlns:p14="http://schemas.microsoft.com/office/powerpoint/2010/main" val="1537387174"/>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Experimental evaluation results:</a:t>
            </a:r>
            <a:br>
              <a:rPr lang="en-US" dirty="0"/>
            </a:br>
            <a:r>
              <a:rPr lang="en-US" dirty="0" smtClean="0"/>
              <a:t>in-core performance</a:t>
            </a:r>
            <a:endParaRPr lang="en-US"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0674403" y="6525586"/>
            <a:ext cx="481277" cy="253304"/>
          </a:xfrm>
        </p:spPr>
      </p:pic>
      <p:graphicFrame>
        <p:nvGraphicFramePr>
          <p:cNvPr id="5" name="Chart 4"/>
          <p:cNvGraphicFramePr>
            <a:graphicFrameLocks/>
          </p:cNvGraphicFramePr>
          <p:nvPr>
            <p:extLst>
              <p:ext uri="{D42A27DB-BD31-4B8C-83A1-F6EECF244321}">
                <p14:modId xmlns:p14="http://schemas.microsoft.com/office/powerpoint/2010/main" val="317587186"/>
              </p:ext>
            </p:extLst>
          </p:nvPr>
        </p:nvGraphicFramePr>
        <p:xfrm>
          <a:off x="722376" y="1883664"/>
          <a:ext cx="5550408" cy="371246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p:cNvGraphicFramePr>
            <a:graphicFrameLocks/>
          </p:cNvGraphicFramePr>
          <p:nvPr>
            <p:extLst>
              <p:ext uri="{D42A27DB-BD31-4B8C-83A1-F6EECF244321}">
                <p14:modId xmlns:p14="http://schemas.microsoft.com/office/powerpoint/2010/main" val="3264213774"/>
              </p:ext>
            </p:extLst>
          </p:nvPr>
        </p:nvGraphicFramePr>
        <p:xfrm>
          <a:off x="5916168" y="1883664"/>
          <a:ext cx="5550408" cy="3712464"/>
        </p:xfrm>
        <a:graphic>
          <a:graphicData uri="http://schemas.openxmlformats.org/drawingml/2006/chart">
            <c:chart xmlns:c="http://schemas.openxmlformats.org/drawingml/2006/chart" xmlns:r="http://schemas.openxmlformats.org/officeDocument/2006/relationships" r:id="rId5"/>
          </a:graphicData>
        </a:graphic>
      </p:graphicFrame>
      <p:sp>
        <p:nvSpPr>
          <p:cNvPr id="7" name="TextBox 6"/>
          <p:cNvSpPr txBox="1"/>
          <p:nvPr/>
        </p:nvSpPr>
        <p:spPr>
          <a:xfrm>
            <a:off x="2540000" y="5614048"/>
            <a:ext cx="2244239" cy="369332"/>
          </a:xfrm>
          <a:prstGeom prst="rect">
            <a:avLst/>
          </a:prstGeom>
          <a:noFill/>
        </p:spPr>
        <p:txBody>
          <a:bodyPr wrap="square" rtlCol="0">
            <a:spAutoFit/>
          </a:bodyPr>
          <a:lstStyle/>
          <a:p>
            <a:pPr algn="ctr"/>
            <a:r>
              <a:rPr lang="en-US" dirty="0" smtClean="0"/>
              <a:t>100% queries exist.</a:t>
            </a:r>
            <a:endParaRPr lang="en-US" dirty="0"/>
          </a:p>
        </p:txBody>
      </p:sp>
      <p:sp>
        <p:nvSpPr>
          <p:cNvPr id="8" name="TextBox 7"/>
          <p:cNvSpPr txBox="1"/>
          <p:nvPr/>
        </p:nvSpPr>
        <p:spPr>
          <a:xfrm>
            <a:off x="7750630" y="5614048"/>
            <a:ext cx="2191656" cy="369332"/>
          </a:xfrm>
          <a:prstGeom prst="rect">
            <a:avLst/>
          </a:prstGeom>
          <a:noFill/>
        </p:spPr>
        <p:txBody>
          <a:bodyPr wrap="square" rtlCol="0">
            <a:spAutoFit/>
          </a:bodyPr>
          <a:lstStyle/>
          <a:p>
            <a:pPr algn="ctr"/>
            <a:r>
              <a:rPr lang="en-US" dirty="0" smtClean="0"/>
              <a:t>50</a:t>
            </a:r>
            <a:r>
              <a:rPr lang="en-US" dirty="0"/>
              <a:t>% queries exist.</a:t>
            </a:r>
          </a:p>
        </p:txBody>
      </p:sp>
    </p:spTree>
    <p:extLst>
      <p:ext uri="{BB962C8B-B14F-4D97-AF65-F5344CB8AC3E}">
        <p14:creationId xmlns:p14="http://schemas.microsoft.com/office/powerpoint/2010/main" val="2984179481"/>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Stadium hashing addresses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a:t> </a:t>
            </a:r>
            <a:r>
              <a:rPr lang="en-US" dirty="0" smtClean="0"/>
              <a:t>Out-of-core GPU hashing.</a:t>
            </a:r>
          </a:p>
          <a:p>
            <a:pPr lvl="1">
              <a:buFont typeface="Wingdings" panose="05000000000000000000" pitchFamily="2" charset="2"/>
              <a:buChar char="v"/>
            </a:pPr>
            <a:r>
              <a:rPr lang="en-US" dirty="0"/>
              <a:t>How to reduce </a:t>
            </a:r>
            <a:r>
              <a:rPr lang="en-US" dirty="0" smtClean="0"/>
              <a:t>the rate of host </a:t>
            </a:r>
            <a:r>
              <a:rPr lang="en-US" dirty="0"/>
              <a:t>memory </a:t>
            </a:r>
            <a:r>
              <a:rPr lang="en-US" dirty="0" smtClean="0"/>
              <a:t>accesses due to collisions or multiple queries.</a:t>
            </a:r>
            <a:endParaRPr lang="en-US" dirty="0"/>
          </a:p>
          <a:p>
            <a:pPr marL="91440" lvl="1" indent="-91440">
              <a:spcBef>
                <a:spcPts val="1200"/>
              </a:spcBef>
              <a:spcAft>
                <a:spcPts val="200"/>
              </a:spcAft>
              <a:buSzPct val="100000"/>
              <a:buFont typeface="Wingdings" panose="05000000000000000000" pitchFamily="2" charset="2"/>
              <a:buChar char="v"/>
            </a:pPr>
            <a:r>
              <a:rPr lang="en-US" dirty="0" smtClean="0"/>
              <a:t> </a:t>
            </a:r>
            <a:r>
              <a:rPr lang="en-US" dirty="0"/>
              <a:t>Mixed operation concurrency in GPU hashing.</a:t>
            </a:r>
          </a:p>
          <a:p>
            <a:pPr lvl="1">
              <a:buFont typeface="Wingdings" panose="05000000000000000000" pitchFamily="2" charset="2"/>
              <a:buChar char="v"/>
            </a:pPr>
            <a:r>
              <a:rPr lang="en-US" dirty="0" smtClean="0"/>
              <a:t>How insertion and retrievals </a:t>
            </a:r>
            <a:r>
              <a:rPr lang="en-US" dirty="0" smtClean="0"/>
              <a:t>(lookups) can </a:t>
            </a:r>
            <a:r>
              <a:rPr lang="en-US" dirty="0" smtClean="0"/>
              <a:t>be done safely simultaneously.</a:t>
            </a:r>
          </a:p>
          <a:p>
            <a:pPr>
              <a:buFont typeface="Wingdings" panose="05000000000000000000" pitchFamily="2" charset="2"/>
              <a:buChar char="v"/>
            </a:pPr>
            <a:r>
              <a:rPr lang="en-US" dirty="0"/>
              <a:t> </a:t>
            </a:r>
            <a:r>
              <a:rPr lang="en-US" dirty="0" smtClean="0"/>
              <a:t>Warp execution efficiency </a:t>
            </a:r>
            <a:r>
              <a:rPr lang="en-US" dirty="0" smtClean="0"/>
              <a:t>for insertions</a:t>
            </a:r>
            <a:r>
              <a:rPr lang="en-US" dirty="0" smtClean="0"/>
              <a:t>.</a:t>
            </a:r>
            <a:endParaRPr lang="en-US" dirty="0"/>
          </a:p>
          <a:p>
            <a:pPr lvl="1">
              <a:buFont typeface="Wingdings" panose="05000000000000000000" pitchFamily="2" charset="2"/>
              <a:buChar char="v"/>
            </a:pPr>
            <a:r>
              <a:rPr lang="en-US" dirty="0" smtClean="0"/>
              <a:t> How to avoid thread starvation due to rehashing. </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11131" y="6455686"/>
            <a:ext cx="489097" cy="317254"/>
          </a:xfrm>
          <a:prstGeom prst="rect">
            <a:avLst/>
          </a:prstGeom>
        </p:spPr>
      </p:pic>
    </p:spTree>
    <p:extLst>
      <p:ext uri="{BB962C8B-B14F-4D97-AF65-F5344CB8AC3E}">
        <p14:creationId xmlns:p14="http://schemas.microsoft.com/office/powerpoint/2010/main" val="3783435627"/>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evaluation results:</a:t>
            </a:r>
            <a:br>
              <a:rPr lang="en-US" dirty="0" smtClean="0"/>
            </a:br>
            <a:r>
              <a:rPr lang="en-US" dirty="0" smtClean="0"/>
              <a:t>SIMD execution efficiency</a:t>
            </a:r>
            <a:endParaRPr lang="en-US"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0674403" y="6525586"/>
            <a:ext cx="481277" cy="253304"/>
          </a:xfrm>
        </p:spPr>
      </p:pic>
      <p:graphicFrame>
        <p:nvGraphicFramePr>
          <p:cNvPr id="3" name="Table 2"/>
          <p:cNvGraphicFramePr>
            <a:graphicFrameLocks noGrp="1"/>
          </p:cNvGraphicFramePr>
          <p:nvPr>
            <p:extLst>
              <p:ext uri="{D42A27DB-BD31-4B8C-83A1-F6EECF244321}">
                <p14:modId xmlns:p14="http://schemas.microsoft.com/office/powerpoint/2010/main" val="1330638706"/>
              </p:ext>
            </p:extLst>
          </p:nvPr>
        </p:nvGraphicFramePr>
        <p:xfrm>
          <a:off x="2147910" y="2393919"/>
          <a:ext cx="8128000" cy="1483360"/>
        </p:xfrm>
        <a:graphic>
          <a:graphicData uri="http://schemas.openxmlformats.org/drawingml/2006/table">
            <a:tbl>
              <a:tblPr firstRow="1" firstCol="1" bandRow="1">
                <a:tableStyleId>{5C22544A-7EE6-4342-B048-85BDC9FD1C3A}</a:tableStyleId>
              </a:tblPr>
              <a:tblGrid>
                <a:gridCol w="1625600"/>
                <a:gridCol w="1625600"/>
                <a:gridCol w="1625600"/>
                <a:gridCol w="1625600"/>
                <a:gridCol w="1625600"/>
              </a:tblGrid>
              <a:tr h="370840">
                <a:tc>
                  <a:txBody>
                    <a:bodyPr/>
                    <a:lstStyle/>
                    <a:p>
                      <a:pPr algn="ctr"/>
                      <a:endParaRPr lang="en-US" dirty="0"/>
                    </a:p>
                  </a:txBody>
                  <a:tcPr anchor="ctr"/>
                </a:tc>
                <a:tc>
                  <a:txBody>
                    <a:bodyPr/>
                    <a:lstStyle/>
                    <a:p>
                      <a:pPr algn="ctr"/>
                      <a:r>
                        <a:rPr lang="en-US" dirty="0" smtClean="0"/>
                        <a:t>LF = 0.8</a:t>
                      </a:r>
                      <a:endParaRPr lang="en-US" dirty="0"/>
                    </a:p>
                  </a:txBody>
                  <a:tcPr anchor="ctr"/>
                </a:tc>
                <a:tc>
                  <a:txBody>
                    <a:bodyPr/>
                    <a:lstStyle/>
                    <a:p>
                      <a:pPr algn="ctr"/>
                      <a:r>
                        <a:rPr lang="en-US" dirty="0" smtClean="0"/>
                        <a:t>LF = 0.85</a:t>
                      </a:r>
                      <a:endParaRPr lang="en-US" dirty="0"/>
                    </a:p>
                  </a:txBody>
                  <a:tcPr anchor="ctr"/>
                </a:tc>
                <a:tc>
                  <a:txBody>
                    <a:bodyPr/>
                    <a:lstStyle/>
                    <a:p>
                      <a:pPr algn="ctr"/>
                      <a:r>
                        <a:rPr lang="en-US" dirty="0" smtClean="0"/>
                        <a:t>LF = 0.9</a:t>
                      </a:r>
                      <a:endParaRPr lang="en-US" dirty="0"/>
                    </a:p>
                  </a:txBody>
                  <a:tcPr anchor="ctr"/>
                </a:tc>
                <a:tc>
                  <a:txBody>
                    <a:bodyPr/>
                    <a:lstStyle/>
                    <a:p>
                      <a:pPr algn="ctr"/>
                      <a:r>
                        <a:rPr lang="en-US" dirty="0" smtClean="0"/>
                        <a:t>LF = 0.95</a:t>
                      </a:r>
                      <a:endParaRPr lang="en-US" dirty="0"/>
                    </a:p>
                  </a:txBody>
                  <a:tcPr anchor="ctr"/>
                </a:tc>
              </a:tr>
              <a:tr h="370840">
                <a:tc>
                  <a:txBody>
                    <a:bodyPr/>
                    <a:lstStyle/>
                    <a:p>
                      <a:pPr algn="ctr"/>
                      <a:r>
                        <a:rPr lang="en-US" dirty="0" smtClean="0"/>
                        <a:t>Cuckoo-GPU</a:t>
                      </a:r>
                      <a:endParaRPr lang="en-US" dirty="0"/>
                    </a:p>
                  </a:txBody>
                  <a:tcPr anchor="ctr"/>
                </a:tc>
                <a:tc>
                  <a:txBody>
                    <a:bodyPr/>
                    <a:lstStyle/>
                    <a:p>
                      <a:pPr algn="ctr"/>
                      <a:r>
                        <a:rPr lang="en-US" dirty="0" smtClean="0"/>
                        <a:t>25.45%</a:t>
                      </a:r>
                      <a:endParaRPr lang="en-US" dirty="0"/>
                    </a:p>
                  </a:txBody>
                  <a:tcPr anchor="ctr"/>
                </a:tc>
                <a:tc>
                  <a:txBody>
                    <a:bodyPr/>
                    <a:lstStyle/>
                    <a:p>
                      <a:pPr algn="ctr"/>
                      <a:r>
                        <a:rPr lang="en-US" dirty="0" smtClean="0"/>
                        <a:t>24.5%</a:t>
                      </a:r>
                      <a:endParaRPr lang="en-US" dirty="0"/>
                    </a:p>
                  </a:txBody>
                  <a:tcPr anchor="ctr"/>
                </a:tc>
                <a:tc>
                  <a:txBody>
                    <a:bodyPr/>
                    <a:lstStyle/>
                    <a:p>
                      <a:pPr algn="ctr"/>
                      <a:r>
                        <a:rPr lang="en-US" dirty="0" smtClean="0"/>
                        <a:t>23.5%</a:t>
                      </a:r>
                      <a:endParaRPr lang="en-US" dirty="0"/>
                    </a:p>
                  </a:txBody>
                  <a:tcPr anchor="ctr"/>
                </a:tc>
                <a:tc>
                  <a:txBody>
                    <a:bodyPr/>
                    <a:lstStyle/>
                    <a:p>
                      <a:pPr algn="ctr"/>
                      <a:r>
                        <a:rPr lang="en-US" dirty="0" smtClean="0"/>
                        <a:t>22.4%</a:t>
                      </a:r>
                      <a:endParaRPr lang="en-US" dirty="0"/>
                    </a:p>
                  </a:txBody>
                  <a:tcPr anchor="ctr"/>
                </a:tc>
              </a:tr>
              <a:tr h="370840">
                <a:tc>
                  <a:txBody>
                    <a:bodyPr/>
                    <a:lstStyle/>
                    <a:p>
                      <a:pPr algn="ctr"/>
                      <a:r>
                        <a:rPr lang="en-US" dirty="0" smtClean="0"/>
                        <a:t>Stash</a:t>
                      </a:r>
                      <a:endParaRPr lang="en-US" dirty="0"/>
                    </a:p>
                  </a:txBody>
                  <a:tcPr anchor="ctr"/>
                </a:tc>
                <a:tc>
                  <a:txBody>
                    <a:bodyPr/>
                    <a:lstStyle/>
                    <a:p>
                      <a:pPr algn="ctr"/>
                      <a:r>
                        <a:rPr lang="en-US" dirty="0" smtClean="0"/>
                        <a:t>49.45%</a:t>
                      </a:r>
                      <a:endParaRPr lang="en-US" dirty="0"/>
                    </a:p>
                  </a:txBody>
                  <a:tcPr anchor="ctr"/>
                </a:tc>
                <a:tc>
                  <a:txBody>
                    <a:bodyPr/>
                    <a:lstStyle/>
                    <a:p>
                      <a:pPr algn="ctr"/>
                      <a:r>
                        <a:rPr lang="en-US" dirty="0" smtClean="0"/>
                        <a:t>47.0%</a:t>
                      </a:r>
                      <a:endParaRPr lang="en-US" dirty="0"/>
                    </a:p>
                  </a:txBody>
                  <a:tcPr anchor="ctr"/>
                </a:tc>
                <a:tc>
                  <a:txBody>
                    <a:bodyPr/>
                    <a:lstStyle/>
                    <a:p>
                      <a:pPr algn="ctr"/>
                      <a:r>
                        <a:rPr lang="en-US" dirty="0" smtClean="0"/>
                        <a:t>44.2%</a:t>
                      </a:r>
                      <a:endParaRPr lang="en-US" dirty="0"/>
                    </a:p>
                  </a:txBody>
                  <a:tcPr anchor="ctr"/>
                </a:tc>
                <a:tc>
                  <a:txBody>
                    <a:bodyPr/>
                    <a:lstStyle/>
                    <a:p>
                      <a:pPr algn="ctr"/>
                      <a:r>
                        <a:rPr lang="en-US" dirty="0" smtClean="0"/>
                        <a:t>40.6%</a:t>
                      </a:r>
                      <a:endParaRPr lang="en-US" dirty="0"/>
                    </a:p>
                  </a:txBody>
                  <a:tcPr anchor="ctr"/>
                </a:tc>
              </a:tr>
              <a:tr h="370840">
                <a:tc>
                  <a:txBody>
                    <a:bodyPr/>
                    <a:lstStyle/>
                    <a:p>
                      <a:pPr algn="ctr"/>
                      <a:r>
                        <a:rPr lang="en-US" dirty="0" err="1" smtClean="0"/>
                        <a:t>clStash</a:t>
                      </a:r>
                      <a:endParaRPr lang="en-US" dirty="0"/>
                    </a:p>
                  </a:txBody>
                  <a:tcPr anchor="ctr"/>
                </a:tc>
                <a:tc>
                  <a:txBody>
                    <a:bodyPr/>
                    <a:lstStyle/>
                    <a:p>
                      <a:pPr algn="ctr"/>
                      <a:r>
                        <a:rPr lang="en-US" dirty="0" smtClean="0"/>
                        <a:t>87.95%</a:t>
                      </a:r>
                      <a:endParaRPr lang="en-US" dirty="0"/>
                    </a:p>
                  </a:txBody>
                  <a:tcPr anchor="ctr"/>
                </a:tc>
                <a:tc>
                  <a:txBody>
                    <a:bodyPr/>
                    <a:lstStyle/>
                    <a:p>
                      <a:pPr algn="ctr"/>
                      <a:r>
                        <a:rPr lang="en-US" dirty="0" smtClean="0"/>
                        <a:t>87.45%</a:t>
                      </a:r>
                      <a:endParaRPr lang="en-US" dirty="0"/>
                    </a:p>
                  </a:txBody>
                  <a:tcPr anchor="ctr"/>
                </a:tc>
                <a:tc>
                  <a:txBody>
                    <a:bodyPr/>
                    <a:lstStyle/>
                    <a:p>
                      <a:pPr algn="ctr"/>
                      <a:r>
                        <a:rPr lang="en-US" dirty="0" smtClean="0"/>
                        <a:t>86.85%</a:t>
                      </a:r>
                      <a:endParaRPr lang="en-US" dirty="0"/>
                    </a:p>
                  </a:txBody>
                  <a:tcPr anchor="ctr"/>
                </a:tc>
                <a:tc>
                  <a:txBody>
                    <a:bodyPr/>
                    <a:lstStyle/>
                    <a:p>
                      <a:pPr algn="ctr"/>
                      <a:r>
                        <a:rPr lang="en-US" dirty="0" smtClean="0"/>
                        <a:t>86.1%</a:t>
                      </a:r>
                      <a:endParaRPr lang="en-US" dirty="0"/>
                    </a:p>
                  </a:txBody>
                  <a:tcPr anchor="ctr"/>
                </a:tc>
              </a:tr>
            </a:tbl>
          </a:graphicData>
        </a:graphic>
      </p:graphicFrame>
    </p:spTree>
    <p:extLst>
      <p:ext uri="{BB962C8B-B14F-4D97-AF65-F5344CB8AC3E}">
        <p14:creationId xmlns:p14="http://schemas.microsoft.com/office/powerpoint/2010/main" val="766622173"/>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Experimental evaluation results:</a:t>
            </a:r>
            <a:br>
              <a:rPr lang="en-US" dirty="0"/>
            </a:br>
            <a:r>
              <a:rPr lang="en-US" dirty="0" smtClean="0"/>
              <a:t>performance breakdown</a:t>
            </a:r>
            <a:endParaRPr lang="en-US"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0674403" y="6525586"/>
            <a:ext cx="481277" cy="253304"/>
          </a:xfrm>
        </p:spPr>
      </p:pic>
      <p:graphicFrame>
        <p:nvGraphicFramePr>
          <p:cNvPr id="5" name="Chart 4"/>
          <p:cNvGraphicFramePr>
            <a:graphicFrameLocks/>
          </p:cNvGraphicFramePr>
          <p:nvPr>
            <p:extLst>
              <p:ext uri="{D42A27DB-BD31-4B8C-83A1-F6EECF244321}">
                <p14:modId xmlns:p14="http://schemas.microsoft.com/office/powerpoint/2010/main" val="3252938591"/>
              </p:ext>
            </p:extLst>
          </p:nvPr>
        </p:nvGraphicFramePr>
        <p:xfrm>
          <a:off x="1285740" y="2289220"/>
          <a:ext cx="4767329"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p:cNvGraphicFramePr>
            <a:graphicFrameLocks/>
          </p:cNvGraphicFramePr>
          <p:nvPr>
            <p:extLst>
              <p:ext uri="{D42A27DB-BD31-4B8C-83A1-F6EECF244321}">
                <p14:modId xmlns:p14="http://schemas.microsoft.com/office/powerpoint/2010/main" val="2412180872"/>
              </p:ext>
            </p:extLst>
          </p:nvPr>
        </p:nvGraphicFramePr>
        <p:xfrm>
          <a:off x="6391656" y="2289220"/>
          <a:ext cx="4764024" cy="2743200"/>
        </p:xfrm>
        <a:graphic>
          <a:graphicData uri="http://schemas.openxmlformats.org/drawingml/2006/chart">
            <c:chart xmlns:c="http://schemas.openxmlformats.org/drawingml/2006/chart" xmlns:r="http://schemas.openxmlformats.org/officeDocument/2006/relationships" r:id="rId5"/>
          </a:graphicData>
        </a:graphic>
      </p:graphicFrame>
      <p:sp>
        <p:nvSpPr>
          <p:cNvPr id="7" name="TextBox 6"/>
          <p:cNvSpPr txBox="1"/>
          <p:nvPr/>
        </p:nvSpPr>
        <p:spPr>
          <a:xfrm>
            <a:off x="3025395" y="5280219"/>
            <a:ext cx="1831416" cy="382772"/>
          </a:xfrm>
          <a:prstGeom prst="rect">
            <a:avLst/>
          </a:prstGeom>
          <a:noFill/>
        </p:spPr>
        <p:txBody>
          <a:bodyPr wrap="square" rtlCol="0">
            <a:spAutoFit/>
          </a:bodyPr>
          <a:lstStyle/>
          <a:p>
            <a:pPr algn="ctr"/>
            <a:r>
              <a:rPr lang="en-US" dirty="0" smtClean="0"/>
              <a:t>Out-of-core</a:t>
            </a:r>
            <a:endParaRPr lang="en-US" dirty="0"/>
          </a:p>
        </p:txBody>
      </p:sp>
      <p:sp>
        <p:nvSpPr>
          <p:cNvPr id="8" name="TextBox 7"/>
          <p:cNvSpPr txBox="1"/>
          <p:nvPr/>
        </p:nvSpPr>
        <p:spPr>
          <a:xfrm>
            <a:off x="8214684" y="5280219"/>
            <a:ext cx="1831416" cy="382772"/>
          </a:xfrm>
          <a:prstGeom prst="rect">
            <a:avLst/>
          </a:prstGeom>
          <a:noFill/>
        </p:spPr>
        <p:txBody>
          <a:bodyPr wrap="square" rtlCol="0">
            <a:spAutoFit/>
          </a:bodyPr>
          <a:lstStyle/>
          <a:p>
            <a:pPr algn="ctr"/>
            <a:r>
              <a:rPr lang="en-US" dirty="0" smtClean="0"/>
              <a:t>In-core</a:t>
            </a:r>
            <a:endParaRPr lang="en-US" dirty="0"/>
          </a:p>
        </p:txBody>
      </p:sp>
    </p:spTree>
    <p:extLst>
      <p:ext uri="{BB962C8B-B14F-4D97-AF65-F5344CB8AC3E}">
        <p14:creationId xmlns:p14="http://schemas.microsoft.com/office/powerpoint/2010/main" val="2280595866"/>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Experimental evaluation results:</a:t>
            </a:r>
            <a:br>
              <a:rPr lang="en-US" dirty="0"/>
            </a:br>
            <a:r>
              <a:rPr lang="en-US" dirty="0" smtClean="0"/>
              <a:t>insertion sensitivity analysis</a:t>
            </a:r>
            <a:endParaRPr lang="en-US"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0674403" y="6525586"/>
            <a:ext cx="481277" cy="253304"/>
          </a:xfrm>
        </p:spPr>
      </p:pic>
      <p:graphicFrame>
        <p:nvGraphicFramePr>
          <p:cNvPr id="5" name="Chart 4"/>
          <p:cNvGraphicFramePr>
            <a:graphicFrameLocks/>
          </p:cNvGraphicFramePr>
          <p:nvPr>
            <p:extLst>
              <p:ext uri="{D42A27DB-BD31-4B8C-83A1-F6EECF244321}">
                <p14:modId xmlns:p14="http://schemas.microsoft.com/office/powerpoint/2010/main" val="1542788902"/>
              </p:ext>
            </p:extLst>
          </p:nvPr>
        </p:nvGraphicFramePr>
        <p:xfrm>
          <a:off x="1097280" y="2224824"/>
          <a:ext cx="4968669" cy="329184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p:cNvGraphicFramePr>
            <a:graphicFrameLocks/>
          </p:cNvGraphicFramePr>
          <p:nvPr>
            <p:extLst>
              <p:ext uri="{D42A27DB-BD31-4B8C-83A1-F6EECF244321}">
                <p14:modId xmlns:p14="http://schemas.microsoft.com/office/powerpoint/2010/main" val="4100317631"/>
              </p:ext>
            </p:extLst>
          </p:nvPr>
        </p:nvGraphicFramePr>
        <p:xfrm>
          <a:off x="6349284" y="2224826"/>
          <a:ext cx="4965192" cy="3287332"/>
        </p:xfrm>
        <a:graphic>
          <a:graphicData uri="http://schemas.openxmlformats.org/drawingml/2006/chart">
            <c:chart xmlns:c="http://schemas.openxmlformats.org/drawingml/2006/chart" xmlns:r="http://schemas.openxmlformats.org/officeDocument/2006/relationships" r:id="rId5"/>
          </a:graphicData>
        </a:graphic>
      </p:graphicFrame>
      <p:sp>
        <p:nvSpPr>
          <p:cNvPr id="7" name="TextBox 6"/>
          <p:cNvSpPr txBox="1"/>
          <p:nvPr/>
        </p:nvSpPr>
        <p:spPr>
          <a:xfrm>
            <a:off x="3012516" y="5666585"/>
            <a:ext cx="1831416" cy="382772"/>
          </a:xfrm>
          <a:prstGeom prst="rect">
            <a:avLst/>
          </a:prstGeom>
          <a:noFill/>
        </p:spPr>
        <p:txBody>
          <a:bodyPr wrap="square" rtlCol="0">
            <a:spAutoFit/>
          </a:bodyPr>
          <a:lstStyle/>
          <a:p>
            <a:pPr algn="ctr"/>
            <a:r>
              <a:rPr lang="en-US" dirty="0" smtClean="0"/>
              <a:t>In-core</a:t>
            </a:r>
            <a:endParaRPr lang="en-US" dirty="0"/>
          </a:p>
        </p:txBody>
      </p:sp>
      <p:sp>
        <p:nvSpPr>
          <p:cNvPr id="8" name="TextBox 7"/>
          <p:cNvSpPr txBox="1"/>
          <p:nvPr/>
        </p:nvSpPr>
        <p:spPr>
          <a:xfrm>
            <a:off x="8201805" y="5666585"/>
            <a:ext cx="1831416" cy="382772"/>
          </a:xfrm>
          <a:prstGeom prst="rect">
            <a:avLst/>
          </a:prstGeom>
          <a:noFill/>
        </p:spPr>
        <p:txBody>
          <a:bodyPr wrap="square" rtlCol="0">
            <a:spAutoFit/>
          </a:bodyPr>
          <a:lstStyle/>
          <a:p>
            <a:pPr algn="ctr"/>
            <a:r>
              <a:rPr lang="en-US" dirty="0" smtClean="0"/>
              <a:t>Out-of-core</a:t>
            </a:r>
            <a:endParaRPr lang="en-US" dirty="0"/>
          </a:p>
        </p:txBody>
      </p:sp>
    </p:spTree>
    <p:extLst>
      <p:ext uri="{BB962C8B-B14F-4D97-AF65-F5344CB8AC3E}">
        <p14:creationId xmlns:p14="http://schemas.microsoft.com/office/powerpoint/2010/main" val="2586341169"/>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Experimental evaluation results:</a:t>
            </a:r>
            <a:br>
              <a:rPr lang="en-US" dirty="0"/>
            </a:br>
            <a:r>
              <a:rPr lang="en-US" dirty="0" smtClean="0"/>
              <a:t>retrieval sensitivity analysis</a:t>
            </a:r>
            <a:endParaRPr lang="en-US"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0674403" y="6525586"/>
            <a:ext cx="481277" cy="253304"/>
          </a:xfrm>
        </p:spPr>
      </p:pic>
      <p:graphicFrame>
        <p:nvGraphicFramePr>
          <p:cNvPr id="6" name="Chart 5"/>
          <p:cNvGraphicFramePr>
            <a:graphicFrameLocks/>
          </p:cNvGraphicFramePr>
          <p:nvPr>
            <p:extLst>
              <p:ext uri="{D42A27DB-BD31-4B8C-83A1-F6EECF244321}">
                <p14:modId xmlns:p14="http://schemas.microsoft.com/office/powerpoint/2010/main" val="477168527"/>
              </p:ext>
            </p:extLst>
          </p:nvPr>
        </p:nvGraphicFramePr>
        <p:xfrm>
          <a:off x="6345936" y="2221992"/>
          <a:ext cx="4965192" cy="329184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p:cNvGraphicFramePr>
            <a:graphicFrameLocks/>
          </p:cNvGraphicFramePr>
          <p:nvPr>
            <p:extLst>
              <p:ext uri="{D42A27DB-BD31-4B8C-83A1-F6EECF244321}">
                <p14:modId xmlns:p14="http://schemas.microsoft.com/office/powerpoint/2010/main" val="1310559889"/>
              </p:ext>
            </p:extLst>
          </p:nvPr>
        </p:nvGraphicFramePr>
        <p:xfrm>
          <a:off x="1097280" y="2221992"/>
          <a:ext cx="4965192" cy="3291840"/>
        </p:xfrm>
        <a:graphic>
          <a:graphicData uri="http://schemas.openxmlformats.org/drawingml/2006/chart">
            <c:chart xmlns:c="http://schemas.openxmlformats.org/drawingml/2006/chart" xmlns:r="http://schemas.openxmlformats.org/officeDocument/2006/relationships" r:id="rId5"/>
          </a:graphicData>
        </a:graphic>
      </p:graphicFrame>
      <p:sp>
        <p:nvSpPr>
          <p:cNvPr id="8" name="TextBox 7"/>
          <p:cNvSpPr txBox="1"/>
          <p:nvPr/>
        </p:nvSpPr>
        <p:spPr>
          <a:xfrm>
            <a:off x="3012516" y="5666585"/>
            <a:ext cx="1831416" cy="382772"/>
          </a:xfrm>
          <a:prstGeom prst="rect">
            <a:avLst/>
          </a:prstGeom>
          <a:noFill/>
        </p:spPr>
        <p:txBody>
          <a:bodyPr wrap="square" rtlCol="0">
            <a:spAutoFit/>
          </a:bodyPr>
          <a:lstStyle/>
          <a:p>
            <a:pPr algn="ctr"/>
            <a:r>
              <a:rPr lang="en-US" dirty="0" smtClean="0"/>
              <a:t>In-core</a:t>
            </a:r>
            <a:endParaRPr lang="en-US" dirty="0"/>
          </a:p>
        </p:txBody>
      </p:sp>
      <p:sp>
        <p:nvSpPr>
          <p:cNvPr id="9" name="TextBox 8"/>
          <p:cNvSpPr txBox="1"/>
          <p:nvPr/>
        </p:nvSpPr>
        <p:spPr>
          <a:xfrm>
            <a:off x="8201805" y="5666585"/>
            <a:ext cx="1831416" cy="382772"/>
          </a:xfrm>
          <a:prstGeom prst="rect">
            <a:avLst/>
          </a:prstGeom>
          <a:noFill/>
        </p:spPr>
        <p:txBody>
          <a:bodyPr wrap="square" rtlCol="0">
            <a:spAutoFit/>
          </a:bodyPr>
          <a:lstStyle/>
          <a:p>
            <a:pPr algn="ctr"/>
            <a:r>
              <a:rPr lang="en-US" dirty="0" smtClean="0"/>
              <a:t>Out-of-core</a:t>
            </a:r>
            <a:endParaRPr lang="en-US" dirty="0"/>
          </a:p>
        </p:txBody>
      </p:sp>
    </p:spTree>
    <p:extLst>
      <p:ext uri="{BB962C8B-B14F-4D97-AF65-F5344CB8AC3E}">
        <p14:creationId xmlns:p14="http://schemas.microsoft.com/office/powerpoint/2010/main" val="2560526883"/>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pPr marL="0" indent="0">
              <a:buNone/>
            </a:pPr>
            <a:r>
              <a:rPr lang="en-US" dirty="0" smtClean="0"/>
              <a:t>Stadium hashing (Stash) for flexible and scalable GPU hashing. </a:t>
            </a:r>
          </a:p>
          <a:p>
            <a:pPr marL="0" indent="0">
              <a:buNone/>
            </a:pPr>
            <a:r>
              <a:rPr lang="en-US" dirty="0" smtClean="0"/>
              <a:t>Unlike The most notable existing GPU hashing </a:t>
            </a:r>
            <a:r>
              <a:rPr lang="en-US" dirty="0" smtClean="0"/>
              <a:t>solution (Cuckoo </a:t>
            </a:r>
            <a:r>
              <a:rPr lang="en-US" dirty="0" smtClean="0"/>
              <a:t>hashing on GPU), Stash:	</a:t>
            </a:r>
          </a:p>
          <a:p>
            <a:pPr marL="342900" lvl="1" indent="-342900">
              <a:spcBef>
                <a:spcPts val="1200"/>
              </a:spcBef>
              <a:spcAft>
                <a:spcPts val="200"/>
              </a:spcAft>
              <a:buSzPct val="100000"/>
              <a:buFont typeface="Wingdings" panose="05000000000000000000" pitchFamily="2" charset="2"/>
              <a:buChar char="v"/>
            </a:pPr>
            <a:r>
              <a:rPr lang="en-US" sz="2000" dirty="0" smtClean="0"/>
              <a:t>Provides Efficient performance on large out-of-core hash tables.</a:t>
            </a:r>
          </a:p>
          <a:p>
            <a:pPr>
              <a:buFont typeface="Wingdings" panose="05000000000000000000" pitchFamily="2" charset="2"/>
              <a:buChar char="v"/>
            </a:pPr>
            <a:r>
              <a:rPr lang="en-US" dirty="0" smtClean="0"/>
              <a:t>  Supports </a:t>
            </a:r>
            <a:r>
              <a:rPr lang="en-US" dirty="0"/>
              <a:t>mixed operation concurrency</a:t>
            </a:r>
            <a:endParaRPr lang="en-US" dirty="0" smtClean="0"/>
          </a:p>
          <a:p>
            <a:pPr>
              <a:buFont typeface="Wingdings" panose="05000000000000000000" pitchFamily="2" charset="2"/>
              <a:buChar char="v"/>
            </a:pPr>
            <a:r>
              <a:rPr lang="en-US" dirty="0" smtClean="0"/>
              <a:t>  Enables Efficient use of SIMT hardware with collaborative lanes technique (</a:t>
            </a:r>
            <a:r>
              <a:rPr lang="en-US" dirty="0" err="1" smtClean="0"/>
              <a:t>clStash</a:t>
            </a:r>
            <a:r>
              <a:rPr lang="en-US" dirty="0" smtClean="0"/>
              <a:t>).</a:t>
            </a:r>
          </a:p>
          <a:p>
            <a:pPr marL="342900" lvl="1" indent="-342900">
              <a:spcBef>
                <a:spcPts val="1200"/>
              </a:spcBef>
              <a:spcAft>
                <a:spcPts val="200"/>
              </a:spcAft>
              <a:buSzPct val="100000"/>
              <a:buFont typeface="Wingdings" panose="05000000000000000000" pitchFamily="2" charset="2"/>
              <a:buChar char="v"/>
            </a:pPr>
            <a:r>
              <a:rPr lang="en-US" sz="2000" dirty="0"/>
              <a:t>Supports large key value pairs and Load Factors as high as 1</a:t>
            </a:r>
            <a:r>
              <a:rPr lang="en-US" sz="2000" dirty="0" smtClean="0"/>
              <a:t>.</a:t>
            </a:r>
            <a:endParaRPr lang="en-US" sz="20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11131" y="6455686"/>
            <a:ext cx="489097" cy="317254"/>
          </a:xfrm>
          <a:prstGeom prst="rect">
            <a:avLst/>
          </a:prstGeom>
        </p:spPr>
      </p:pic>
    </p:spTree>
    <p:extLst>
      <p:ext uri="{BB962C8B-B14F-4D97-AF65-F5344CB8AC3E}">
        <p14:creationId xmlns:p14="http://schemas.microsoft.com/office/powerpoint/2010/main" val="3185941861"/>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a:t> </a:t>
            </a:r>
            <a:r>
              <a:rPr lang="en-US" dirty="0" smtClean="0"/>
              <a:t>Background &amp; Motivation</a:t>
            </a:r>
          </a:p>
          <a:p>
            <a:pPr>
              <a:buFont typeface="Wingdings" panose="05000000000000000000" pitchFamily="2" charset="2"/>
              <a:buChar char="v"/>
            </a:pPr>
            <a:r>
              <a:rPr lang="en-US" dirty="0"/>
              <a:t> </a:t>
            </a:r>
            <a:r>
              <a:rPr lang="en-US" dirty="0" smtClean="0"/>
              <a:t>Stadium Hashing (Stash)</a:t>
            </a:r>
          </a:p>
          <a:p>
            <a:pPr lvl="1">
              <a:buFont typeface="Wingdings" panose="05000000000000000000" pitchFamily="2" charset="2"/>
              <a:buChar char="v"/>
            </a:pPr>
            <a:r>
              <a:rPr lang="en-US" dirty="0" smtClean="0"/>
              <a:t> Out-of-Core </a:t>
            </a:r>
            <a:r>
              <a:rPr lang="en-US" dirty="0"/>
              <a:t>Scalability</a:t>
            </a:r>
          </a:p>
          <a:p>
            <a:pPr lvl="1">
              <a:buFont typeface="Wingdings" panose="05000000000000000000" pitchFamily="2" charset="2"/>
              <a:buChar char="v"/>
            </a:pPr>
            <a:r>
              <a:rPr lang="en-US" dirty="0"/>
              <a:t> Mixed Operation Concurrency </a:t>
            </a:r>
            <a:r>
              <a:rPr lang="en-US" dirty="0" smtClean="0"/>
              <a:t>Support</a:t>
            </a:r>
          </a:p>
          <a:p>
            <a:pPr lvl="1">
              <a:buFont typeface="Wingdings" panose="05000000000000000000" pitchFamily="2" charset="2"/>
              <a:buChar char="v"/>
            </a:pPr>
            <a:r>
              <a:rPr lang="en-US" dirty="0" smtClean="0"/>
              <a:t> Operations </a:t>
            </a:r>
            <a:r>
              <a:rPr lang="en-US" dirty="0"/>
              <a:t>and CUDA </a:t>
            </a:r>
            <a:r>
              <a:rPr lang="en-US" dirty="0" smtClean="0"/>
              <a:t>implementation</a:t>
            </a:r>
          </a:p>
          <a:p>
            <a:pPr lvl="1">
              <a:buFont typeface="Wingdings" panose="05000000000000000000" pitchFamily="2" charset="2"/>
              <a:buChar char="v"/>
            </a:pPr>
            <a:r>
              <a:rPr lang="en-US" dirty="0" smtClean="0"/>
              <a:t> </a:t>
            </a:r>
            <a:r>
              <a:rPr lang="en-US" dirty="0"/>
              <a:t>Warp-Efficient Batched Insertions with </a:t>
            </a:r>
            <a:r>
              <a:rPr lang="en-US" dirty="0" err="1" smtClean="0"/>
              <a:t>clStash</a:t>
            </a:r>
            <a:endParaRPr lang="en-US" dirty="0" smtClean="0"/>
          </a:p>
          <a:p>
            <a:pPr>
              <a:buFont typeface="Wingdings" panose="05000000000000000000" pitchFamily="2" charset="2"/>
              <a:buChar char="v"/>
            </a:pPr>
            <a:r>
              <a:rPr lang="en-US" dirty="0" smtClean="0"/>
              <a:t> Experimental Evaluation</a:t>
            </a:r>
          </a:p>
          <a:p>
            <a:pPr lvl="1">
              <a:buFont typeface="Wingdings" panose="05000000000000000000" pitchFamily="2" charset="2"/>
              <a:buChar char="v"/>
            </a:pP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11131" y="6455686"/>
            <a:ext cx="489097" cy="317254"/>
          </a:xfrm>
          <a:prstGeom prst="rect">
            <a:avLst/>
          </a:prstGeom>
        </p:spPr>
      </p:pic>
    </p:spTree>
    <p:extLst>
      <p:ext uri="{BB962C8B-B14F-4D97-AF65-F5344CB8AC3E}">
        <p14:creationId xmlns:p14="http://schemas.microsoft.com/office/powerpoint/2010/main" val="3181112461"/>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br>
              <a:rPr lang="en-US" dirty="0" smtClean="0"/>
            </a:br>
            <a:r>
              <a:rPr lang="en-US" dirty="0" smtClean="0"/>
              <a:t>Cuckoo hashing</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 Hashing is one of the most fundamental operations.</a:t>
            </a:r>
          </a:p>
          <a:p>
            <a:pPr>
              <a:buFont typeface="Wingdings" panose="05000000000000000000" pitchFamily="2" charset="2"/>
              <a:buChar char="v"/>
            </a:pPr>
            <a:r>
              <a:rPr lang="en-US" dirty="0"/>
              <a:t> </a:t>
            </a:r>
            <a:r>
              <a:rPr lang="en-US" dirty="0" smtClean="0"/>
              <a:t>Data are constituted from Key-Value pairs (KVPs).</a:t>
            </a:r>
          </a:p>
          <a:p>
            <a:pPr>
              <a:buFont typeface="Wingdings" panose="05000000000000000000" pitchFamily="2" charset="2"/>
              <a:buChar char="v"/>
            </a:pPr>
            <a:r>
              <a:rPr lang="en-US" dirty="0" smtClean="0"/>
              <a:t> The most notable implementation of a hash table on GPU is done by </a:t>
            </a:r>
            <a:r>
              <a:rPr lang="en-US" dirty="0" err="1" smtClean="0"/>
              <a:t>Alcantra</a:t>
            </a:r>
            <a:r>
              <a:rPr lang="en-US" dirty="0" smtClean="0"/>
              <a:t> et al. based on </a:t>
            </a:r>
            <a:r>
              <a:rPr lang="en-US" i="1" dirty="0" smtClean="0"/>
              <a:t>Cuckoo hashing</a:t>
            </a:r>
            <a:r>
              <a:rPr lang="en-US" dirty="0" smtClean="0"/>
              <a:t>.</a:t>
            </a:r>
          </a:p>
          <a:p>
            <a:pPr>
              <a:buFont typeface="Wingdings" panose="05000000000000000000" pitchFamily="2" charset="2"/>
              <a:buChar char="v"/>
            </a:pPr>
            <a:r>
              <a:rPr lang="en-US" dirty="0" smtClean="0"/>
              <a:t> Cuckoo hashing uses multiple hash functions.</a:t>
            </a:r>
          </a:p>
          <a:p>
            <a:pPr>
              <a:buFont typeface="Wingdings" panose="05000000000000000000" pitchFamily="2" charset="2"/>
              <a:buChar char="v"/>
            </a:pPr>
            <a:r>
              <a:rPr lang="en-US" dirty="0" smtClean="0"/>
              <a:t> Upon collision, already residing KVP is swapped with the new KVP. Swapped-out KVP will be rehashed (chaining).</a:t>
            </a:r>
          </a:p>
          <a:p>
            <a:pPr>
              <a:buFont typeface="Wingdings" panose="05000000000000000000" pitchFamily="2" charset="2"/>
              <a:buChar char="v"/>
            </a:pPr>
            <a:r>
              <a:rPr lang="en-US" dirty="0"/>
              <a:t> </a:t>
            </a:r>
            <a:r>
              <a:rPr lang="en-US" dirty="0" smtClean="0"/>
              <a:t>For a retrieval, hash functions are applied to the query key and locations get verified.</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11131" y="6455686"/>
            <a:ext cx="489097" cy="317254"/>
          </a:xfrm>
          <a:prstGeom prst="rect">
            <a:avLst/>
          </a:prstGeom>
        </p:spPr>
      </p:pic>
    </p:spTree>
    <p:extLst>
      <p:ext uri="{BB962C8B-B14F-4D97-AF65-F5344CB8AC3E}">
        <p14:creationId xmlns:p14="http://schemas.microsoft.com/office/powerpoint/2010/main" val="3667201465"/>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br>
              <a:rPr lang="en-US" dirty="0" smtClean="0"/>
            </a:br>
            <a:r>
              <a:rPr lang="en-US" dirty="0" smtClean="0"/>
              <a:t>Cuckoo hashing insertion procedure</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a:t> </a:t>
            </a:r>
            <a:r>
              <a:rPr lang="en-US" dirty="0" smtClean="0"/>
              <a:t>Insertion in Cuckoo hashing is a recursive procedure.</a:t>
            </a:r>
          </a:p>
          <a:p>
            <a:pPr>
              <a:buFont typeface="Wingdings" panose="05000000000000000000" pitchFamily="2" charset="2"/>
              <a:buChar char="v"/>
            </a:pPr>
            <a:r>
              <a:rPr lang="en-US" dirty="0" smtClean="0"/>
              <a:t> Cuckoo </a:t>
            </a:r>
            <a:r>
              <a:rPr lang="en-US" dirty="0"/>
              <a:t>hashing  on GPU [</a:t>
            </a:r>
            <a:r>
              <a:rPr lang="en-US" dirty="0" err="1"/>
              <a:t>Alcantra</a:t>
            </a:r>
            <a:r>
              <a:rPr lang="en-US" dirty="0"/>
              <a:t> et al., 2011] uses 64-bit atomic </a:t>
            </a:r>
            <a:r>
              <a:rPr lang="en-US" dirty="0" smtClean="0"/>
              <a:t>exchange.</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349935513"/>
              </p:ext>
            </p:extLst>
          </p:nvPr>
        </p:nvGraphicFramePr>
        <p:xfrm>
          <a:off x="3990872" y="3292239"/>
          <a:ext cx="276225" cy="1966916"/>
        </p:xfrm>
        <a:graphic>
          <a:graphicData uri="http://schemas.openxmlformats.org/drawingml/2006/table">
            <a:tbl>
              <a:tblPr firstRow="1" bandRow="1">
                <a:tableStyleId>{5940675A-B579-460E-94D1-54222C63F5DA}</a:tableStyleId>
              </a:tblPr>
              <a:tblGrid>
                <a:gridCol w="276225"/>
              </a:tblGrid>
              <a:tr h="280988">
                <a:tc>
                  <a:txBody>
                    <a:bodyPr/>
                    <a:lstStyle/>
                    <a:p>
                      <a:endParaRPr lang="en-US" sz="800" dirty="0"/>
                    </a:p>
                  </a:txBody>
                  <a:tcPr/>
                </a:tc>
              </a:tr>
              <a:tr h="280988">
                <a:tc>
                  <a:txBody>
                    <a:bodyPr/>
                    <a:lstStyle/>
                    <a:p>
                      <a:endParaRPr lang="en-US" sz="800"/>
                    </a:p>
                  </a:txBody>
                  <a:tcPr/>
                </a:tc>
              </a:tr>
              <a:tr h="280988">
                <a:tc>
                  <a:txBody>
                    <a:bodyPr/>
                    <a:lstStyle/>
                    <a:p>
                      <a:endParaRPr lang="en-US" sz="800"/>
                    </a:p>
                  </a:txBody>
                  <a:tcPr/>
                </a:tc>
              </a:tr>
              <a:tr h="280988">
                <a:tc>
                  <a:txBody>
                    <a:bodyPr/>
                    <a:lstStyle/>
                    <a:p>
                      <a:endParaRPr lang="en-US" sz="800" dirty="0"/>
                    </a:p>
                  </a:txBody>
                  <a:tcPr/>
                </a:tc>
              </a:tr>
              <a:tr h="280988">
                <a:tc>
                  <a:txBody>
                    <a:bodyPr/>
                    <a:lstStyle/>
                    <a:p>
                      <a:endParaRPr lang="en-US" sz="800" dirty="0"/>
                    </a:p>
                  </a:txBody>
                  <a:tcPr/>
                </a:tc>
              </a:tr>
              <a:tr h="280988">
                <a:tc>
                  <a:txBody>
                    <a:bodyPr/>
                    <a:lstStyle/>
                    <a:p>
                      <a:endParaRPr lang="en-US" sz="800" dirty="0"/>
                    </a:p>
                  </a:txBody>
                  <a:tcPr/>
                </a:tc>
              </a:tr>
              <a:tr h="280988">
                <a:tc>
                  <a:txBody>
                    <a:bodyPr/>
                    <a:lstStyle/>
                    <a:p>
                      <a:endParaRPr lang="en-US" sz="800" dirty="0"/>
                    </a:p>
                  </a:txBody>
                  <a:tcPr/>
                </a:tc>
              </a:tr>
            </a:tbl>
          </a:graphicData>
        </a:graphic>
      </p:graphicFrame>
      <p:sp>
        <p:nvSpPr>
          <p:cNvPr id="5" name="TextBox 4"/>
          <p:cNvSpPr txBox="1"/>
          <p:nvPr/>
        </p:nvSpPr>
        <p:spPr>
          <a:xfrm>
            <a:off x="3467469" y="2979727"/>
            <a:ext cx="902816" cy="276999"/>
          </a:xfrm>
          <a:prstGeom prst="rect">
            <a:avLst/>
          </a:prstGeom>
          <a:noFill/>
          <a:effectLst/>
        </p:spPr>
        <p:txBody>
          <a:bodyPr wrap="square" lIns="0" tIns="0" rIns="0" bIns="0" rtlCol="0">
            <a:spAutoFit/>
          </a:bodyPr>
          <a:lstStyle/>
          <a:p>
            <a:pPr algn="ctr"/>
            <a:r>
              <a:rPr lang="en-US" dirty="0" smtClean="0"/>
              <a:t>Time</a:t>
            </a:r>
            <a:endParaRPr lang="en-US" dirty="0"/>
          </a:p>
        </p:txBody>
      </p:sp>
      <p:cxnSp>
        <p:nvCxnSpPr>
          <p:cNvPr id="6" name="Straight Arrow Connector 5"/>
          <p:cNvCxnSpPr/>
          <p:nvPr/>
        </p:nvCxnSpPr>
        <p:spPr>
          <a:xfrm>
            <a:off x="3447947" y="3196990"/>
            <a:ext cx="1082675" cy="3174"/>
          </a:xfrm>
          <a:prstGeom prst="straightConnector1">
            <a:avLst/>
          </a:prstGeom>
          <a:ln>
            <a:solidFill>
              <a:schemeClr val="tx1"/>
            </a:solidFill>
            <a:headEnd type="none" w="med" len="med"/>
            <a:tailEnd type="triangle" w="med" len="med"/>
          </a:ln>
          <a:effectLst/>
        </p:spPr>
        <p:style>
          <a:lnRef idx="1">
            <a:schemeClr val="dk1"/>
          </a:lnRef>
          <a:fillRef idx="0">
            <a:schemeClr val="dk1"/>
          </a:fillRef>
          <a:effectRef idx="0">
            <a:schemeClr val="dk1"/>
          </a:effectRef>
          <a:fontRef idx="minor">
            <a:schemeClr val="tx1"/>
          </a:fontRef>
        </p:style>
      </p:cxnSp>
      <p:graphicFrame>
        <p:nvGraphicFramePr>
          <p:cNvPr id="7" name="Table 6"/>
          <p:cNvGraphicFramePr>
            <a:graphicFrameLocks noGrp="1"/>
          </p:cNvGraphicFramePr>
          <p:nvPr>
            <p:extLst>
              <p:ext uri="{D42A27DB-BD31-4B8C-83A1-F6EECF244321}">
                <p14:modId xmlns:p14="http://schemas.microsoft.com/office/powerpoint/2010/main" val="1386311859"/>
              </p:ext>
            </p:extLst>
          </p:nvPr>
        </p:nvGraphicFramePr>
        <p:xfrm>
          <a:off x="5064022" y="3292239"/>
          <a:ext cx="276225" cy="1966916"/>
        </p:xfrm>
        <a:graphic>
          <a:graphicData uri="http://schemas.openxmlformats.org/drawingml/2006/table">
            <a:tbl>
              <a:tblPr firstRow="1" bandRow="1">
                <a:tableStyleId>{5940675A-B579-460E-94D1-54222C63F5DA}</a:tableStyleId>
              </a:tblPr>
              <a:tblGrid>
                <a:gridCol w="276225"/>
              </a:tblGrid>
              <a:tr h="280988">
                <a:tc>
                  <a:txBody>
                    <a:bodyPr/>
                    <a:lstStyle/>
                    <a:p>
                      <a:endParaRPr lang="en-US" sz="800" dirty="0"/>
                    </a:p>
                  </a:txBody>
                  <a:tcPr/>
                </a:tc>
              </a:tr>
              <a:tr h="280988">
                <a:tc>
                  <a:txBody>
                    <a:bodyPr/>
                    <a:lstStyle/>
                    <a:p>
                      <a:endParaRPr lang="en-US" sz="800"/>
                    </a:p>
                  </a:txBody>
                  <a:tcPr/>
                </a:tc>
              </a:tr>
              <a:tr h="280988">
                <a:tc>
                  <a:txBody>
                    <a:bodyPr/>
                    <a:lstStyle/>
                    <a:p>
                      <a:endParaRPr lang="en-US" sz="800" dirty="0"/>
                    </a:p>
                  </a:txBody>
                  <a:tcPr/>
                </a:tc>
              </a:tr>
              <a:tr h="280988">
                <a:tc>
                  <a:txBody>
                    <a:bodyPr/>
                    <a:lstStyle/>
                    <a:p>
                      <a:endParaRPr lang="en-US" sz="800"/>
                    </a:p>
                  </a:txBody>
                  <a:tcPr/>
                </a:tc>
              </a:tr>
              <a:tr h="280988">
                <a:tc>
                  <a:txBody>
                    <a:bodyPr/>
                    <a:lstStyle/>
                    <a:p>
                      <a:endParaRPr lang="en-US" sz="800" dirty="0"/>
                    </a:p>
                  </a:txBody>
                  <a:tcPr/>
                </a:tc>
              </a:tr>
              <a:tr h="280988">
                <a:tc>
                  <a:txBody>
                    <a:bodyPr/>
                    <a:lstStyle/>
                    <a:p>
                      <a:endParaRPr lang="en-US" sz="800" dirty="0"/>
                    </a:p>
                  </a:txBody>
                  <a:tcPr/>
                </a:tc>
              </a:tr>
              <a:tr h="280988">
                <a:tc>
                  <a:txBody>
                    <a:bodyPr/>
                    <a:lstStyle/>
                    <a:p>
                      <a:endParaRPr lang="en-US" sz="800"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576592992"/>
              </p:ext>
            </p:extLst>
          </p:nvPr>
        </p:nvGraphicFramePr>
        <p:xfrm>
          <a:off x="6137172" y="3292239"/>
          <a:ext cx="276225" cy="1966916"/>
        </p:xfrm>
        <a:graphic>
          <a:graphicData uri="http://schemas.openxmlformats.org/drawingml/2006/table">
            <a:tbl>
              <a:tblPr firstRow="1" bandRow="1">
                <a:tableStyleId>{5940675A-B579-460E-94D1-54222C63F5DA}</a:tableStyleId>
              </a:tblPr>
              <a:tblGrid>
                <a:gridCol w="276225"/>
              </a:tblGrid>
              <a:tr h="280988">
                <a:tc>
                  <a:txBody>
                    <a:bodyPr/>
                    <a:lstStyle/>
                    <a:p>
                      <a:endParaRPr lang="en-US" sz="800" dirty="0"/>
                    </a:p>
                  </a:txBody>
                  <a:tcPr/>
                </a:tc>
              </a:tr>
              <a:tr h="280988">
                <a:tc>
                  <a:txBody>
                    <a:bodyPr/>
                    <a:lstStyle/>
                    <a:p>
                      <a:endParaRPr lang="en-US" sz="800"/>
                    </a:p>
                  </a:txBody>
                  <a:tcPr/>
                </a:tc>
              </a:tr>
              <a:tr h="280988">
                <a:tc>
                  <a:txBody>
                    <a:bodyPr/>
                    <a:lstStyle/>
                    <a:p>
                      <a:endParaRPr lang="en-US" sz="800"/>
                    </a:p>
                  </a:txBody>
                  <a:tcPr/>
                </a:tc>
              </a:tr>
              <a:tr h="280988">
                <a:tc>
                  <a:txBody>
                    <a:bodyPr/>
                    <a:lstStyle/>
                    <a:p>
                      <a:endParaRPr lang="en-US" sz="800"/>
                    </a:p>
                  </a:txBody>
                  <a:tcPr/>
                </a:tc>
              </a:tr>
              <a:tr h="280988">
                <a:tc>
                  <a:txBody>
                    <a:bodyPr/>
                    <a:lstStyle/>
                    <a:p>
                      <a:endParaRPr lang="en-US" sz="800" dirty="0"/>
                    </a:p>
                  </a:txBody>
                  <a:tcPr/>
                </a:tc>
              </a:tr>
              <a:tr h="280988">
                <a:tc>
                  <a:txBody>
                    <a:bodyPr/>
                    <a:lstStyle/>
                    <a:p>
                      <a:endParaRPr lang="en-US" sz="800" dirty="0"/>
                    </a:p>
                  </a:txBody>
                  <a:tcPr/>
                </a:tc>
              </a:tr>
              <a:tr h="280988">
                <a:tc>
                  <a:txBody>
                    <a:bodyPr/>
                    <a:lstStyle/>
                    <a:p>
                      <a:endParaRPr lang="en-US" sz="800" dirty="0"/>
                    </a:p>
                  </a:txBody>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257370744"/>
              </p:ext>
            </p:extLst>
          </p:nvPr>
        </p:nvGraphicFramePr>
        <p:xfrm>
          <a:off x="7210322" y="3292239"/>
          <a:ext cx="276225" cy="1966916"/>
        </p:xfrm>
        <a:graphic>
          <a:graphicData uri="http://schemas.openxmlformats.org/drawingml/2006/table">
            <a:tbl>
              <a:tblPr firstRow="1" bandRow="1">
                <a:tableStyleId>{5940675A-B579-460E-94D1-54222C63F5DA}</a:tableStyleId>
              </a:tblPr>
              <a:tblGrid>
                <a:gridCol w="276225"/>
              </a:tblGrid>
              <a:tr h="280988">
                <a:tc>
                  <a:txBody>
                    <a:bodyPr/>
                    <a:lstStyle/>
                    <a:p>
                      <a:endParaRPr lang="en-US" sz="800" dirty="0"/>
                    </a:p>
                  </a:txBody>
                  <a:tcPr/>
                </a:tc>
              </a:tr>
              <a:tr h="280988">
                <a:tc>
                  <a:txBody>
                    <a:bodyPr/>
                    <a:lstStyle/>
                    <a:p>
                      <a:endParaRPr lang="en-US" sz="800"/>
                    </a:p>
                  </a:txBody>
                  <a:tcPr/>
                </a:tc>
              </a:tr>
              <a:tr h="280988">
                <a:tc>
                  <a:txBody>
                    <a:bodyPr/>
                    <a:lstStyle/>
                    <a:p>
                      <a:endParaRPr lang="en-US" sz="800" dirty="0"/>
                    </a:p>
                  </a:txBody>
                  <a:tcPr/>
                </a:tc>
              </a:tr>
              <a:tr h="280988">
                <a:tc>
                  <a:txBody>
                    <a:bodyPr/>
                    <a:lstStyle/>
                    <a:p>
                      <a:endParaRPr lang="en-US" sz="800"/>
                    </a:p>
                  </a:txBody>
                  <a:tcPr/>
                </a:tc>
              </a:tr>
              <a:tr h="280988">
                <a:tc>
                  <a:txBody>
                    <a:bodyPr/>
                    <a:lstStyle/>
                    <a:p>
                      <a:endParaRPr lang="en-US" sz="800" dirty="0"/>
                    </a:p>
                  </a:txBody>
                  <a:tcPr/>
                </a:tc>
              </a:tr>
              <a:tr h="280988">
                <a:tc>
                  <a:txBody>
                    <a:bodyPr/>
                    <a:lstStyle/>
                    <a:p>
                      <a:endParaRPr lang="en-US" sz="800" dirty="0"/>
                    </a:p>
                  </a:txBody>
                  <a:tcPr/>
                </a:tc>
              </a:tr>
              <a:tr h="280988">
                <a:tc>
                  <a:txBody>
                    <a:bodyPr/>
                    <a:lstStyle/>
                    <a:p>
                      <a:endParaRPr lang="en-US" sz="800" dirty="0"/>
                    </a:p>
                  </a:txBody>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692999589"/>
              </p:ext>
            </p:extLst>
          </p:nvPr>
        </p:nvGraphicFramePr>
        <p:xfrm>
          <a:off x="8283472" y="3292239"/>
          <a:ext cx="276225" cy="1966916"/>
        </p:xfrm>
        <a:graphic>
          <a:graphicData uri="http://schemas.openxmlformats.org/drawingml/2006/table">
            <a:tbl>
              <a:tblPr firstRow="1" bandRow="1">
                <a:tableStyleId>{5940675A-B579-460E-94D1-54222C63F5DA}</a:tableStyleId>
              </a:tblPr>
              <a:tblGrid>
                <a:gridCol w="276225"/>
              </a:tblGrid>
              <a:tr h="280988">
                <a:tc>
                  <a:txBody>
                    <a:bodyPr/>
                    <a:lstStyle/>
                    <a:p>
                      <a:endParaRPr lang="en-US" sz="800" dirty="0"/>
                    </a:p>
                  </a:txBody>
                  <a:tcPr/>
                </a:tc>
              </a:tr>
              <a:tr h="280988">
                <a:tc>
                  <a:txBody>
                    <a:bodyPr/>
                    <a:lstStyle/>
                    <a:p>
                      <a:endParaRPr lang="en-US" sz="800"/>
                    </a:p>
                  </a:txBody>
                  <a:tcPr/>
                </a:tc>
              </a:tr>
              <a:tr h="280988">
                <a:tc>
                  <a:txBody>
                    <a:bodyPr/>
                    <a:lstStyle/>
                    <a:p>
                      <a:endParaRPr lang="en-US" sz="800"/>
                    </a:p>
                  </a:txBody>
                  <a:tcPr/>
                </a:tc>
              </a:tr>
              <a:tr h="280988">
                <a:tc>
                  <a:txBody>
                    <a:bodyPr/>
                    <a:lstStyle/>
                    <a:p>
                      <a:endParaRPr lang="en-US" sz="800" dirty="0"/>
                    </a:p>
                  </a:txBody>
                  <a:tcPr/>
                </a:tc>
              </a:tr>
              <a:tr h="280988">
                <a:tc>
                  <a:txBody>
                    <a:bodyPr/>
                    <a:lstStyle/>
                    <a:p>
                      <a:endParaRPr lang="en-US" sz="800" dirty="0"/>
                    </a:p>
                  </a:txBody>
                  <a:tcPr/>
                </a:tc>
              </a:tr>
              <a:tr h="280988">
                <a:tc>
                  <a:txBody>
                    <a:bodyPr/>
                    <a:lstStyle/>
                    <a:p>
                      <a:endParaRPr lang="en-US" sz="800"/>
                    </a:p>
                  </a:txBody>
                  <a:tcPr/>
                </a:tc>
              </a:tr>
              <a:tr h="280988">
                <a:tc>
                  <a:txBody>
                    <a:bodyPr/>
                    <a:lstStyle/>
                    <a:p>
                      <a:endParaRPr lang="en-US" sz="800" dirty="0"/>
                    </a:p>
                  </a:txBody>
                  <a:tcPr/>
                </a:tc>
              </a:tr>
            </a:tbl>
          </a:graphicData>
        </a:graphic>
      </p:graphicFrame>
      <p:cxnSp>
        <p:nvCxnSpPr>
          <p:cNvPr id="11" name="Straight Arrow Connector 10"/>
          <p:cNvCxnSpPr/>
          <p:nvPr/>
        </p:nvCxnSpPr>
        <p:spPr>
          <a:xfrm rot="16200000" flipH="1">
            <a:off x="7830190" y="4388356"/>
            <a:ext cx="589807" cy="316757"/>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16200000" flipH="1">
            <a:off x="7462738" y="3747855"/>
            <a:ext cx="321516" cy="264366"/>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flipH="1" flipV="1">
            <a:off x="6885629" y="3711340"/>
            <a:ext cx="331042" cy="327870"/>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6200000" flipH="1">
            <a:off x="6239565" y="3604182"/>
            <a:ext cx="612034" cy="261194"/>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flipH="1" flipV="1">
            <a:off x="5674365" y="3576402"/>
            <a:ext cx="616794" cy="311994"/>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5400000" flipH="1" flipV="1">
            <a:off x="5326754" y="4273267"/>
            <a:ext cx="310409" cy="267541"/>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6200000" flipH="1">
            <a:off x="4775839" y="4280408"/>
            <a:ext cx="319932" cy="262780"/>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4013098" y="3312876"/>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D</a:t>
            </a:r>
            <a:r>
              <a:rPr lang="en-US" sz="1100" baseline="-25000" dirty="0" smtClean="0"/>
              <a:t>2</a:t>
            </a:r>
            <a:endParaRPr lang="en-US" sz="1100" dirty="0"/>
          </a:p>
        </p:txBody>
      </p:sp>
      <p:cxnSp>
        <p:nvCxnSpPr>
          <p:cNvPr id="19" name="Straight Arrow Connector 18"/>
          <p:cNvCxnSpPr/>
          <p:nvPr/>
        </p:nvCxnSpPr>
        <p:spPr>
          <a:xfrm>
            <a:off x="4271860" y="3724038"/>
            <a:ext cx="321519" cy="316758"/>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47" idx="7"/>
          </p:cNvCxnSpPr>
          <p:nvPr/>
        </p:nvCxnSpPr>
        <p:spPr>
          <a:xfrm rot="5400000" flipH="1" flipV="1">
            <a:off x="3647923" y="3697844"/>
            <a:ext cx="331044" cy="354860"/>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3313009" y="3703684"/>
            <a:ext cx="542925" cy="184666"/>
          </a:xfrm>
          <a:prstGeom prst="rect">
            <a:avLst/>
          </a:prstGeom>
          <a:noFill/>
          <a:effectLst/>
        </p:spPr>
        <p:txBody>
          <a:bodyPr wrap="square" lIns="0" tIns="0" rIns="0" bIns="0" rtlCol="0">
            <a:spAutoFit/>
          </a:bodyPr>
          <a:lstStyle/>
          <a:p>
            <a:pPr algn="ctr"/>
            <a:r>
              <a:rPr lang="en-US" sz="1200" dirty="0" smtClean="0"/>
              <a:t>h</a:t>
            </a:r>
            <a:r>
              <a:rPr lang="en-US" sz="1200" baseline="-25000" dirty="0" smtClean="0"/>
              <a:t>1</a:t>
            </a:r>
            <a:r>
              <a:rPr lang="en-US" sz="1200" dirty="0" smtClean="0"/>
              <a:t>(E)=1</a:t>
            </a:r>
            <a:endParaRPr lang="en-US" sz="1200" dirty="0"/>
          </a:p>
        </p:txBody>
      </p:sp>
      <p:sp>
        <p:nvSpPr>
          <p:cNvPr id="22" name="TextBox 21"/>
          <p:cNvSpPr txBox="1"/>
          <p:nvPr/>
        </p:nvSpPr>
        <p:spPr>
          <a:xfrm>
            <a:off x="4375047" y="4359322"/>
            <a:ext cx="542925" cy="184666"/>
          </a:xfrm>
          <a:prstGeom prst="rect">
            <a:avLst/>
          </a:prstGeom>
          <a:noFill/>
          <a:effectLst/>
        </p:spPr>
        <p:txBody>
          <a:bodyPr wrap="square" lIns="0" tIns="0" rIns="0" bIns="0" rtlCol="0">
            <a:spAutoFit/>
          </a:bodyPr>
          <a:lstStyle/>
          <a:p>
            <a:pPr algn="ctr"/>
            <a:r>
              <a:rPr lang="en-US" sz="1200" dirty="0" smtClean="0"/>
              <a:t>h</a:t>
            </a:r>
            <a:r>
              <a:rPr lang="en-US" sz="1200" baseline="-25000" dirty="0" smtClean="0"/>
              <a:t>2</a:t>
            </a:r>
            <a:r>
              <a:rPr lang="en-US" sz="1200" dirty="0" smtClean="0"/>
              <a:t>(C)=4</a:t>
            </a:r>
            <a:endParaRPr lang="en-US" sz="1200" dirty="0"/>
          </a:p>
        </p:txBody>
      </p:sp>
      <p:sp>
        <p:nvSpPr>
          <p:cNvPr id="23" name="TextBox 22"/>
          <p:cNvSpPr txBox="1"/>
          <p:nvPr/>
        </p:nvSpPr>
        <p:spPr>
          <a:xfrm>
            <a:off x="5454547" y="3565571"/>
            <a:ext cx="542925" cy="184666"/>
          </a:xfrm>
          <a:prstGeom prst="rect">
            <a:avLst/>
          </a:prstGeom>
          <a:noFill/>
          <a:effectLst/>
        </p:spPr>
        <p:txBody>
          <a:bodyPr wrap="square" lIns="0" tIns="0" rIns="0" bIns="0" rtlCol="0">
            <a:spAutoFit/>
          </a:bodyPr>
          <a:lstStyle/>
          <a:p>
            <a:pPr algn="ctr"/>
            <a:r>
              <a:rPr lang="en-US" sz="1200" dirty="0" smtClean="0"/>
              <a:t>h</a:t>
            </a:r>
            <a:r>
              <a:rPr lang="en-US" sz="1200" baseline="-25000" dirty="0" smtClean="0"/>
              <a:t>2</a:t>
            </a:r>
            <a:r>
              <a:rPr lang="en-US" sz="1200" dirty="0" smtClean="0"/>
              <a:t>(B)=0</a:t>
            </a:r>
            <a:endParaRPr lang="en-US" sz="1200" dirty="0"/>
          </a:p>
        </p:txBody>
      </p:sp>
      <p:sp>
        <p:nvSpPr>
          <p:cNvPr id="24" name="TextBox 23"/>
          <p:cNvSpPr txBox="1"/>
          <p:nvPr/>
        </p:nvSpPr>
        <p:spPr>
          <a:xfrm>
            <a:off x="6599135" y="3638596"/>
            <a:ext cx="542925" cy="184666"/>
          </a:xfrm>
          <a:prstGeom prst="rect">
            <a:avLst/>
          </a:prstGeom>
          <a:noFill/>
          <a:effectLst/>
        </p:spPr>
        <p:txBody>
          <a:bodyPr wrap="square" lIns="0" tIns="0" rIns="0" bIns="0" rtlCol="0">
            <a:spAutoFit/>
          </a:bodyPr>
          <a:lstStyle/>
          <a:p>
            <a:pPr algn="ctr"/>
            <a:r>
              <a:rPr lang="en-US" sz="1200" dirty="0" smtClean="0"/>
              <a:t>h</a:t>
            </a:r>
            <a:r>
              <a:rPr lang="en-US" sz="1200" baseline="-25000" dirty="0" smtClean="0"/>
              <a:t>3</a:t>
            </a:r>
            <a:r>
              <a:rPr lang="en-US" sz="1200" dirty="0" smtClean="0"/>
              <a:t>(D)=1</a:t>
            </a:r>
            <a:endParaRPr lang="en-US" sz="1200" dirty="0"/>
          </a:p>
        </p:txBody>
      </p:sp>
      <p:sp>
        <p:nvSpPr>
          <p:cNvPr id="25" name="TextBox 24"/>
          <p:cNvSpPr txBox="1"/>
          <p:nvPr/>
        </p:nvSpPr>
        <p:spPr>
          <a:xfrm>
            <a:off x="7591322" y="4530772"/>
            <a:ext cx="542925" cy="184666"/>
          </a:xfrm>
          <a:prstGeom prst="rect">
            <a:avLst/>
          </a:prstGeom>
          <a:noFill/>
          <a:effectLst/>
        </p:spPr>
        <p:txBody>
          <a:bodyPr wrap="square" lIns="0" tIns="0" rIns="0" bIns="0" rtlCol="0">
            <a:spAutoFit/>
          </a:bodyPr>
          <a:lstStyle/>
          <a:p>
            <a:pPr algn="ctr"/>
            <a:r>
              <a:rPr lang="en-US" sz="1200" dirty="0" smtClean="0"/>
              <a:t>h</a:t>
            </a:r>
            <a:r>
              <a:rPr lang="en-US" sz="1200" baseline="-25000" dirty="0" smtClean="0"/>
              <a:t>2</a:t>
            </a:r>
            <a:r>
              <a:rPr lang="en-US" sz="1200" dirty="0" smtClean="0"/>
              <a:t>(E)=5</a:t>
            </a:r>
            <a:endParaRPr lang="en-US" sz="1200" dirty="0"/>
          </a:p>
        </p:txBody>
      </p:sp>
      <p:sp>
        <p:nvSpPr>
          <p:cNvPr id="26" name="Oval 25"/>
          <p:cNvSpPr/>
          <p:nvPr/>
        </p:nvSpPr>
        <p:spPr>
          <a:xfrm>
            <a:off x="4013098" y="3595451"/>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C</a:t>
            </a:r>
            <a:r>
              <a:rPr lang="en-US" sz="1100" baseline="-25000" dirty="0" smtClean="0"/>
              <a:t>1</a:t>
            </a:r>
            <a:endParaRPr lang="en-US" sz="1100" dirty="0"/>
          </a:p>
        </p:txBody>
      </p:sp>
      <p:sp>
        <p:nvSpPr>
          <p:cNvPr id="27" name="Oval 26"/>
          <p:cNvSpPr/>
          <p:nvPr/>
        </p:nvSpPr>
        <p:spPr>
          <a:xfrm>
            <a:off x="4013098" y="3876439"/>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A</a:t>
            </a:r>
            <a:r>
              <a:rPr lang="en-US" sz="1100" baseline="-25000" dirty="0" smtClean="0"/>
              <a:t>1</a:t>
            </a:r>
            <a:endParaRPr lang="en-US" sz="1100" dirty="0"/>
          </a:p>
        </p:txBody>
      </p:sp>
      <p:sp>
        <p:nvSpPr>
          <p:cNvPr id="28" name="Oval 27"/>
          <p:cNvSpPr/>
          <p:nvPr/>
        </p:nvSpPr>
        <p:spPr>
          <a:xfrm>
            <a:off x="4013098" y="4438414"/>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B</a:t>
            </a:r>
            <a:r>
              <a:rPr lang="en-US" sz="1100" baseline="-25000" dirty="0" smtClean="0"/>
              <a:t>1</a:t>
            </a:r>
            <a:endParaRPr lang="en-US" sz="1100" dirty="0"/>
          </a:p>
        </p:txBody>
      </p:sp>
      <p:sp>
        <p:nvSpPr>
          <p:cNvPr id="29" name="Oval 28"/>
          <p:cNvSpPr/>
          <p:nvPr/>
        </p:nvSpPr>
        <p:spPr>
          <a:xfrm>
            <a:off x="5089423" y="3312876"/>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D</a:t>
            </a:r>
            <a:r>
              <a:rPr lang="en-US" sz="1100" baseline="-25000" dirty="0" smtClean="0"/>
              <a:t>2</a:t>
            </a:r>
            <a:endParaRPr lang="en-US" sz="1100" dirty="0"/>
          </a:p>
        </p:txBody>
      </p:sp>
      <p:sp>
        <p:nvSpPr>
          <p:cNvPr id="30" name="Oval 29"/>
          <p:cNvSpPr/>
          <p:nvPr/>
        </p:nvSpPr>
        <p:spPr>
          <a:xfrm>
            <a:off x="5089423" y="3876439"/>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A</a:t>
            </a:r>
            <a:r>
              <a:rPr lang="en-US" sz="1100" baseline="-25000" dirty="0" smtClean="0"/>
              <a:t>1</a:t>
            </a:r>
            <a:endParaRPr lang="en-US" sz="1100" dirty="0"/>
          </a:p>
        </p:txBody>
      </p:sp>
      <p:sp>
        <p:nvSpPr>
          <p:cNvPr id="31" name="Oval 30"/>
          <p:cNvSpPr/>
          <p:nvPr/>
        </p:nvSpPr>
        <p:spPr>
          <a:xfrm>
            <a:off x="5089423" y="4438414"/>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B</a:t>
            </a:r>
            <a:r>
              <a:rPr lang="en-US" sz="1100" baseline="-25000" dirty="0" smtClean="0"/>
              <a:t>1</a:t>
            </a:r>
            <a:endParaRPr lang="en-US" sz="1100" dirty="0"/>
          </a:p>
        </p:txBody>
      </p:sp>
      <p:sp>
        <p:nvSpPr>
          <p:cNvPr id="32" name="Oval 31"/>
          <p:cNvSpPr/>
          <p:nvPr/>
        </p:nvSpPr>
        <p:spPr>
          <a:xfrm>
            <a:off x="5089423" y="3595451"/>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E</a:t>
            </a:r>
            <a:r>
              <a:rPr lang="en-US" sz="1100" baseline="-25000" dirty="0" smtClean="0"/>
              <a:t>1</a:t>
            </a:r>
            <a:endParaRPr lang="en-US" sz="1100" dirty="0"/>
          </a:p>
        </p:txBody>
      </p:sp>
      <p:sp>
        <p:nvSpPr>
          <p:cNvPr id="33" name="Oval 32"/>
          <p:cNvSpPr/>
          <p:nvPr/>
        </p:nvSpPr>
        <p:spPr>
          <a:xfrm>
            <a:off x="6162573" y="3312876"/>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D</a:t>
            </a:r>
            <a:r>
              <a:rPr lang="en-US" sz="1100" baseline="-25000" dirty="0" smtClean="0"/>
              <a:t>2</a:t>
            </a:r>
            <a:endParaRPr lang="en-US" sz="1100" dirty="0"/>
          </a:p>
        </p:txBody>
      </p:sp>
      <p:sp>
        <p:nvSpPr>
          <p:cNvPr id="34" name="Oval 33"/>
          <p:cNvSpPr/>
          <p:nvPr/>
        </p:nvSpPr>
        <p:spPr>
          <a:xfrm>
            <a:off x="6162573" y="3876439"/>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A</a:t>
            </a:r>
            <a:r>
              <a:rPr lang="en-US" sz="1100" baseline="-25000" dirty="0" smtClean="0"/>
              <a:t>1</a:t>
            </a:r>
            <a:endParaRPr lang="en-US" sz="1100" dirty="0"/>
          </a:p>
        </p:txBody>
      </p:sp>
      <p:sp>
        <p:nvSpPr>
          <p:cNvPr id="35" name="Oval 34"/>
          <p:cNvSpPr/>
          <p:nvPr/>
        </p:nvSpPr>
        <p:spPr>
          <a:xfrm>
            <a:off x="6162573" y="3595451"/>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E</a:t>
            </a:r>
            <a:r>
              <a:rPr lang="en-US" sz="1100" baseline="-25000" dirty="0" smtClean="0"/>
              <a:t>1</a:t>
            </a:r>
            <a:endParaRPr lang="en-US" sz="1100" dirty="0"/>
          </a:p>
        </p:txBody>
      </p:sp>
      <p:sp>
        <p:nvSpPr>
          <p:cNvPr id="36" name="Oval 35"/>
          <p:cNvSpPr/>
          <p:nvPr/>
        </p:nvSpPr>
        <p:spPr>
          <a:xfrm>
            <a:off x="6162573" y="4438414"/>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C</a:t>
            </a:r>
            <a:r>
              <a:rPr lang="en-US" sz="1100" baseline="-25000" dirty="0" smtClean="0"/>
              <a:t>2</a:t>
            </a:r>
            <a:endParaRPr lang="en-US" sz="1100" dirty="0"/>
          </a:p>
        </p:txBody>
      </p:sp>
      <p:sp>
        <p:nvSpPr>
          <p:cNvPr id="37" name="Oval 36"/>
          <p:cNvSpPr/>
          <p:nvPr/>
        </p:nvSpPr>
        <p:spPr>
          <a:xfrm>
            <a:off x="7235723" y="3879614"/>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A</a:t>
            </a:r>
            <a:r>
              <a:rPr lang="en-US" sz="1100" baseline="-25000" dirty="0" smtClean="0"/>
              <a:t>1</a:t>
            </a:r>
            <a:endParaRPr lang="en-US" sz="1100" dirty="0"/>
          </a:p>
        </p:txBody>
      </p:sp>
      <p:sp>
        <p:nvSpPr>
          <p:cNvPr id="38" name="Oval 37"/>
          <p:cNvSpPr/>
          <p:nvPr/>
        </p:nvSpPr>
        <p:spPr>
          <a:xfrm>
            <a:off x="7235723" y="3595451"/>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E</a:t>
            </a:r>
            <a:r>
              <a:rPr lang="en-US" sz="1100" baseline="-25000" dirty="0" smtClean="0"/>
              <a:t>1</a:t>
            </a:r>
            <a:endParaRPr lang="en-US" sz="1100" dirty="0"/>
          </a:p>
        </p:txBody>
      </p:sp>
      <p:sp>
        <p:nvSpPr>
          <p:cNvPr id="39" name="Oval 38"/>
          <p:cNvSpPr/>
          <p:nvPr/>
        </p:nvSpPr>
        <p:spPr>
          <a:xfrm>
            <a:off x="7235723" y="4441589"/>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C</a:t>
            </a:r>
            <a:r>
              <a:rPr lang="en-US" sz="1100" baseline="-25000" dirty="0" smtClean="0"/>
              <a:t>2</a:t>
            </a:r>
            <a:endParaRPr lang="en-US" sz="1100" dirty="0"/>
          </a:p>
        </p:txBody>
      </p:sp>
      <p:sp>
        <p:nvSpPr>
          <p:cNvPr id="40" name="Oval 39"/>
          <p:cNvSpPr/>
          <p:nvPr/>
        </p:nvSpPr>
        <p:spPr>
          <a:xfrm>
            <a:off x="7235723" y="3312876"/>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B</a:t>
            </a:r>
            <a:r>
              <a:rPr lang="en-US" sz="1100" baseline="-25000" dirty="0" smtClean="0"/>
              <a:t>2</a:t>
            </a:r>
            <a:endParaRPr lang="en-US" sz="1100" dirty="0"/>
          </a:p>
        </p:txBody>
      </p:sp>
      <p:sp>
        <p:nvSpPr>
          <p:cNvPr id="41" name="Oval 40"/>
          <p:cNvSpPr/>
          <p:nvPr/>
        </p:nvSpPr>
        <p:spPr>
          <a:xfrm>
            <a:off x="8302523" y="3312876"/>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B</a:t>
            </a:r>
            <a:r>
              <a:rPr lang="en-US" sz="1100" baseline="-25000" dirty="0" smtClean="0"/>
              <a:t>2</a:t>
            </a:r>
            <a:endParaRPr lang="en-US" sz="1100" dirty="0"/>
          </a:p>
        </p:txBody>
      </p:sp>
      <p:sp>
        <p:nvSpPr>
          <p:cNvPr id="42" name="Oval 41"/>
          <p:cNvSpPr/>
          <p:nvPr/>
        </p:nvSpPr>
        <p:spPr>
          <a:xfrm>
            <a:off x="8302523" y="3595451"/>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D</a:t>
            </a:r>
            <a:r>
              <a:rPr lang="en-US" sz="1100" baseline="-25000" dirty="0" smtClean="0"/>
              <a:t>3</a:t>
            </a:r>
            <a:endParaRPr lang="en-US" sz="1100" dirty="0"/>
          </a:p>
        </p:txBody>
      </p:sp>
      <p:sp>
        <p:nvSpPr>
          <p:cNvPr id="43" name="Oval 42"/>
          <p:cNvSpPr/>
          <p:nvPr/>
        </p:nvSpPr>
        <p:spPr>
          <a:xfrm>
            <a:off x="8302523" y="3876439"/>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A</a:t>
            </a:r>
            <a:r>
              <a:rPr lang="en-US" sz="1100" baseline="-25000" dirty="0" smtClean="0"/>
              <a:t>1</a:t>
            </a:r>
            <a:endParaRPr lang="en-US" sz="1100" dirty="0"/>
          </a:p>
        </p:txBody>
      </p:sp>
      <p:sp>
        <p:nvSpPr>
          <p:cNvPr id="44" name="Oval 43"/>
          <p:cNvSpPr/>
          <p:nvPr/>
        </p:nvSpPr>
        <p:spPr>
          <a:xfrm>
            <a:off x="8302523" y="4714639"/>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E</a:t>
            </a:r>
            <a:r>
              <a:rPr lang="en-US" sz="1100" baseline="-25000" dirty="0" smtClean="0"/>
              <a:t>2</a:t>
            </a:r>
            <a:endParaRPr lang="en-US" sz="1100" dirty="0"/>
          </a:p>
        </p:txBody>
      </p:sp>
      <p:sp>
        <p:nvSpPr>
          <p:cNvPr id="45" name="Oval 44"/>
          <p:cNvSpPr/>
          <p:nvPr/>
        </p:nvSpPr>
        <p:spPr>
          <a:xfrm>
            <a:off x="8302523" y="4435239"/>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C</a:t>
            </a:r>
            <a:r>
              <a:rPr lang="en-US" sz="1100" baseline="-25000" dirty="0" smtClean="0"/>
              <a:t>2</a:t>
            </a:r>
            <a:endParaRPr lang="en-US" sz="1100" dirty="0"/>
          </a:p>
        </p:txBody>
      </p:sp>
      <p:sp>
        <p:nvSpPr>
          <p:cNvPr id="46" name="Oval 45"/>
          <p:cNvSpPr/>
          <p:nvPr/>
        </p:nvSpPr>
        <p:spPr>
          <a:xfrm>
            <a:off x="3416198" y="4028839"/>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E</a:t>
            </a:r>
            <a:endParaRPr lang="en-US" sz="1100" dirty="0"/>
          </a:p>
        </p:txBody>
      </p:sp>
      <p:sp>
        <p:nvSpPr>
          <p:cNvPr id="47" name="Oval 46"/>
          <p:cNvSpPr/>
          <p:nvPr/>
        </p:nvSpPr>
        <p:spPr>
          <a:xfrm>
            <a:off x="3381272" y="3997089"/>
            <a:ext cx="298450" cy="29845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pSp>
        <p:nvGrpSpPr>
          <p:cNvPr id="48" name="Group 47"/>
          <p:cNvGrpSpPr/>
          <p:nvPr/>
        </p:nvGrpSpPr>
        <p:grpSpPr>
          <a:xfrm>
            <a:off x="4549672" y="3997089"/>
            <a:ext cx="298450" cy="298450"/>
            <a:chOff x="1835150" y="2286000"/>
            <a:chExt cx="298450" cy="298450"/>
          </a:xfrm>
        </p:grpSpPr>
        <p:sp>
          <p:nvSpPr>
            <p:cNvPr id="49" name="Oval 48"/>
            <p:cNvSpPr/>
            <p:nvPr/>
          </p:nvSpPr>
          <p:spPr>
            <a:xfrm>
              <a:off x="1870076" y="2317750"/>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C</a:t>
              </a:r>
              <a:r>
                <a:rPr lang="en-US" sz="1100" baseline="-25000" dirty="0" smtClean="0"/>
                <a:t>1</a:t>
              </a:r>
              <a:endParaRPr lang="en-US" sz="1100" dirty="0"/>
            </a:p>
          </p:txBody>
        </p:sp>
        <p:sp>
          <p:nvSpPr>
            <p:cNvPr id="50" name="Oval 49"/>
            <p:cNvSpPr/>
            <p:nvPr/>
          </p:nvSpPr>
          <p:spPr>
            <a:xfrm>
              <a:off x="1835150" y="2286000"/>
              <a:ext cx="298450" cy="29845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pSp>
      <p:grpSp>
        <p:nvGrpSpPr>
          <p:cNvPr id="51" name="Group 50"/>
          <p:cNvGrpSpPr/>
          <p:nvPr/>
        </p:nvGrpSpPr>
        <p:grpSpPr>
          <a:xfrm>
            <a:off x="5572022" y="3997089"/>
            <a:ext cx="298450" cy="298450"/>
            <a:chOff x="2857500" y="2273300"/>
            <a:chExt cx="298450" cy="298450"/>
          </a:xfrm>
        </p:grpSpPr>
        <p:sp>
          <p:nvSpPr>
            <p:cNvPr id="52" name="Oval 51"/>
            <p:cNvSpPr/>
            <p:nvPr/>
          </p:nvSpPr>
          <p:spPr>
            <a:xfrm>
              <a:off x="2892426" y="2305050"/>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B</a:t>
              </a:r>
              <a:r>
                <a:rPr lang="en-US" sz="1100" baseline="-25000" dirty="0" smtClean="0"/>
                <a:t>1</a:t>
              </a:r>
              <a:endParaRPr lang="en-US" sz="1100" dirty="0"/>
            </a:p>
          </p:txBody>
        </p:sp>
        <p:sp>
          <p:nvSpPr>
            <p:cNvPr id="53" name="Oval 52"/>
            <p:cNvSpPr/>
            <p:nvPr/>
          </p:nvSpPr>
          <p:spPr>
            <a:xfrm>
              <a:off x="2857500" y="2273300"/>
              <a:ext cx="298450" cy="29845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pSp>
      <p:grpSp>
        <p:nvGrpSpPr>
          <p:cNvPr id="54" name="Group 53"/>
          <p:cNvGrpSpPr/>
          <p:nvPr/>
        </p:nvGrpSpPr>
        <p:grpSpPr>
          <a:xfrm>
            <a:off x="6632472" y="3997089"/>
            <a:ext cx="298450" cy="298450"/>
            <a:chOff x="3917950" y="2254250"/>
            <a:chExt cx="298450" cy="298450"/>
          </a:xfrm>
        </p:grpSpPr>
        <p:sp>
          <p:nvSpPr>
            <p:cNvPr id="55" name="Oval 54"/>
            <p:cNvSpPr/>
            <p:nvPr/>
          </p:nvSpPr>
          <p:spPr>
            <a:xfrm>
              <a:off x="3952876" y="2286000"/>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D</a:t>
              </a:r>
              <a:r>
                <a:rPr lang="en-US" sz="1100" baseline="-25000" dirty="0" smtClean="0"/>
                <a:t>2</a:t>
              </a:r>
              <a:endParaRPr lang="en-US" sz="1100" dirty="0"/>
            </a:p>
          </p:txBody>
        </p:sp>
        <p:sp>
          <p:nvSpPr>
            <p:cNvPr id="56" name="Oval 55"/>
            <p:cNvSpPr/>
            <p:nvPr/>
          </p:nvSpPr>
          <p:spPr>
            <a:xfrm>
              <a:off x="3917950" y="2254250"/>
              <a:ext cx="298450" cy="29845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pSp>
      <p:grpSp>
        <p:nvGrpSpPr>
          <p:cNvPr id="57" name="Group 56"/>
          <p:cNvGrpSpPr/>
          <p:nvPr/>
        </p:nvGrpSpPr>
        <p:grpSpPr>
          <a:xfrm>
            <a:off x="7711972" y="3997089"/>
            <a:ext cx="298450" cy="298450"/>
            <a:chOff x="4997450" y="2260600"/>
            <a:chExt cx="298450" cy="298450"/>
          </a:xfrm>
        </p:grpSpPr>
        <p:sp>
          <p:nvSpPr>
            <p:cNvPr id="58" name="Oval 57"/>
            <p:cNvSpPr/>
            <p:nvPr/>
          </p:nvSpPr>
          <p:spPr>
            <a:xfrm>
              <a:off x="5032376" y="2292350"/>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E</a:t>
              </a:r>
              <a:r>
                <a:rPr lang="en-US" sz="1100" baseline="-25000" dirty="0" smtClean="0"/>
                <a:t>1</a:t>
              </a:r>
              <a:endParaRPr lang="en-US" sz="1100" dirty="0"/>
            </a:p>
          </p:txBody>
        </p:sp>
        <p:sp>
          <p:nvSpPr>
            <p:cNvPr id="59" name="Oval 58"/>
            <p:cNvSpPr/>
            <p:nvPr/>
          </p:nvSpPr>
          <p:spPr>
            <a:xfrm>
              <a:off x="4997450" y="2260600"/>
              <a:ext cx="298450" cy="29845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pSp>
      <p:pic>
        <p:nvPicPr>
          <p:cNvPr id="64" name="Picture 6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11131" y="6455686"/>
            <a:ext cx="489097" cy="317254"/>
          </a:xfrm>
          <a:prstGeom prst="rect">
            <a:avLst/>
          </a:prstGeom>
        </p:spPr>
      </p:pic>
    </p:spTree>
    <p:extLst>
      <p:ext uri="{BB962C8B-B14F-4D97-AF65-F5344CB8AC3E}">
        <p14:creationId xmlns:p14="http://schemas.microsoft.com/office/powerpoint/2010/main" val="256654791"/>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 </a:t>
            </a:r>
            <a:br>
              <a:rPr lang="en-US" dirty="0" smtClean="0"/>
            </a:br>
            <a:r>
              <a:rPr lang="en-US" dirty="0" smtClean="0"/>
              <a:t>restrictions of Cuckoo hashing on GPU</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 Does not support concurrent insertion and retrieval.</a:t>
            </a:r>
          </a:p>
          <a:p>
            <a:pPr>
              <a:buFont typeface="Wingdings" panose="05000000000000000000" pitchFamily="2" charset="2"/>
              <a:buChar char="v"/>
            </a:pPr>
            <a:r>
              <a:rPr lang="en-US" dirty="0"/>
              <a:t> </a:t>
            </a:r>
            <a:r>
              <a:rPr lang="en-US" dirty="0" smtClean="0"/>
              <a:t>Shows poor performance for large table sizes.</a:t>
            </a:r>
          </a:p>
          <a:p>
            <a:pPr>
              <a:buFont typeface="Wingdings" panose="05000000000000000000" pitchFamily="2" charset="2"/>
              <a:buChar char="v"/>
            </a:pPr>
            <a:r>
              <a:rPr lang="en-US" dirty="0"/>
              <a:t> </a:t>
            </a:r>
            <a:r>
              <a:rPr lang="en-US" dirty="0" smtClean="0"/>
              <a:t>Does not use SIMD hardware efficiently.</a:t>
            </a:r>
          </a:p>
          <a:p>
            <a:pPr>
              <a:buFont typeface="Wingdings" panose="05000000000000000000" pitchFamily="2" charset="2"/>
              <a:buChar char="v"/>
            </a:pPr>
            <a:r>
              <a:rPr lang="en-US" dirty="0"/>
              <a:t> </a:t>
            </a:r>
            <a:r>
              <a:rPr lang="en-US" dirty="0" smtClean="0"/>
              <a:t>Restricts the KVP to occupy 64 bits.</a:t>
            </a:r>
          </a:p>
          <a:p>
            <a:pPr>
              <a:buFont typeface="Wingdings" panose="05000000000000000000" pitchFamily="2" charset="2"/>
              <a:buChar char="v"/>
            </a:pPr>
            <a:r>
              <a:rPr lang="en-US" dirty="0"/>
              <a:t> </a:t>
            </a:r>
            <a:r>
              <a:rPr lang="en-US" dirty="0" smtClean="0"/>
              <a:t>Fails when the Load Factor is high.</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11131" y="6455686"/>
            <a:ext cx="489097" cy="317254"/>
          </a:xfrm>
          <a:prstGeom prst="rect">
            <a:avLst/>
          </a:prstGeom>
        </p:spPr>
      </p:pic>
    </p:spTree>
    <p:extLst>
      <p:ext uri="{BB962C8B-B14F-4D97-AF65-F5344CB8AC3E}">
        <p14:creationId xmlns:p14="http://schemas.microsoft.com/office/powerpoint/2010/main" val="3905361359"/>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Stadium hashing</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 Stadium hashing (Stash) uses a split design:</a:t>
            </a:r>
          </a:p>
          <a:p>
            <a:pPr lvl="1">
              <a:buFont typeface="Wingdings" panose="05000000000000000000" pitchFamily="2" charset="2"/>
              <a:buChar char="v"/>
            </a:pPr>
            <a:r>
              <a:rPr lang="en-US" dirty="0"/>
              <a:t> </a:t>
            </a:r>
            <a:r>
              <a:rPr lang="en-US" dirty="0" smtClean="0"/>
              <a:t>A table for </a:t>
            </a:r>
            <a:r>
              <a:rPr lang="en-US" dirty="0" smtClean="0"/>
              <a:t>KVPs, that can be larger than 64 bits.</a:t>
            </a:r>
            <a:endParaRPr lang="en-US" dirty="0" smtClean="0"/>
          </a:p>
          <a:p>
            <a:pPr lvl="1">
              <a:buFont typeface="Wingdings" panose="05000000000000000000" pitchFamily="2" charset="2"/>
              <a:buChar char="v"/>
            </a:pPr>
            <a:r>
              <a:rPr lang="en-US" dirty="0" smtClean="0"/>
              <a:t> A compact auxiliary structure called ticket-board.</a:t>
            </a:r>
          </a:p>
          <a:p>
            <a:pPr>
              <a:buFont typeface="Wingdings" panose="05000000000000000000" pitchFamily="2" charset="2"/>
              <a:buChar char="v"/>
            </a:pPr>
            <a:r>
              <a:rPr lang="en-US" dirty="0" smtClean="0"/>
              <a:t> Ticket-board maintains one ticket per table bucket.</a:t>
            </a:r>
          </a:p>
          <a:p>
            <a:pPr>
              <a:buFont typeface="Wingdings" panose="05000000000000000000" pitchFamily="2" charset="2"/>
              <a:buChar char="v"/>
            </a:pPr>
            <a:r>
              <a:rPr lang="en-US" dirty="0"/>
              <a:t> </a:t>
            </a:r>
            <a:r>
              <a:rPr lang="en-US" dirty="0" smtClean="0"/>
              <a:t>A ticket contains:</a:t>
            </a:r>
          </a:p>
          <a:p>
            <a:pPr lvl="1">
              <a:buFont typeface="Wingdings" panose="05000000000000000000" pitchFamily="2" charset="2"/>
              <a:buChar char="v"/>
            </a:pPr>
            <a:r>
              <a:rPr lang="en-US" dirty="0" smtClean="0"/>
              <a:t> A single availability bit: indicating the status of the bucket.</a:t>
            </a:r>
          </a:p>
          <a:p>
            <a:pPr lvl="1">
              <a:buFont typeface="Wingdings" panose="05000000000000000000" pitchFamily="2" charset="2"/>
              <a:buChar char="v"/>
            </a:pPr>
            <a:r>
              <a:rPr lang="en-US" dirty="0"/>
              <a:t> </a:t>
            </a:r>
            <a:r>
              <a:rPr lang="en-US" dirty="0" smtClean="0"/>
              <a:t>A small number of info bits: providing a clue about the existing key in the bucket.</a:t>
            </a:r>
            <a:endParaRPr lang="en-US" dirty="0"/>
          </a:p>
          <a:p>
            <a:pPr>
              <a:buFont typeface="Wingdings" panose="05000000000000000000" pitchFamily="2" charset="2"/>
              <a:buChar char="v"/>
            </a:pPr>
            <a:endParaRPr lang="en-US" dirty="0" smtClean="0"/>
          </a:p>
          <a:p>
            <a:pPr>
              <a:buFont typeface="Wingdings" panose="05000000000000000000" pitchFamily="2" charset="2"/>
              <a:buChar char="v"/>
            </a:pPr>
            <a:endParaRPr lang="en-US" dirty="0"/>
          </a:p>
          <a:p>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11131" y="6455686"/>
            <a:ext cx="489097" cy="317254"/>
          </a:xfrm>
          <a:prstGeom prst="rect">
            <a:avLst/>
          </a:prstGeom>
        </p:spPr>
      </p:pic>
    </p:spTree>
    <p:extLst>
      <p:ext uri="{BB962C8B-B14F-4D97-AF65-F5344CB8AC3E}">
        <p14:creationId xmlns:p14="http://schemas.microsoft.com/office/powerpoint/2010/main" val="1029400048"/>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Stadium hashing:</a:t>
            </a:r>
            <a:br>
              <a:rPr lang="en-US" dirty="0" smtClean="0"/>
            </a:br>
            <a:r>
              <a:rPr lang="en-US" dirty="0" smtClean="0"/>
              <a:t>insertion</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 Each KVP is assigned to one thread.</a:t>
            </a:r>
          </a:p>
          <a:p>
            <a:pPr>
              <a:buFont typeface="Wingdings" panose="05000000000000000000" pitchFamily="2" charset="2"/>
              <a:buChar char="v"/>
            </a:pPr>
            <a:r>
              <a:rPr lang="en-US" dirty="0"/>
              <a:t> </a:t>
            </a:r>
            <a:r>
              <a:rPr lang="en-US" dirty="0" smtClean="0"/>
              <a:t>Resolves collision via double hashing.</a:t>
            </a:r>
          </a:p>
          <a:p>
            <a:pPr>
              <a:buFont typeface="Wingdings" panose="05000000000000000000" pitchFamily="2" charset="2"/>
              <a:buChar char="v"/>
            </a:pPr>
            <a:endParaRPr lang="en-US" dirty="0"/>
          </a:p>
          <a:p>
            <a:pPr marL="0" indent="0">
              <a:buNone/>
            </a:pP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11131" y="6455686"/>
            <a:ext cx="489097" cy="317254"/>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3929728526"/>
              </p:ext>
            </p:extLst>
          </p:nvPr>
        </p:nvGraphicFramePr>
        <p:xfrm>
          <a:off x="2071439" y="4067290"/>
          <a:ext cx="434340" cy="853440"/>
        </p:xfrm>
        <a:graphic>
          <a:graphicData uri="http://schemas.openxmlformats.org/drawingml/2006/table">
            <a:tbl>
              <a:tblPr firstRow="1" bandRow="1">
                <a:tableStyleId>{5940675A-B579-460E-94D1-54222C63F5DA}</a:tableStyleId>
              </a:tblPr>
              <a:tblGrid>
                <a:gridCol w="108585"/>
                <a:gridCol w="108585"/>
                <a:gridCol w="108585"/>
                <a:gridCol w="108585"/>
              </a:tblGrid>
              <a:tr h="63137">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bg1">
                        <a:lumMod val="85000"/>
                      </a:schemeClr>
                    </a:solidFill>
                  </a:tcPr>
                </a:tc>
              </a:tr>
              <a:tr h="63137">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bg1">
                        <a:lumMod val="85000"/>
                      </a:schemeClr>
                    </a:solidFill>
                  </a:tcPr>
                </a:tc>
              </a:tr>
              <a:tr h="63137">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bg1">
                        <a:lumMod val="85000"/>
                      </a:schemeClr>
                    </a:solidFill>
                  </a:tcPr>
                </a:tc>
              </a:tr>
              <a:tr h="63137">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bg1">
                        <a:lumMod val="85000"/>
                      </a:schemeClr>
                    </a:solidFill>
                  </a:tcPr>
                </a:tc>
              </a:tr>
              <a:tr h="63137">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bg1">
                        <a:lumMod val="85000"/>
                      </a:schemeClr>
                    </a:solidFill>
                  </a:tcPr>
                </a:tc>
              </a:tr>
              <a:tr h="63137">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bg1">
                        <a:lumMod val="85000"/>
                      </a:schemeClr>
                    </a:solidFill>
                  </a:tcPr>
                </a:tc>
              </a:tr>
              <a:tr h="63137">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bg1">
                        <a:lumMod val="85000"/>
                      </a:schemeClr>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460529867"/>
              </p:ext>
            </p:extLst>
          </p:nvPr>
        </p:nvGraphicFramePr>
        <p:xfrm>
          <a:off x="2612459" y="3515474"/>
          <a:ext cx="276225" cy="1966916"/>
        </p:xfrm>
        <a:graphic>
          <a:graphicData uri="http://schemas.openxmlformats.org/drawingml/2006/table">
            <a:tbl>
              <a:tblPr firstRow="1" bandRow="1">
                <a:tableStyleId>{5940675A-B579-460E-94D1-54222C63F5DA}</a:tableStyleId>
              </a:tblPr>
              <a:tblGrid>
                <a:gridCol w="276225"/>
              </a:tblGrid>
              <a:tr h="280988">
                <a:tc>
                  <a:txBody>
                    <a:bodyPr/>
                    <a:lstStyle/>
                    <a:p>
                      <a:endParaRPr lang="en-US" sz="800" dirty="0"/>
                    </a:p>
                  </a:txBody>
                  <a:tcPr/>
                </a:tc>
              </a:tr>
              <a:tr h="280988">
                <a:tc>
                  <a:txBody>
                    <a:bodyPr/>
                    <a:lstStyle/>
                    <a:p>
                      <a:endParaRPr lang="en-US" sz="800"/>
                    </a:p>
                  </a:txBody>
                  <a:tcPr/>
                </a:tc>
              </a:tr>
              <a:tr h="280988">
                <a:tc>
                  <a:txBody>
                    <a:bodyPr/>
                    <a:lstStyle/>
                    <a:p>
                      <a:endParaRPr lang="en-US" sz="800"/>
                    </a:p>
                  </a:txBody>
                  <a:tcPr/>
                </a:tc>
              </a:tr>
              <a:tr h="280988">
                <a:tc>
                  <a:txBody>
                    <a:bodyPr/>
                    <a:lstStyle/>
                    <a:p>
                      <a:endParaRPr lang="en-US" sz="800"/>
                    </a:p>
                  </a:txBody>
                  <a:tcPr/>
                </a:tc>
              </a:tr>
              <a:tr h="280988">
                <a:tc>
                  <a:txBody>
                    <a:bodyPr/>
                    <a:lstStyle/>
                    <a:p>
                      <a:endParaRPr lang="en-US" sz="800" dirty="0"/>
                    </a:p>
                  </a:txBody>
                  <a:tcPr/>
                </a:tc>
              </a:tr>
              <a:tr h="280988">
                <a:tc>
                  <a:txBody>
                    <a:bodyPr/>
                    <a:lstStyle/>
                    <a:p>
                      <a:endParaRPr lang="en-US" sz="800" dirty="0"/>
                    </a:p>
                  </a:txBody>
                  <a:tcPr/>
                </a:tc>
              </a:tr>
              <a:tr h="280988">
                <a:tc>
                  <a:txBody>
                    <a:bodyPr/>
                    <a:lstStyle/>
                    <a:p>
                      <a:endParaRPr lang="en-US" sz="800" dirty="0"/>
                    </a:p>
                  </a:txBody>
                  <a:tcPr/>
                </a:tc>
              </a:tr>
            </a:tbl>
          </a:graphicData>
        </a:graphic>
      </p:graphicFrame>
      <p:sp>
        <p:nvSpPr>
          <p:cNvPr id="7" name="Oval 6"/>
          <p:cNvSpPr/>
          <p:nvPr/>
        </p:nvSpPr>
        <p:spPr>
          <a:xfrm>
            <a:off x="2634685" y="3536111"/>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D</a:t>
            </a:r>
            <a:endParaRPr lang="en-US" sz="1100" dirty="0"/>
          </a:p>
        </p:txBody>
      </p:sp>
      <p:sp>
        <p:nvSpPr>
          <p:cNvPr id="8" name="Oval 7"/>
          <p:cNvSpPr/>
          <p:nvPr/>
        </p:nvSpPr>
        <p:spPr>
          <a:xfrm>
            <a:off x="2634685" y="3818686"/>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C</a:t>
            </a:r>
            <a:endParaRPr lang="en-US" sz="1100" dirty="0"/>
          </a:p>
        </p:txBody>
      </p:sp>
      <p:sp>
        <p:nvSpPr>
          <p:cNvPr id="9" name="Oval 8"/>
          <p:cNvSpPr/>
          <p:nvPr/>
        </p:nvSpPr>
        <p:spPr>
          <a:xfrm>
            <a:off x="2634685" y="4099674"/>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A</a:t>
            </a:r>
            <a:endParaRPr lang="en-US" sz="1100" dirty="0"/>
          </a:p>
        </p:txBody>
      </p:sp>
      <p:sp>
        <p:nvSpPr>
          <p:cNvPr id="10" name="Oval 9"/>
          <p:cNvSpPr/>
          <p:nvPr/>
        </p:nvSpPr>
        <p:spPr>
          <a:xfrm>
            <a:off x="2634685" y="4661649"/>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B</a:t>
            </a:r>
            <a:endParaRPr lang="en-US" sz="1100" dirty="0"/>
          </a:p>
        </p:txBody>
      </p:sp>
      <p:grpSp>
        <p:nvGrpSpPr>
          <p:cNvPr id="11" name="Group 10"/>
          <p:cNvGrpSpPr/>
          <p:nvPr/>
        </p:nvGrpSpPr>
        <p:grpSpPr>
          <a:xfrm>
            <a:off x="1473404" y="4159150"/>
            <a:ext cx="298450" cy="298450"/>
            <a:chOff x="109220" y="3379470"/>
            <a:chExt cx="298450" cy="298450"/>
          </a:xfrm>
        </p:grpSpPr>
        <p:sp>
          <p:nvSpPr>
            <p:cNvPr id="12" name="Oval 11"/>
            <p:cNvSpPr/>
            <p:nvPr/>
          </p:nvSpPr>
          <p:spPr>
            <a:xfrm>
              <a:off x="144146" y="3411220"/>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E</a:t>
              </a:r>
              <a:endParaRPr lang="en-US" sz="1100" dirty="0"/>
            </a:p>
          </p:txBody>
        </p:sp>
        <p:sp>
          <p:nvSpPr>
            <p:cNvPr id="13" name="Oval 12"/>
            <p:cNvSpPr/>
            <p:nvPr/>
          </p:nvSpPr>
          <p:spPr>
            <a:xfrm>
              <a:off x="109220" y="3379470"/>
              <a:ext cx="298450" cy="29845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pSp>
      <p:grpSp>
        <p:nvGrpSpPr>
          <p:cNvPr id="14" name="Group 13"/>
          <p:cNvGrpSpPr/>
          <p:nvPr/>
        </p:nvGrpSpPr>
        <p:grpSpPr>
          <a:xfrm>
            <a:off x="1473404" y="4538880"/>
            <a:ext cx="298450" cy="298450"/>
            <a:chOff x="109220" y="3759200"/>
            <a:chExt cx="298450" cy="298450"/>
          </a:xfrm>
        </p:grpSpPr>
        <p:sp>
          <p:nvSpPr>
            <p:cNvPr id="15" name="Oval 14"/>
            <p:cNvSpPr/>
            <p:nvPr/>
          </p:nvSpPr>
          <p:spPr>
            <a:xfrm>
              <a:off x="144146" y="3790950"/>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F</a:t>
              </a:r>
              <a:endParaRPr lang="en-US" sz="1100" dirty="0"/>
            </a:p>
          </p:txBody>
        </p:sp>
        <p:sp>
          <p:nvSpPr>
            <p:cNvPr id="16" name="Oval 15"/>
            <p:cNvSpPr/>
            <p:nvPr/>
          </p:nvSpPr>
          <p:spPr>
            <a:xfrm>
              <a:off x="109220" y="3759200"/>
              <a:ext cx="298450" cy="29845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pSp>
      <p:sp>
        <p:nvSpPr>
          <p:cNvPr id="17" name="TextBox 16"/>
          <p:cNvSpPr txBox="1"/>
          <p:nvPr/>
        </p:nvSpPr>
        <p:spPr>
          <a:xfrm>
            <a:off x="1980318" y="3941162"/>
            <a:ext cx="600392" cy="122317"/>
          </a:xfrm>
          <a:prstGeom prst="rect">
            <a:avLst/>
          </a:prstGeom>
          <a:noFill/>
          <a:effectLst/>
        </p:spPr>
        <p:txBody>
          <a:bodyPr wrap="square" lIns="0" tIns="0" rIns="0" bIns="0" rtlCol="0">
            <a:spAutoFit/>
          </a:bodyPr>
          <a:lstStyle/>
          <a:p>
            <a:pPr algn="ctr"/>
            <a:r>
              <a:rPr lang="en-US" sz="800" dirty="0" smtClean="0"/>
              <a:t>Ticket-board</a:t>
            </a:r>
            <a:endParaRPr lang="en-US" sz="800" dirty="0"/>
          </a:p>
        </p:txBody>
      </p:sp>
      <p:sp>
        <p:nvSpPr>
          <p:cNvPr id="18" name="TextBox 17"/>
          <p:cNvSpPr txBox="1"/>
          <p:nvPr/>
        </p:nvSpPr>
        <p:spPr>
          <a:xfrm>
            <a:off x="2466886" y="3295367"/>
            <a:ext cx="576103" cy="246221"/>
          </a:xfrm>
          <a:prstGeom prst="rect">
            <a:avLst/>
          </a:prstGeom>
          <a:noFill/>
          <a:effectLst/>
        </p:spPr>
        <p:txBody>
          <a:bodyPr wrap="square" lIns="0" tIns="0" rIns="0" bIns="0" rtlCol="0">
            <a:spAutoFit/>
          </a:bodyPr>
          <a:lstStyle/>
          <a:p>
            <a:pPr algn="ctr"/>
            <a:r>
              <a:rPr lang="en-US" sz="1600" dirty="0" smtClean="0"/>
              <a:t>Table</a:t>
            </a:r>
            <a:endParaRPr lang="en-US" sz="1600" dirty="0"/>
          </a:p>
        </p:txBody>
      </p:sp>
      <p:cxnSp>
        <p:nvCxnSpPr>
          <p:cNvPr id="19" name="Straight Arrow Connector 18"/>
          <p:cNvCxnSpPr>
            <a:stCxn id="13" idx="6"/>
          </p:cNvCxnSpPr>
          <p:nvPr/>
        </p:nvCxnSpPr>
        <p:spPr>
          <a:xfrm>
            <a:off x="1771854" y="4308375"/>
            <a:ext cx="300855" cy="66254"/>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431835" y="3322302"/>
            <a:ext cx="848679" cy="553998"/>
          </a:xfrm>
          <a:prstGeom prst="rect">
            <a:avLst/>
          </a:prstGeom>
          <a:noFill/>
          <a:effectLst/>
        </p:spPr>
        <p:txBody>
          <a:bodyPr wrap="square" lIns="0" tIns="0" rIns="0" bIns="0" rtlCol="0">
            <a:spAutoFit/>
          </a:bodyPr>
          <a:lstStyle/>
          <a:p>
            <a:pPr algn="ctr"/>
            <a:r>
              <a:rPr lang="en-US" dirty="0" smtClean="0"/>
              <a:t>h</a:t>
            </a:r>
            <a:r>
              <a:rPr lang="en-US" baseline="-25000" dirty="0" smtClean="0"/>
              <a:t>1</a:t>
            </a:r>
            <a:r>
              <a:rPr lang="en-US" dirty="0" smtClean="0"/>
              <a:t>(E)=2</a:t>
            </a:r>
          </a:p>
          <a:p>
            <a:pPr algn="ctr"/>
            <a:r>
              <a:rPr lang="en-US" dirty="0"/>
              <a:t>h</a:t>
            </a:r>
            <a:r>
              <a:rPr lang="en-US" baseline="-25000" dirty="0"/>
              <a:t>1</a:t>
            </a:r>
            <a:r>
              <a:rPr lang="en-US" dirty="0"/>
              <a:t>(F)=</a:t>
            </a:r>
            <a:r>
              <a:rPr lang="en-US" dirty="0" smtClean="0"/>
              <a:t>4</a:t>
            </a:r>
            <a:endParaRPr lang="en-US" dirty="0"/>
          </a:p>
        </p:txBody>
      </p:sp>
      <p:cxnSp>
        <p:nvCxnSpPr>
          <p:cNvPr id="21" name="Straight Arrow Connector 20"/>
          <p:cNvCxnSpPr>
            <a:stCxn id="16" idx="6"/>
          </p:cNvCxnSpPr>
          <p:nvPr/>
        </p:nvCxnSpPr>
        <p:spPr>
          <a:xfrm flipV="1">
            <a:off x="1771854" y="4622280"/>
            <a:ext cx="294505" cy="65825"/>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2" name="Table 21"/>
          <p:cNvGraphicFramePr>
            <a:graphicFrameLocks noGrp="1"/>
          </p:cNvGraphicFramePr>
          <p:nvPr>
            <p:extLst>
              <p:ext uri="{D42A27DB-BD31-4B8C-83A1-F6EECF244321}">
                <p14:modId xmlns:p14="http://schemas.microsoft.com/office/powerpoint/2010/main" val="2611601502"/>
              </p:ext>
            </p:extLst>
          </p:nvPr>
        </p:nvGraphicFramePr>
        <p:xfrm>
          <a:off x="4645497" y="4085863"/>
          <a:ext cx="434340" cy="853440"/>
        </p:xfrm>
        <a:graphic>
          <a:graphicData uri="http://schemas.openxmlformats.org/drawingml/2006/table">
            <a:tbl>
              <a:tblPr firstRow="1" bandRow="1">
                <a:tableStyleId>{5940675A-B579-460E-94D1-54222C63F5DA}</a:tableStyleId>
              </a:tblPr>
              <a:tblGrid>
                <a:gridCol w="108585"/>
                <a:gridCol w="108585"/>
                <a:gridCol w="108585"/>
                <a:gridCol w="108585"/>
              </a:tblGrid>
              <a:tr h="63137">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bg1">
                        <a:lumMod val="85000"/>
                      </a:schemeClr>
                    </a:solidFill>
                  </a:tcPr>
                </a:tc>
              </a:tr>
              <a:tr h="63137">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bg1">
                        <a:lumMod val="85000"/>
                      </a:schemeClr>
                    </a:solidFill>
                  </a:tcPr>
                </a:tc>
              </a:tr>
              <a:tr h="63137">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bg1">
                        <a:lumMod val="85000"/>
                      </a:schemeClr>
                    </a:solidFill>
                  </a:tcPr>
                </a:tc>
              </a:tr>
              <a:tr h="63137">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bg1">
                        <a:lumMod val="85000"/>
                      </a:schemeClr>
                    </a:solidFill>
                  </a:tcPr>
                </a:tc>
              </a:tr>
              <a:tr h="63137">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bg1">
                        <a:lumMod val="85000"/>
                      </a:schemeClr>
                    </a:solidFill>
                  </a:tcPr>
                </a:tc>
              </a:tr>
              <a:tr h="63137">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bg1">
                        <a:lumMod val="85000"/>
                      </a:schemeClr>
                    </a:solidFill>
                  </a:tcPr>
                </a:tc>
              </a:tr>
              <a:tr h="63137">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solidFill>
                            <a:srgbClr val="FF0000"/>
                          </a:solidFill>
                          <a:latin typeface="Adobe Garamond Pro" pitchFamily="18" charset="0"/>
                        </a:rPr>
                        <a:t>0</a:t>
                      </a:r>
                      <a:endParaRPr lang="en-US" sz="800" dirty="0">
                        <a:solidFill>
                          <a:srgbClr val="FF0000"/>
                        </a:solidFill>
                        <a:latin typeface="Adobe Garamond Pro" pitchFamily="18" charset="0"/>
                      </a:endParaRPr>
                    </a:p>
                  </a:txBody>
                  <a:tcPr marL="0" marR="0" marT="0" marB="0">
                    <a:solidFill>
                      <a:schemeClr val="bg1">
                        <a:lumMod val="85000"/>
                      </a:schemeClr>
                    </a:solidFill>
                  </a:tcPr>
                </a:tc>
              </a:tr>
            </a:tbl>
          </a:graphicData>
        </a:graphic>
      </p:graphicFrame>
      <p:graphicFrame>
        <p:nvGraphicFramePr>
          <p:cNvPr id="23" name="Table 22"/>
          <p:cNvGraphicFramePr>
            <a:graphicFrameLocks noGrp="1"/>
          </p:cNvGraphicFramePr>
          <p:nvPr>
            <p:extLst>
              <p:ext uri="{D42A27DB-BD31-4B8C-83A1-F6EECF244321}">
                <p14:modId xmlns:p14="http://schemas.microsoft.com/office/powerpoint/2010/main" val="1738951331"/>
              </p:ext>
            </p:extLst>
          </p:nvPr>
        </p:nvGraphicFramePr>
        <p:xfrm>
          <a:off x="5186517" y="3534047"/>
          <a:ext cx="276225" cy="1966916"/>
        </p:xfrm>
        <a:graphic>
          <a:graphicData uri="http://schemas.openxmlformats.org/drawingml/2006/table">
            <a:tbl>
              <a:tblPr firstRow="1" bandRow="1">
                <a:tableStyleId>{5940675A-B579-460E-94D1-54222C63F5DA}</a:tableStyleId>
              </a:tblPr>
              <a:tblGrid>
                <a:gridCol w="276225"/>
              </a:tblGrid>
              <a:tr h="280988">
                <a:tc>
                  <a:txBody>
                    <a:bodyPr/>
                    <a:lstStyle/>
                    <a:p>
                      <a:endParaRPr lang="en-US" sz="800" dirty="0"/>
                    </a:p>
                  </a:txBody>
                  <a:tcPr/>
                </a:tc>
              </a:tr>
              <a:tr h="280988">
                <a:tc>
                  <a:txBody>
                    <a:bodyPr/>
                    <a:lstStyle/>
                    <a:p>
                      <a:endParaRPr lang="en-US" sz="800"/>
                    </a:p>
                  </a:txBody>
                  <a:tcPr/>
                </a:tc>
              </a:tr>
              <a:tr h="280988">
                <a:tc>
                  <a:txBody>
                    <a:bodyPr/>
                    <a:lstStyle/>
                    <a:p>
                      <a:endParaRPr lang="en-US" sz="800"/>
                    </a:p>
                  </a:txBody>
                  <a:tcPr/>
                </a:tc>
              </a:tr>
              <a:tr h="280988">
                <a:tc>
                  <a:txBody>
                    <a:bodyPr/>
                    <a:lstStyle/>
                    <a:p>
                      <a:endParaRPr lang="en-US" sz="800"/>
                    </a:p>
                  </a:txBody>
                  <a:tcPr/>
                </a:tc>
              </a:tr>
              <a:tr h="280988">
                <a:tc>
                  <a:txBody>
                    <a:bodyPr/>
                    <a:lstStyle/>
                    <a:p>
                      <a:endParaRPr lang="en-US" sz="800" dirty="0"/>
                    </a:p>
                  </a:txBody>
                  <a:tcPr/>
                </a:tc>
              </a:tr>
              <a:tr h="280988">
                <a:tc>
                  <a:txBody>
                    <a:bodyPr/>
                    <a:lstStyle/>
                    <a:p>
                      <a:endParaRPr lang="en-US" sz="800" dirty="0"/>
                    </a:p>
                  </a:txBody>
                  <a:tcPr/>
                </a:tc>
              </a:tr>
              <a:tr h="280988">
                <a:tc>
                  <a:txBody>
                    <a:bodyPr/>
                    <a:lstStyle/>
                    <a:p>
                      <a:endParaRPr lang="en-US" sz="800" dirty="0"/>
                    </a:p>
                  </a:txBody>
                  <a:tcPr/>
                </a:tc>
              </a:tr>
            </a:tbl>
          </a:graphicData>
        </a:graphic>
      </p:graphicFrame>
      <p:sp>
        <p:nvSpPr>
          <p:cNvPr id="24" name="Oval 23"/>
          <p:cNvSpPr/>
          <p:nvPr/>
        </p:nvSpPr>
        <p:spPr>
          <a:xfrm>
            <a:off x="5208743" y="3554684"/>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D</a:t>
            </a:r>
            <a:endParaRPr lang="en-US" sz="1100" dirty="0"/>
          </a:p>
        </p:txBody>
      </p:sp>
      <p:sp>
        <p:nvSpPr>
          <p:cNvPr id="25" name="Oval 24"/>
          <p:cNvSpPr/>
          <p:nvPr/>
        </p:nvSpPr>
        <p:spPr>
          <a:xfrm>
            <a:off x="5208743" y="3837259"/>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C</a:t>
            </a:r>
            <a:endParaRPr lang="en-US" sz="1100" dirty="0"/>
          </a:p>
        </p:txBody>
      </p:sp>
      <p:sp>
        <p:nvSpPr>
          <p:cNvPr id="26" name="Oval 25"/>
          <p:cNvSpPr/>
          <p:nvPr/>
        </p:nvSpPr>
        <p:spPr>
          <a:xfrm>
            <a:off x="5208743" y="4118247"/>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A</a:t>
            </a:r>
            <a:endParaRPr lang="en-US" sz="1100" dirty="0"/>
          </a:p>
        </p:txBody>
      </p:sp>
      <p:sp>
        <p:nvSpPr>
          <p:cNvPr id="27" name="Oval 26"/>
          <p:cNvSpPr/>
          <p:nvPr/>
        </p:nvSpPr>
        <p:spPr>
          <a:xfrm>
            <a:off x="5208743" y="4680222"/>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B</a:t>
            </a:r>
            <a:endParaRPr lang="en-US" sz="1100" dirty="0"/>
          </a:p>
        </p:txBody>
      </p:sp>
      <p:sp>
        <p:nvSpPr>
          <p:cNvPr id="28" name="TextBox 27"/>
          <p:cNvSpPr txBox="1"/>
          <p:nvPr/>
        </p:nvSpPr>
        <p:spPr>
          <a:xfrm>
            <a:off x="4554376" y="3959735"/>
            <a:ext cx="600392" cy="122317"/>
          </a:xfrm>
          <a:prstGeom prst="rect">
            <a:avLst/>
          </a:prstGeom>
          <a:noFill/>
          <a:effectLst/>
        </p:spPr>
        <p:txBody>
          <a:bodyPr wrap="square" lIns="0" tIns="0" rIns="0" bIns="0" rtlCol="0">
            <a:spAutoFit/>
          </a:bodyPr>
          <a:lstStyle/>
          <a:p>
            <a:pPr algn="ctr"/>
            <a:r>
              <a:rPr lang="en-US" sz="800" dirty="0" smtClean="0"/>
              <a:t>Ticket-board</a:t>
            </a:r>
            <a:endParaRPr lang="en-US" sz="800" dirty="0"/>
          </a:p>
        </p:txBody>
      </p:sp>
      <p:sp>
        <p:nvSpPr>
          <p:cNvPr id="29" name="TextBox 28"/>
          <p:cNvSpPr txBox="1"/>
          <p:nvPr/>
        </p:nvSpPr>
        <p:spPr>
          <a:xfrm>
            <a:off x="5040944" y="3313940"/>
            <a:ext cx="576103" cy="246221"/>
          </a:xfrm>
          <a:prstGeom prst="rect">
            <a:avLst/>
          </a:prstGeom>
          <a:noFill/>
          <a:effectLst/>
        </p:spPr>
        <p:txBody>
          <a:bodyPr wrap="square" lIns="0" tIns="0" rIns="0" bIns="0" rtlCol="0">
            <a:spAutoFit/>
          </a:bodyPr>
          <a:lstStyle/>
          <a:p>
            <a:pPr algn="ctr"/>
            <a:r>
              <a:rPr lang="en-US" sz="1600" dirty="0" smtClean="0"/>
              <a:t>Table</a:t>
            </a:r>
            <a:endParaRPr lang="en-US" sz="1600" dirty="0"/>
          </a:p>
        </p:txBody>
      </p:sp>
      <p:cxnSp>
        <p:nvCxnSpPr>
          <p:cNvPr id="30" name="Straight Arrow Connector 29"/>
          <p:cNvCxnSpPr>
            <a:stCxn id="39" idx="6"/>
          </p:cNvCxnSpPr>
          <p:nvPr/>
        </p:nvCxnSpPr>
        <p:spPr>
          <a:xfrm>
            <a:off x="4345912" y="4326948"/>
            <a:ext cx="300855" cy="66254"/>
          </a:xfrm>
          <a:prstGeom prst="straightConnector1">
            <a:avLst/>
          </a:prstGeom>
          <a:ln w="9525">
            <a:solidFill>
              <a:schemeClr val="tx1"/>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42" idx="6"/>
          </p:cNvCxnSpPr>
          <p:nvPr/>
        </p:nvCxnSpPr>
        <p:spPr>
          <a:xfrm flipV="1">
            <a:off x="4345912" y="4640853"/>
            <a:ext cx="294505" cy="65825"/>
          </a:xfrm>
          <a:prstGeom prst="straightConnector1">
            <a:avLst/>
          </a:prstGeom>
          <a:ln w="9525">
            <a:solidFill>
              <a:schemeClr val="tx1"/>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2" name="Arc 31"/>
          <p:cNvSpPr/>
          <p:nvPr/>
        </p:nvSpPr>
        <p:spPr>
          <a:xfrm rot="10800000">
            <a:off x="4424517" y="4396377"/>
            <a:ext cx="438150" cy="476250"/>
          </a:xfrm>
          <a:prstGeom prst="arc">
            <a:avLst>
              <a:gd name="adj1" fmla="val 16200000"/>
              <a:gd name="adj2" fmla="val 5369083"/>
            </a:avLst>
          </a:prstGeom>
          <a:ln>
            <a:solidFill>
              <a:schemeClr val="accent6">
                <a:lumMod val="50000"/>
              </a:schemeClr>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Arc 32"/>
          <p:cNvSpPr/>
          <p:nvPr/>
        </p:nvSpPr>
        <p:spPr>
          <a:xfrm rot="10800000">
            <a:off x="4424517" y="3748677"/>
            <a:ext cx="438150" cy="400050"/>
          </a:xfrm>
          <a:prstGeom prst="arc">
            <a:avLst>
              <a:gd name="adj1" fmla="val 16200000"/>
              <a:gd name="adj2" fmla="val 5198012"/>
            </a:avLst>
          </a:prstGeom>
          <a:ln>
            <a:solidFill>
              <a:schemeClr val="accent1">
                <a:lumMod val="75000"/>
              </a:schemeClr>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Arc 33"/>
          <p:cNvSpPr/>
          <p:nvPr/>
        </p:nvSpPr>
        <p:spPr>
          <a:xfrm rot="10800000">
            <a:off x="4432454" y="4644821"/>
            <a:ext cx="438150" cy="381000"/>
          </a:xfrm>
          <a:prstGeom prst="arc">
            <a:avLst>
              <a:gd name="adj1" fmla="val 16200000"/>
              <a:gd name="adj2" fmla="val 5198012"/>
            </a:avLst>
          </a:prstGeom>
          <a:ln>
            <a:solidFill>
              <a:schemeClr val="accent1">
                <a:lumMod val="75000"/>
              </a:schemeClr>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Rectangle 34"/>
          <p:cNvSpPr/>
          <p:nvPr/>
        </p:nvSpPr>
        <p:spPr>
          <a:xfrm>
            <a:off x="4240367" y="4972639"/>
            <a:ext cx="571500" cy="528637"/>
          </a:xfrm>
          <a:prstGeom prst="rect">
            <a:avLst/>
          </a:prstGeom>
          <a:solidFill>
            <a:srgbClr val="F0F3F6"/>
          </a:solidFill>
          <a:ln>
            <a:solidFill>
              <a:srgbClr val="F0F3F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3897467" y="3501027"/>
            <a:ext cx="673100" cy="520700"/>
          </a:xfrm>
          <a:prstGeom prst="rect">
            <a:avLst/>
          </a:prstGeom>
          <a:solidFill>
            <a:srgbClr val="F0F3F6"/>
          </a:solidFill>
          <a:ln>
            <a:solidFill>
              <a:srgbClr val="F0F3F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p:cNvGrpSpPr/>
          <p:nvPr/>
        </p:nvGrpSpPr>
        <p:grpSpPr>
          <a:xfrm>
            <a:off x="4047462" y="4177723"/>
            <a:ext cx="298450" cy="298450"/>
            <a:chOff x="109220" y="3379470"/>
            <a:chExt cx="298450" cy="298450"/>
          </a:xfrm>
        </p:grpSpPr>
        <p:sp>
          <p:nvSpPr>
            <p:cNvPr id="38" name="Oval 37"/>
            <p:cNvSpPr/>
            <p:nvPr/>
          </p:nvSpPr>
          <p:spPr>
            <a:xfrm>
              <a:off x="144146" y="3411220"/>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E</a:t>
              </a:r>
              <a:endParaRPr lang="en-US" sz="1100" dirty="0"/>
            </a:p>
          </p:txBody>
        </p:sp>
        <p:sp>
          <p:nvSpPr>
            <p:cNvPr id="39" name="Oval 38"/>
            <p:cNvSpPr/>
            <p:nvPr/>
          </p:nvSpPr>
          <p:spPr>
            <a:xfrm>
              <a:off x="109220" y="3379470"/>
              <a:ext cx="298450" cy="29845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pSp>
      <p:grpSp>
        <p:nvGrpSpPr>
          <p:cNvPr id="40" name="Group 39"/>
          <p:cNvGrpSpPr/>
          <p:nvPr/>
        </p:nvGrpSpPr>
        <p:grpSpPr>
          <a:xfrm>
            <a:off x="4047462" y="4557453"/>
            <a:ext cx="298450" cy="298450"/>
            <a:chOff x="109220" y="3759200"/>
            <a:chExt cx="298450" cy="298450"/>
          </a:xfrm>
        </p:grpSpPr>
        <p:sp>
          <p:nvSpPr>
            <p:cNvPr id="41" name="Oval 40"/>
            <p:cNvSpPr/>
            <p:nvPr/>
          </p:nvSpPr>
          <p:spPr>
            <a:xfrm>
              <a:off x="144146" y="3790950"/>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F</a:t>
              </a:r>
              <a:endParaRPr lang="en-US" sz="1100" dirty="0"/>
            </a:p>
          </p:txBody>
        </p:sp>
        <p:sp>
          <p:nvSpPr>
            <p:cNvPr id="42" name="Oval 41"/>
            <p:cNvSpPr/>
            <p:nvPr/>
          </p:nvSpPr>
          <p:spPr>
            <a:xfrm>
              <a:off x="109220" y="3759200"/>
              <a:ext cx="298450" cy="29845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pSp>
      <p:sp>
        <p:nvSpPr>
          <p:cNvPr id="43" name="TextBox 42"/>
          <p:cNvSpPr txBox="1"/>
          <p:nvPr/>
        </p:nvSpPr>
        <p:spPr>
          <a:xfrm>
            <a:off x="4005893" y="3340875"/>
            <a:ext cx="848679" cy="553998"/>
          </a:xfrm>
          <a:prstGeom prst="rect">
            <a:avLst/>
          </a:prstGeom>
          <a:noFill/>
          <a:effectLst/>
        </p:spPr>
        <p:txBody>
          <a:bodyPr wrap="square" lIns="0" tIns="0" rIns="0" bIns="0" rtlCol="0">
            <a:spAutoFit/>
          </a:bodyPr>
          <a:lstStyle/>
          <a:p>
            <a:pPr algn="ctr"/>
            <a:r>
              <a:rPr lang="en-US" dirty="0" smtClean="0"/>
              <a:t>h</a:t>
            </a:r>
            <a:r>
              <a:rPr lang="en-US" baseline="-25000" dirty="0" smtClean="0"/>
              <a:t>2</a:t>
            </a:r>
            <a:r>
              <a:rPr lang="en-US" dirty="0" smtClean="0"/>
              <a:t>(E)=4</a:t>
            </a:r>
          </a:p>
          <a:p>
            <a:pPr algn="ctr"/>
            <a:r>
              <a:rPr lang="en-US" dirty="0" smtClean="0"/>
              <a:t>h</a:t>
            </a:r>
            <a:r>
              <a:rPr lang="en-US" baseline="-25000" dirty="0" smtClean="0"/>
              <a:t>2</a:t>
            </a:r>
            <a:r>
              <a:rPr lang="en-US" dirty="0" smtClean="0"/>
              <a:t>(F)=3</a:t>
            </a:r>
            <a:endParaRPr lang="en-US" dirty="0"/>
          </a:p>
        </p:txBody>
      </p:sp>
      <p:graphicFrame>
        <p:nvGraphicFramePr>
          <p:cNvPr id="44" name="Table 43"/>
          <p:cNvGraphicFramePr>
            <a:graphicFrameLocks noGrp="1"/>
          </p:cNvGraphicFramePr>
          <p:nvPr>
            <p:extLst>
              <p:ext uri="{D42A27DB-BD31-4B8C-83A1-F6EECF244321}">
                <p14:modId xmlns:p14="http://schemas.microsoft.com/office/powerpoint/2010/main" val="538406429"/>
              </p:ext>
            </p:extLst>
          </p:nvPr>
        </p:nvGraphicFramePr>
        <p:xfrm>
          <a:off x="7296662" y="4067290"/>
          <a:ext cx="434340" cy="853440"/>
        </p:xfrm>
        <a:graphic>
          <a:graphicData uri="http://schemas.openxmlformats.org/drawingml/2006/table">
            <a:tbl>
              <a:tblPr firstRow="1" bandRow="1">
                <a:tableStyleId>{5940675A-B579-460E-94D1-54222C63F5DA}</a:tableStyleId>
              </a:tblPr>
              <a:tblGrid>
                <a:gridCol w="108585"/>
                <a:gridCol w="108585"/>
                <a:gridCol w="108585"/>
                <a:gridCol w="108585"/>
              </a:tblGrid>
              <a:tr h="63137">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bg1">
                        <a:lumMod val="85000"/>
                      </a:schemeClr>
                    </a:solidFill>
                  </a:tcPr>
                </a:tc>
              </a:tr>
              <a:tr h="63137">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bg1">
                        <a:lumMod val="85000"/>
                      </a:schemeClr>
                    </a:solidFill>
                  </a:tcPr>
                </a:tc>
              </a:tr>
              <a:tr h="63137">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bg1">
                        <a:lumMod val="85000"/>
                      </a:schemeClr>
                    </a:solidFill>
                  </a:tcPr>
                </a:tc>
              </a:tr>
              <a:tr h="63137">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solidFill>
                            <a:srgbClr val="FF0000"/>
                          </a:solidFill>
                          <a:latin typeface="Adobe Garamond Pro" pitchFamily="18" charset="0"/>
                        </a:rPr>
                        <a:t>0</a:t>
                      </a:r>
                      <a:endParaRPr lang="en-US" sz="800" dirty="0">
                        <a:solidFill>
                          <a:srgbClr val="FF0000"/>
                        </a:solidFill>
                        <a:latin typeface="Adobe Garamond Pro" pitchFamily="18" charset="0"/>
                      </a:endParaRPr>
                    </a:p>
                  </a:txBody>
                  <a:tcPr marL="0" marR="0" marT="0" marB="0">
                    <a:solidFill>
                      <a:schemeClr val="bg1">
                        <a:lumMod val="85000"/>
                      </a:schemeClr>
                    </a:solidFill>
                  </a:tcPr>
                </a:tc>
              </a:tr>
              <a:tr h="63137">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bg1">
                        <a:lumMod val="85000"/>
                      </a:schemeClr>
                    </a:solidFill>
                  </a:tcPr>
                </a:tc>
              </a:tr>
              <a:tr h="63137">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bg1">
                        <a:lumMod val="85000"/>
                      </a:schemeClr>
                    </a:solidFill>
                  </a:tcPr>
                </a:tc>
              </a:tr>
              <a:tr h="63137">
                <a:tc>
                  <a:txBody>
                    <a:bodyPr/>
                    <a:lstStyle/>
                    <a:p>
                      <a:pPr algn="ctr"/>
                      <a:r>
                        <a:rPr lang="en-US" sz="800" dirty="0" smtClean="0">
                          <a:solidFill>
                            <a:schemeClr val="accent6">
                              <a:lumMod val="50000"/>
                            </a:schemeClr>
                          </a:solidFill>
                          <a:latin typeface="Adobe Garamond Pro" pitchFamily="18" charset="0"/>
                        </a:rPr>
                        <a:t>0</a:t>
                      </a:r>
                      <a:endParaRPr lang="en-US" sz="800" dirty="0">
                        <a:solidFill>
                          <a:schemeClr val="accent6">
                            <a:lumMod val="50000"/>
                          </a:schemeClr>
                        </a:solidFill>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solidFill>
                            <a:schemeClr val="accent6">
                              <a:lumMod val="50000"/>
                            </a:schemeClr>
                          </a:solidFill>
                          <a:latin typeface="Adobe Garamond Pro" pitchFamily="18" charset="0"/>
                        </a:rPr>
                        <a:t>1</a:t>
                      </a:r>
                      <a:endParaRPr lang="en-US" sz="800" dirty="0">
                        <a:solidFill>
                          <a:schemeClr val="accent6">
                            <a:lumMod val="50000"/>
                          </a:schemeClr>
                        </a:solidFill>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solidFill>
                            <a:schemeClr val="accent6">
                              <a:lumMod val="50000"/>
                            </a:schemeClr>
                          </a:solidFill>
                          <a:latin typeface="Adobe Garamond Pro" pitchFamily="18" charset="0"/>
                        </a:rPr>
                        <a:t>1</a:t>
                      </a:r>
                      <a:endParaRPr lang="en-US" sz="800" dirty="0">
                        <a:solidFill>
                          <a:schemeClr val="accent6">
                            <a:lumMod val="50000"/>
                          </a:schemeClr>
                        </a:solidFill>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solidFill>
                            <a:schemeClr val="tx1"/>
                          </a:solidFill>
                          <a:latin typeface="Adobe Garamond Pro" pitchFamily="18" charset="0"/>
                        </a:rPr>
                        <a:t>0</a:t>
                      </a:r>
                      <a:endParaRPr lang="en-US" sz="800" dirty="0">
                        <a:solidFill>
                          <a:schemeClr val="tx1"/>
                        </a:solidFill>
                        <a:latin typeface="Adobe Garamond Pro" pitchFamily="18" charset="0"/>
                      </a:endParaRPr>
                    </a:p>
                  </a:txBody>
                  <a:tcPr marL="0" marR="0" marT="0" marB="0">
                    <a:solidFill>
                      <a:schemeClr val="bg1">
                        <a:lumMod val="85000"/>
                      </a:schemeClr>
                    </a:solidFill>
                  </a:tcPr>
                </a:tc>
              </a:tr>
            </a:tbl>
          </a:graphicData>
        </a:graphic>
      </p:graphicFrame>
      <p:graphicFrame>
        <p:nvGraphicFramePr>
          <p:cNvPr id="45" name="Table 44"/>
          <p:cNvGraphicFramePr>
            <a:graphicFrameLocks noGrp="1"/>
          </p:cNvGraphicFramePr>
          <p:nvPr>
            <p:extLst>
              <p:ext uri="{D42A27DB-BD31-4B8C-83A1-F6EECF244321}">
                <p14:modId xmlns:p14="http://schemas.microsoft.com/office/powerpoint/2010/main" val="3282959989"/>
              </p:ext>
            </p:extLst>
          </p:nvPr>
        </p:nvGraphicFramePr>
        <p:xfrm>
          <a:off x="7837682" y="3515474"/>
          <a:ext cx="276225" cy="1966916"/>
        </p:xfrm>
        <a:graphic>
          <a:graphicData uri="http://schemas.openxmlformats.org/drawingml/2006/table">
            <a:tbl>
              <a:tblPr firstRow="1" bandRow="1">
                <a:tableStyleId>{5940675A-B579-460E-94D1-54222C63F5DA}</a:tableStyleId>
              </a:tblPr>
              <a:tblGrid>
                <a:gridCol w="276225"/>
              </a:tblGrid>
              <a:tr h="280988">
                <a:tc>
                  <a:txBody>
                    <a:bodyPr/>
                    <a:lstStyle/>
                    <a:p>
                      <a:endParaRPr lang="en-US" sz="800" dirty="0"/>
                    </a:p>
                  </a:txBody>
                  <a:tcPr/>
                </a:tc>
              </a:tr>
              <a:tr h="280988">
                <a:tc>
                  <a:txBody>
                    <a:bodyPr/>
                    <a:lstStyle/>
                    <a:p>
                      <a:endParaRPr lang="en-US" sz="800"/>
                    </a:p>
                  </a:txBody>
                  <a:tcPr/>
                </a:tc>
              </a:tr>
              <a:tr h="280988">
                <a:tc>
                  <a:txBody>
                    <a:bodyPr/>
                    <a:lstStyle/>
                    <a:p>
                      <a:endParaRPr lang="en-US" sz="800"/>
                    </a:p>
                  </a:txBody>
                  <a:tcPr/>
                </a:tc>
              </a:tr>
              <a:tr h="280988">
                <a:tc>
                  <a:txBody>
                    <a:bodyPr/>
                    <a:lstStyle/>
                    <a:p>
                      <a:endParaRPr lang="en-US" sz="800"/>
                    </a:p>
                  </a:txBody>
                  <a:tcPr/>
                </a:tc>
              </a:tr>
              <a:tr h="280988">
                <a:tc>
                  <a:txBody>
                    <a:bodyPr/>
                    <a:lstStyle/>
                    <a:p>
                      <a:endParaRPr lang="en-US" sz="800" dirty="0"/>
                    </a:p>
                  </a:txBody>
                  <a:tcPr/>
                </a:tc>
              </a:tr>
              <a:tr h="280988">
                <a:tc>
                  <a:txBody>
                    <a:bodyPr/>
                    <a:lstStyle/>
                    <a:p>
                      <a:endParaRPr lang="en-US" sz="800" dirty="0"/>
                    </a:p>
                  </a:txBody>
                  <a:tcPr/>
                </a:tc>
              </a:tr>
              <a:tr h="280988">
                <a:tc>
                  <a:txBody>
                    <a:bodyPr/>
                    <a:lstStyle/>
                    <a:p>
                      <a:endParaRPr lang="en-US" sz="800" dirty="0"/>
                    </a:p>
                  </a:txBody>
                  <a:tcPr/>
                </a:tc>
              </a:tr>
            </a:tbl>
          </a:graphicData>
        </a:graphic>
      </p:graphicFrame>
      <p:sp>
        <p:nvSpPr>
          <p:cNvPr id="46" name="Oval 45"/>
          <p:cNvSpPr/>
          <p:nvPr/>
        </p:nvSpPr>
        <p:spPr>
          <a:xfrm>
            <a:off x="7859908" y="3536111"/>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D</a:t>
            </a:r>
            <a:endParaRPr lang="en-US" sz="1100" dirty="0"/>
          </a:p>
        </p:txBody>
      </p:sp>
      <p:sp>
        <p:nvSpPr>
          <p:cNvPr id="47" name="Oval 46"/>
          <p:cNvSpPr/>
          <p:nvPr/>
        </p:nvSpPr>
        <p:spPr>
          <a:xfrm>
            <a:off x="7859908" y="3818686"/>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C</a:t>
            </a:r>
            <a:endParaRPr lang="en-US" sz="1100" dirty="0"/>
          </a:p>
        </p:txBody>
      </p:sp>
      <p:sp>
        <p:nvSpPr>
          <p:cNvPr id="48" name="Oval 47"/>
          <p:cNvSpPr/>
          <p:nvPr/>
        </p:nvSpPr>
        <p:spPr>
          <a:xfrm>
            <a:off x="7859908" y="4099674"/>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A</a:t>
            </a:r>
            <a:endParaRPr lang="en-US" sz="1100" dirty="0"/>
          </a:p>
        </p:txBody>
      </p:sp>
      <p:sp>
        <p:nvSpPr>
          <p:cNvPr id="49" name="Oval 48"/>
          <p:cNvSpPr/>
          <p:nvPr/>
        </p:nvSpPr>
        <p:spPr>
          <a:xfrm>
            <a:off x="7859908" y="4661649"/>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B</a:t>
            </a:r>
            <a:endParaRPr lang="en-US" sz="1100" dirty="0"/>
          </a:p>
        </p:txBody>
      </p:sp>
      <p:sp>
        <p:nvSpPr>
          <p:cNvPr id="50" name="TextBox 49"/>
          <p:cNvSpPr txBox="1"/>
          <p:nvPr/>
        </p:nvSpPr>
        <p:spPr>
          <a:xfrm>
            <a:off x="7205541" y="3941162"/>
            <a:ext cx="600392" cy="122317"/>
          </a:xfrm>
          <a:prstGeom prst="rect">
            <a:avLst/>
          </a:prstGeom>
          <a:noFill/>
          <a:effectLst/>
        </p:spPr>
        <p:txBody>
          <a:bodyPr wrap="square" lIns="0" tIns="0" rIns="0" bIns="0" rtlCol="0">
            <a:spAutoFit/>
          </a:bodyPr>
          <a:lstStyle/>
          <a:p>
            <a:pPr algn="ctr"/>
            <a:r>
              <a:rPr lang="en-US" sz="800" dirty="0" smtClean="0"/>
              <a:t>Ticket-board</a:t>
            </a:r>
            <a:endParaRPr lang="en-US" sz="800" dirty="0"/>
          </a:p>
        </p:txBody>
      </p:sp>
      <p:sp>
        <p:nvSpPr>
          <p:cNvPr id="51" name="TextBox 50"/>
          <p:cNvSpPr txBox="1"/>
          <p:nvPr/>
        </p:nvSpPr>
        <p:spPr>
          <a:xfrm>
            <a:off x="7692109" y="3295367"/>
            <a:ext cx="576103" cy="246221"/>
          </a:xfrm>
          <a:prstGeom prst="rect">
            <a:avLst/>
          </a:prstGeom>
          <a:noFill/>
          <a:effectLst/>
        </p:spPr>
        <p:txBody>
          <a:bodyPr wrap="square" lIns="0" tIns="0" rIns="0" bIns="0" rtlCol="0">
            <a:spAutoFit/>
          </a:bodyPr>
          <a:lstStyle/>
          <a:p>
            <a:pPr algn="ctr"/>
            <a:r>
              <a:rPr lang="en-US" sz="1600" dirty="0" smtClean="0"/>
              <a:t>Table</a:t>
            </a:r>
            <a:endParaRPr lang="en-US" sz="1600" dirty="0"/>
          </a:p>
        </p:txBody>
      </p:sp>
      <p:cxnSp>
        <p:nvCxnSpPr>
          <p:cNvPr id="52" name="Straight Arrow Connector 51"/>
          <p:cNvCxnSpPr>
            <a:stCxn id="65" idx="6"/>
          </p:cNvCxnSpPr>
          <p:nvPr/>
        </p:nvCxnSpPr>
        <p:spPr>
          <a:xfrm flipV="1">
            <a:off x="6997077" y="4622280"/>
            <a:ext cx="294505" cy="65825"/>
          </a:xfrm>
          <a:prstGeom prst="straightConnector1">
            <a:avLst/>
          </a:prstGeom>
          <a:ln w="9525">
            <a:solidFill>
              <a:schemeClr val="tx1"/>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6891532" y="4962004"/>
            <a:ext cx="571500" cy="5207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a:off x="6548632" y="3482454"/>
            <a:ext cx="571500" cy="5207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6923282" y="3247504"/>
            <a:ext cx="571500" cy="5207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7861178" y="5220449"/>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E</a:t>
            </a:r>
            <a:endParaRPr lang="en-US" sz="1100" dirty="0"/>
          </a:p>
        </p:txBody>
      </p:sp>
      <p:sp>
        <p:nvSpPr>
          <p:cNvPr id="57" name="Arc 56"/>
          <p:cNvSpPr/>
          <p:nvPr/>
        </p:nvSpPr>
        <p:spPr>
          <a:xfrm rot="10800000">
            <a:off x="7075682" y="3730104"/>
            <a:ext cx="438150" cy="400050"/>
          </a:xfrm>
          <a:prstGeom prst="arc">
            <a:avLst>
              <a:gd name="adj1" fmla="val 16200000"/>
              <a:gd name="adj2" fmla="val 5198012"/>
            </a:avLst>
          </a:prstGeom>
          <a:ln>
            <a:solidFill>
              <a:schemeClr val="accent1">
                <a:lumMod val="75000"/>
              </a:schemeClr>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Arc 57"/>
          <p:cNvSpPr/>
          <p:nvPr/>
        </p:nvSpPr>
        <p:spPr>
          <a:xfrm rot="10800000">
            <a:off x="7086001" y="4626247"/>
            <a:ext cx="438150" cy="381000"/>
          </a:xfrm>
          <a:prstGeom prst="arc">
            <a:avLst>
              <a:gd name="adj1" fmla="val 16200000"/>
              <a:gd name="adj2" fmla="val 5198012"/>
            </a:avLst>
          </a:prstGeom>
          <a:ln>
            <a:solidFill>
              <a:schemeClr val="accent1">
                <a:lumMod val="75000"/>
              </a:schemeClr>
            </a:solidFill>
            <a:prstDash val="sysDot"/>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Rectangle 58"/>
          <p:cNvSpPr/>
          <p:nvPr/>
        </p:nvSpPr>
        <p:spPr>
          <a:xfrm>
            <a:off x="6891532" y="4946922"/>
            <a:ext cx="571500" cy="535781"/>
          </a:xfrm>
          <a:prstGeom prst="rect">
            <a:avLst/>
          </a:prstGeom>
          <a:solidFill>
            <a:srgbClr val="F0F3F6"/>
          </a:solidFill>
          <a:ln>
            <a:solidFill>
              <a:srgbClr val="F0F3F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p:nvPr/>
        </p:nvSpPr>
        <p:spPr>
          <a:xfrm>
            <a:off x="6548632" y="3482454"/>
            <a:ext cx="673100" cy="520700"/>
          </a:xfrm>
          <a:prstGeom prst="rect">
            <a:avLst/>
          </a:prstGeom>
          <a:solidFill>
            <a:srgbClr val="F0F3F6"/>
          </a:solidFill>
          <a:ln>
            <a:solidFill>
              <a:srgbClr val="F0F3F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6923282" y="3247504"/>
            <a:ext cx="571500" cy="520700"/>
          </a:xfrm>
          <a:prstGeom prst="rect">
            <a:avLst/>
          </a:prstGeom>
          <a:solidFill>
            <a:srgbClr val="F0F3F6"/>
          </a:solidFill>
          <a:ln>
            <a:solidFill>
              <a:srgbClr val="F0F3F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Arc 61"/>
          <p:cNvSpPr/>
          <p:nvPr/>
        </p:nvSpPr>
        <p:spPr>
          <a:xfrm rot="10800000">
            <a:off x="7074094" y="4128567"/>
            <a:ext cx="430213" cy="368300"/>
          </a:xfrm>
          <a:prstGeom prst="arc">
            <a:avLst>
              <a:gd name="adj1" fmla="val 16022353"/>
              <a:gd name="adj2" fmla="val 5198012"/>
            </a:avLst>
          </a:prstGeom>
          <a:ln>
            <a:solidFill>
              <a:schemeClr val="accent1">
                <a:lumMod val="75000"/>
              </a:schemeClr>
            </a:solidFill>
            <a:prstDash val="solid"/>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63" name="Group 62"/>
          <p:cNvGrpSpPr/>
          <p:nvPr/>
        </p:nvGrpSpPr>
        <p:grpSpPr>
          <a:xfrm>
            <a:off x="6698627" y="4538880"/>
            <a:ext cx="298450" cy="298450"/>
            <a:chOff x="109220" y="3759200"/>
            <a:chExt cx="298450" cy="298450"/>
          </a:xfrm>
        </p:grpSpPr>
        <p:sp>
          <p:nvSpPr>
            <p:cNvPr id="64" name="Oval 63"/>
            <p:cNvSpPr/>
            <p:nvPr/>
          </p:nvSpPr>
          <p:spPr>
            <a:xfrm>
              <a:off x="144146" y="3790950"/>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F</a:t>
              </a:r>
              <a:endParaRPr lang="en-US" sz="1100" dirty="0"/>
            </a:p>
          </p:txBody>
        </p:sp>
        <p:sp>
          <p:nvSpPr>
            <p:cNvPr id="65" name="Oval 64"/>
            <p:cNvSpPr/>
            <p:nvPr/>
          </p:nvSpPr>
          <p:spPr>
            <a:xfrm>
              <a:off x="109220" y="3759200"/>
              <a:ext cx="298450" cy="29845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pSp>
      <p:sp>
        <p:nvSpPr>
          <p:cNvPr id="66" name="TextBox 65"/>
          <p:cNvSpPr txBox="1"/>
          <p:nvPr/>
        </p:nvSpPr>
        <p:spPr>
          <a:xfrm>
            <a:off x="6657058" y="3322302"/>
            <a:ext cx="848679" cy="276999"/>
          </a:xfrm>
          <a:prstGeom prst="rect">
            <a:avLst/>
          </a:prstGeom>
          <a:noFill/>
          <a:effectLst/>
        </p:spPr>
        <p:txBody>
          <a:bodyPr wrap="square" lIns="0" tIns="0" rIns="0" bIns="0" rtlCol="0">
            <a:spAutoFit/>
          </a:bodyPr>
          <a:lstStyle/>
          <a:p>
            <a:pPr algn="ctr"/>
            <a:r>
              <a:rPr lang="en-US" dirty="0" smtClean="0"/>
              <a:t>h</a:t>
            </a:r>
            <a:r>
              <a:rPr lang="en-US" baseline="-25000" dirty="0" smtClean="0"/>
              <a:t>2</a:t>
            </a:r>
            <a:r>
              <a:rPr lang="en-US" dirty="0" smtClean="0"/>
              <a:t>(F)=3</a:t>
            </a:r>
            <a:endParaRPr lang="en-US" dirty="0"/>
          </a:p>
        </p:txBody>
      </p:sp>
      <p:graphicFrame>
        <p:nvGraphicFramePr>
          <p:cNvPr id="67" name="Table 66"/>
          <p:cNvGraphicFramePr>
            <a:graphicFrameLocks noGrp="1"/>
          </p:cNvGraphicFramePr>
          <p:nvPr>
            <p:extLst>
              <p:ext uri="{D42A27DB-BD31-4B8C-83A1-F6EECF244321}">
                <p14:modId xmlns:p14="http://schemas.microsoft.com/office/powerpoint/2010/main" val="3382721235"/>
              </p:ext>
            </p:extLst>
          </p:nvPr>
        </p:nvGraphicFramePr>
        <p:xfrm>
          <a:off x="9815376" y="4062051"/>
          <a:ext cx="434340" cy="853440"/>
        </p:xfrm>
        <a:graphic>
          <a:graphicData uri="http://schemas.openxmlformats.org/drawingml/2006/table">
            <a:tbl>
              <a:tblPr firstRow="1" bandRow="1">
                <a:tableStyleId>{5940675A-B579-460E-94D1-54222C63F5DA}</a:tableStyleId>
              </a:tblPr>
              <a:tblGrid>
                <a:gridCol w="108585"/>
                <a:gridCol w="108585"/>
                <a:gridCol w="108585"/>
                <a:gridCol w="108585"/>
              </a:tblGrid>
              <a:tr h="63137">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bg1">
                        <a:lumMod val="85000"/>
                      </a:schemeClr>
                    </a:solidFill>
                  </a:tcPr>
                </a:tc>
              </a:tr>
              <a:tr h="63137">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bg1">
                        <a:lumMod val="85000"/>
                      </a:schemeClr>
                    </a:solidFill>
                  </a:tcPr>
                </a:tc>
              </a:tr>
              <a:tr h="63137">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bg1">
                        <a:lumMod val="85000"/>
                      </a:schemeClr>
                    </a:solidFill>
                  </a:tcPr>
                </a:tc>
              </a:tr>
              <a:tr h="63137">
                <a:tc>
                  <a:txBody>
                    <a:bodyPr/>
                    <a:lstStyle/>
                    <a:p>
                      <a:pPr algn="ctr"/>
                      <a:r>
                        <a:rPr lang="en-US" sz="800" dirty="0" smtClean="0">
                          <a:solidFill>
                            <a:schemeClr val="tx2"/>
                          </a:solidFill>
                          <a:latin typeface="Adobe Garamond Pro" pitchFamily="18" charset="0"/>
                        </a:rPr>
                        <a:t>1</a:t>
                      </a:r>
                      <a:endParaRPr lang="en-US" sz="800" dirty="0">
                        <a:solidFill>
                          <a:schemeClr val="tx2"/>
                        </a:solidFill>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solidFill>
                            <a:schemeClr val="tx2"/>
                          </a:solidFill>
                          <a:latin typeface="Adobe Garamond Pro" pitchFamily="18" charset="0"/>
                        </a:rPr>
                        <a:t>0</a:t>
                      </a:r>
                      <a:endParaRPr lang="en-US" sz="800" dirty="0">
                        <a:solidFill>
                          <a:schemeClr val="tx2"/>
                        </a:solidFill>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solidFill>
                            <a:schemeClr val="tx2"/>
                          </a:solidFill>
                          <a:latin typeface="Adobe Garamond Pro" pitchFamily="18" charset="0"/>
                        </a:rPr>
                        <a:t>0</a:t>
                      </a:r>
                      <a:endParaRPr lang="en-US" sz="800" dirty="0">
                        <a:solidFill>
                          <a:schemeClr val="tx2"/>
                        </a:solidFill>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bg1">
                        <a:lumMod val="85000"/>
                      </a:schemeClr>
                    </a:solidFill>
                  </a:tcPr>
                </a:tc>
              </a:tr>
              <a:tr h="63137">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1</a:t>
                      </a:r>
                      <a:endParaRPr lang="en-US" sz="800" dirty="0">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latin typeface="Adobe Garamond Pro" pitchFamily="18" charset="0"/>
                        </a:rPr>
                        <a:t>0</a:t>
                      </a:r>
                      <a:endParaRPr lang="en-US" sz="800" dirty="0">
                        <a:latin typeface="Adobe Garamond Pro" pitchFamily="18" charset="0"/>
                      </a:endParaRPr>
                    </a:p>
                  </a:txBody>
                  <a:tcPr marL="0" marR="0" marT="0" marB="0">
                    <a:solidFill>
                      <a:schemeClr val="bg1">
                        <a:lumMod val="85000"/>
                      </a:schemeClr>
                    </a:solidFill>
                  </a:tcPr>
                </a:tc>
              </a:tr>
              <a:tr h="63137">
                <a:tc>
                  <a:txBody>
                    <a:bodyPr/>
                    <a:lstStyle/>
                    <a:p>
                      <a:pPr algn="ctr"/>
                      <a:r>
                        <a:rPr lang="en-US" sz="800" dirty="0" smtClean="0">
                          <a:solidFill>
                            <a:schemeClr val="tx1"/>
                          </a:solidFill>
                          <a:latin typeface="Adobe Garamond Pro" pitchFamily="18" charset="0"/>
                        </a:rPr>
                        <a:t>1</a:t>
                      </a:r>
                      <a:endParaRPr lang="en-US" sz="800" dirty="0">
                        <a:solidFill>
                          <a:schemeClr val="tx1"/>
                        </a:solidFill>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solidFill>
                            <a:schemeClr val="tx1"/>
                          </a:solidFill>
                          <a:latin typeface="Adobe Garamond Pro" pitchFamily="18" charset="0"/>
                        </a:rPr>
                        <a:t>1</a:t>
                      </a:r>
                      <a:endParaRPr lang="en-US" sz="800" dirty="0">
                        <a:solidFill>
                          <a:schemeClr val="tx1"/>
                        </a:solidFill>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solidFill>
                            <a:schemeClr val="tx1"/>
                          </a:solidFill>
                          <a:latin typeface="Adobe Garamond Pro" pitchFamily="18" charset="0"/>
                        </a:rPr>
                        <a:t>1</a:t>
                      </a:r>
                      <a:endParaRPr lang="en-US" sz="800" dirty="0">
                        <a:solidFill>
                          <a:schemeClr val="tx1"/>
                        </a:solidFill>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solidFill>
                            <a:schemeClr val="tx1"/>
                          </a:solidFill>
                          <a:latin typeface="Adobe Garamond Pro" pitchFamily="18" charset="0"/>
                        </a:rPr>
                        <a:t>1</a:t>
                      </a:r>
                      <a:endParaRPr lang="en-US" sz="800" dirty="0">
                        <a:solidFill>
                          <a:schemeClr val="tx1"/>
                        </a:solidFill>
                        <a:latin typeface="Adobe Garamond Pro" pitchFamily="18" charset="0"/>
                      </a:endParaRPr>
                    </a:p>
                  </a:txBody>
                  <a:tcPr marL="0" marR="0" marT="0" marB="0">
                    <a:solidFill>
                      <a:schemeClr val="bg1">
                        <a:lumMod val="85000"/>
                      </a:schemeClr>
                    </a:solidFill>
                  </a:tcPr>
                </a:tc>
              </a:tr>
              <a:tr h="63137">
                <a:tc>
                  <a:txBody>
                    <a:bodyPr/>
                    <a:lstStyle/>
                    <a:p>
                      <a:pPr algn="ctr"/>
                      <a:r>
                        <a:rPr lang="en-US" sz="800" dirty="0" smtClean="0">
                          <a:solidFill>
                            <a:schemeClr val="tx1"/>
                          </a:solidFill>
                          <a:latin typeface="Adobe Garamond Pro" pitchFamily="18" charset="0"/>
                        </a:rPr>
                        <a:t>0</a:t>
                      </a:r>
                      <a:endParaRPr lang="en-US" sz="800" dirty="0">
                        <a:solidFill>
                          <a:schemeClr val="tx1"/>
                        </a:solidFill>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solidFill>
                            <a:schemeClr val="tx1"/>
                          </a:solidFill>
                          <a:latin typeface="Adobe Garamond Pro" pitchFamily="18" charset="0"/>
                        </a:rPr>
                        <a:t>1</a:t>
                      </a:r>
                      <a:endParaRPr lang="en-US" sz="800" dirty="0">
                        <a:solidFill>
                          <a:schemeClr val="tx1"/>
                        </a:solidFill>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solidFill>
                            <a:schemeClr val="tx1"/>
                          </a:solidFill>
                          <a:latin typeface="Adobe Garamond Pro" pitchFamily="18" charset="0"/>
                        </a:rPr>
                        <a:t>1</a:t>
                      </a:r>
                      <a:endParaRPr lang="en-US" sz="800" dirty="0">
                        <a:solidFill>
                          <a:schemeClr val="tx1"/>
                        </a:solidFill>
                        <a:latin typeface="Adobe Garamond Pro" pitchFamily="18" charset="0"/>
                      </a:endParaRPr>
                    </a:p>
                  </a:txBody>
                  <a:tcPr marL="0" marR="0" marT="0" marB="0">
                    <a:solidFill>
                      <a:schemeClr val="accent3">
                        <a:lumMod val="40000"/>
                        <a:lumOff val="60000"/>
                      </a:schemeClr>
                    </a:solidFill>
                  </a:tcPr>
                </a:tc>
                <a:tc>
                  <a:txBody>
                    <a:bodyPr/>
                    <a:lstStyle/>
                    <a:p>
                      <a:pPr algn="ctr"/>
                      <a:r>
                        <a:rPr lang="en-US" sz="800" dirty="0" smtClean="0">
                          <a:solidFill>
                            <a:schemeClr val="tx1"/>
                          </a:solidFill>
                          <a:latin typeface="Adobe Garamond Pro" pitchFamily="18" charset="0"/>
                        </a:rPr>
                        <a:t>0</a:t>
                      </a:r>
                      <a:endParaRPr lang="en-US" sz="800" dirty="0">
                        <a:solidFill>
                          <a:schemeClr val="tx1"/>
                        </a:solidFill>
                        <a:latin typeface="Adobe Garamond Pro" pitchFamily="18" charset="0"/>
                      </a:endParaRPr>
                    </a:p>
                  </a:txBody>
                  <a:tcPr marL="0" marR="0" marT="0" marB="0">
                    <a:solidFill>
                      <a:schemeClr val="bg1">
                        <a:lumMod val="85000"/>
                      </a:schemeClr>
                    </a:solidFill>
                  </a:tcPr>
                </a:tc>
              </a:tr>
            </a:tbl>
          </a:graphicData>
        </a:graphic>
      </p:graphicFrame>
      <p:graphicFrame>
        <p:nvGraphicFramePr>
          <p:cNvPr id="68" name="Table 67"/>
          <p:cNvGraphicFramePr>
            <a:graphicFrameLocks noGrp="1"/>
          </p:cNvGraphicFramePr>
          <p:nvPr>
            <p:extLst>
              <p:ext uri="{D42A27DB-BD31-4B8C-83A1-F6EECF244321}">
                <p14:modId xmlns:p14="http://schemas.microsoft.com/office/powerpoint/2010/main" val="2268930035"/>
              </p:ext>
            </p:extLst>
          </p:nvPr>
        </p:nvGraphicFramePr>
        <p:xfrm>
          <a:off x="10350046" y="3513410"/>
          <a:ext cx="276225" cy="1966916"/>
        </p:xfrm>
        <a:graphic>
          <a:graphicData uri="http://schemas.openxmlformats.org/drawingml/2006/table">
            <a:tbl>
              <a:tblPr firstRow="1" bandRow="1">
                <a:tableStyleId>{5940675A-B579-460E-94D1-54222C63F5DA}</a:tableStyleId>
              </a:tblPr>
              <a:tblGrid>
                <a:gridCol w="276225"/>
              </a:tblGrid>
              <a:tr h="280988">
                <a:tc>
                  <a:txBody>
                    <a:bodyPr/>
                    <a:lstStyle/>
                    <a:p>
                      <a:endParaRPr lang="en-US" sz="800" dirty="0"/>
                    </a:p>
                  </a:txBody>
                  <a:tcPr/>
                </a:tc>
              </a:tr>
              <a:tr h="280988">
                <a:tc>
                  <a:txBody>
                    <a:bodyPr/>
                    <a:lstStyle/>
                    <a:p>
                      <a:endParaRPr lang="en-US" sz="800"/>
                    </a:p>
                  </a:txBody>
                  <a:tcPr/>
                </a:tc>
              </a:tr>
              <a:tr h="280988">
                <a:tc>
                  <a:txBody>
                    <a:bodyPr/>
                    <a:lstStyle/>
                    <a:p>
                      <a:endParaRPr lang="en-US" sz="800"/>
                    </a:p>
                  </a:txBody>
                  <a:tcPr/>
                </a:tc>
              </a:tr>
              <a:tr h="280988">
                <a:tc>
                  <a:txBody>
                    <a:bodyPr/>
                    <a:lstStyle/>
                    <a:p>
                      <a:endParaRPr lang="en-US" sz="800"/>
                    </a:p>
                  </a:txBody>
                  <a:tcPr/>
                </a:tc>
              </a:tr>
              <a:tr h="280988">
                <a:tc>
                  <a:txBody>
                    <a:bodyPr/>
                    <a:lstStyle/>
                    <a:p>
                      <a:endParaRPr lang="en-US" sz="800" dirty="0"/>
                    </a:p>
                  </a:txBody>
                  <a:tcPr/>
                </a:tc>
              </a:tr>
              <a:tr h="280988">
                <a:tc>
                  <a:txBody>
                    <a:bodyPr/>
                    <a:lstStyle/>
                    <a:p>
                      <a:endParaRPr lang="en-US" sz="800" dirty="0"/>
                    </a:p>
                  </a:txBody>
                  <a:tcPr/>
                </a:tc>
              </a:tr>
              <a:tr h="280988">
                <a:tc>
                  <a:txBody>
                    <a:bodyPr/>
                    <a:lstStyle/>
                    <a:p>
                      <a:endParaRPr lang="en-US" sz="800" dirty="0"/>
                    </a:p>
                  </a:txBody>
                  <a:tcPr/>
                </a:tc>
              </a:tr>
            </a:tbl>
          </a:graphicData>
        </a:graphic>
      </p:graphicFrame>
      <p:sp>
        <p:nvSpPr>
          <p:cNvPr id="69" name="Oval 68"/>
          <p:cNvSpPr/>
          <p:nvPr/>
        </p:nvSpPr>
        <p:spPr>
          <a:xfrm>
            <a:off x="10372272" y="3534047"/>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D</a:t>
            </a:r>
            <a:endParaRPr lang="en-US" sz="1100" dirty="0"/>
          </a:p>
        </p:txBody>
      </p:sp>
      <p:sp>
        <p:nvSpPr>
          <p:cNvPr id="70" name="Oval 69"/>
          <p:cNvSpPr/>
          <p:nvPr/>
        </p:nvSpPr>
        <p:spPr>
          <a:xfrm>
            <a:off x="10372272" y="3816622"/>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C</a:t>
            </a:r>
            <a:endParaRPr lang="en-US" sz="1100" dirty="0"/>
          </a:p>
        </p:txBody>
      </p:sp>
      <p:sp>
        <p:nvSpPr>
          <p:cNvPr id="71" name="Oval 70"/>
          <p:cNvSpPr/>
          <p:nvPr/>
        </p:nvSpPr>
        <p:spPr>
          <a:xfrm>
            <a:off x="10372272" y="4097610"/>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A</a:t>
            </a:r>
            <a:endParaRPr lang="en-US" sz="1100" dirty="0"/>
          </a:p>
        </p:txBody>
      </p:sp>
      <p:sp>
        <p:nvSpPr>
          <p:cNvPr id="72" name="Oval 71"/>
          <p:cNvSpPr/>
          <p:nvPr/>
        </p:nvSpPr>
        <p:spPr>
          <a:xfrm>
            <a:off x="10372272" y="4659585"/>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B</a:t>
            </a:r>
            <a:endParaRPr lang="en-US" sz="1100" dirty="0"/>
          </a:p>
        </p:txBody>
      </p:sp>
      <p:sp>
        <p:nvSpPr>
          <p:cNvPr id="73" name="TextBox 72"/>
          <p:cNvSpPr txBox="1"/>
          <p:nvPr/>
        </p:nvSpPr>
        <p:spPr>
          <a:xfrm>
            <a:off x="10204473" y="3293303"/>
            <a:ext cx="576103" cy="246221"/>
          </a:xfrm>
          <a:prstGeom prst="rect">
            <a:avLst/>
          </a:prstGeom>
          <a:noFill/>
          <a:effectLst/>
        </p:spPr>
        <p:txBody>
          <a:bodyPr wrap="square" lIns="0" tIns="0" rIns="0" bIns="0" rtlCol="0">
            <a:spAutoFit/>
          </a:bodyPr>
          <a:lstStyle/>
          <a:p>
            <a:pPr algn="ctr"/>
            <a:r>
              <a:rPr lang="en-US" sz="1600" dirty="0" smtClean="0"/>
              <a:t>Table</a:t>
            </a:r>
            <a:endParaRPr lang="en-US" sz="1600" dirty="0"/>
          </a:p>
        </p:txBody>
      </p:sp>
      <p:sp>
        <p:nvSpPr>
          <p:cNvPr id="74" name="Oval 73"/>
          <p:cNvSpPr/>
          <p:nvPr/>
        </p:nvSpPr>
        <p:spPr>
          <a:xfrm>
            <a:off x="10373542" y="5221560"/>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E</a:t>
            </a:r>
            <a:endParaRPr lang="en-US" sz="1100" dirty="0"/>
          </a:p>
        </p:txBody>
      </p:sp>
      <p:sp>
        <p:nvSpPr>
          <p:cNvPr id="75" name="Oval 74"/>
          <p:cNvSpPr/>
          <p:nvPr/>
        </p:nvSpPr>
        <p:spPr>
          <a:xfrm>
            <a:off x="10376081" y="4378915"/>
            <a:ext cx="228599" cy="234950"/>
          </a:xfrm>
          <a:prstGeom prst="ellipse">
            <a:avLst/>
          </a:prstGeom>
          <a:solidFill>
            <a:schemeClr val="accent1">
              <a:lumMod val="60000"/>
              <a:lumOff val="40000"/>
            </a:schemeClr>
          </a:solidFill>
          <a:ln w="12700">
            <a:prstDash val="sys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100" dirty="0" smtClean="0"/>
              <a:t>F</a:t>
            </a:r>
            <a:endParaRPr lang="en-US" sz="1100" dirty="0"/>
          </a:p>
        </p:txBody>
      </p:sp>
      <p:sp>
        <p:nvSpPr>
          <p:cNvPr id="76" name="TextBox 75"/>
          <p:cNvSpPr txBox="1"/>
          <p:nvPr/>
        </p:nvSpPr>
        <p:spPr>
          <a:xfrm>
            <a:off x="9713821" y="3932748"/>
            <a:ext cx="600392" cy="122317"/>
          </a:xfrm>
          <a:prstGeom prst="rect">
            <a:avLst/>
          </a:prstGeom>
          <a:noFill/>
          <a:effectLst/>
        </p:spPr>
        <p:txBody>
          <a:bodyPr wrap="square" lIns="0" tIns="0" rIns="0" bIns="0" rtlCol="0">
            <a:spAutoFit/>
          </a:bodyPr>
          <a:lstStyle/>
          <a:p>
            <a:pPr algn="ctr"/>
            <a:r>
              <a:rPr lang="en-US" sz="800" dirty="0" smtClean="0"/>
              <a:t>Ticket-board</a:t>
            </a:r>
            <a:endParaRPr lang="en-US" sz="800" dirty="0"/>
          </a:p>
        </p:txBody>
      </p:sp>
    </p:spTree>
    <p:extLst>
      <p:ext uri="{BB962C8B-B14F-4D97-AF65-F5344CB8AC3E}">
        <p14:creationId xmlns:p14="http://schemas.microsoft.com/office/powerpoint/2010/main" val="3429921866"/>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par>
                                <p:cTn id="23" presetID="10" presetClass="entr" presetSubtype="0" fill="hold"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500"/>
                                        <p:tgtEl>
                                          <p:spTgt spid="11"/>
                                        </p:tgtEl>
                                      </p:cBhvr>
                                    </p:animEffect>
                                  </p:childTnLst>
                                </p:cTn>
                              </p:par>
                              <p:par>
                                <p:cTn id="26" presetID="10" presetClass="entr" presetSubtype="0" fill="hold"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500"/>
                                        <p:tgtEl>
                                          <p:spTgt spid="14"/>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500"/>
                                        <p:tgtEl>
                                          <p:spTgt spid="17"/>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fade">
                                      <p:cBhvr>
                                        <p:cTn id="34" dur="500"/>
                                        <p:tgtEl>
                                          <p:spTgt spid="18"/>
                                        </p:tgtEl>
                                      </p:cBhvr>
                                    </p:animEffect>
                                  </p:childTnLst>
                                </p:cTn>
                              </p:par>
                              <p:par>
                                <p:cTn id="35" presetID="10" presetClass="entr" presetSubtype="0" fill="hold" nodeType="with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500"/>
                                        <p:tgtEl>
                                          <p:spTgt spid="19"/>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fade">
                                      <p:cBhvr>
                                        <p:cTn id="40" dur="500"/>
                                        <p:tgtEl>
                                          <p:spTgt spid="20"/>
                                        </p:tgtEl>
                                      </p:cBhvr>
                                    </p:animEffect>
                                  </p:childTnLst>
                                </p:cTn>
                              </p:par>
                              <p:par>
                                <p:cTn id="41" presetID="10" presetClass="entr" presetSubtype="0"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500"/>
                                        <p:tgtEl>
                                          <p:spTgt spid="21"/>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22"/>
                                        </p:tgtEl>
                                        <p:attrNameLst>
                                          <p:attrName>style.visibility</p:attrName>
                                        </p:attrNameLst>
                                      </p:cBhvr>
                                      <p:to>
                                        <p:strVal val="visible"/>
                                      </p:to>
                                    </p:set>
                                    <p:animEffect transition="in" filter="fade">
                                      <p:cBhvr>
                                        <p:cTn id="48" dur="500"/>
                                        <p:tgtEl>
                                          <p:spTgt spid="22"/>
                                        </p:tgtEl>
                                      </p:cBhvr>
                                    </p:animEffect>
                                  </p:childTnLst>
                                </p:cTn>
                              </p:par>
                              <p:par>
                                <p:cTn id="49" presetID="10" presetClass="entr" presetSubtype="0" fill="hold" nodeType="with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fade">
                                      <p:cBhvr>
                                        <p:cTn id="51" dur="500"/>
                                        <p:tgtEl>
                                          <p:spTgt spid="23"/>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24"/>
                                        </p:tgtEl>
                                        <p:attrNameLst>
                                          <p:attrName>style.visibility</p:attrName>
                                        </p:attrNameLst>
                                      </p:cBhvr>
                                      <p:to>
                                        <p:strVal val="visible"/>
                                      </p:to>
                                    </p:set>
                                    <p:animEffect transition="in" filter="fade">
                                      <p:cBhvr>
                                        <p:cTn id="54" dur="500"/>
                                        <p:tgtEl>
                                          <p:spTgt spid="24"/>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fade">
                                      <p:cBhvr>
                                        <p:cTn id="57" dur="500"/>
                                        <p:tgtEl>
                                          <p:spTgt spid="25"/>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26"/>
                                        </p:tgtEl>
                                        <p:attrNameLst>
                                          <p:attrName>style.visibility</p:attrName>
                                        </p:attrNameLst>
                                      </p:cBhvr>
                                      <p:to>
                                        <p:strVal val="visible"/>
                                      </p:to>
                                    </p:set>
                                    <p:animEffect transition="in" filter="fade">
                                      <p:cBhvr>
                                        <p:cTn id="60" dur="500"/>
                                        <p:tgtEl>
                                          <p:spTgt spid="26"/>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fade">
                                      <p:cBhvr>
                                        <p:cTn id="63" dur="500"/>
                                        <p:tgtEl>
                                          <p:spTgt spid="27"/>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28"/>
                                        </p:tgtEl>
                                        <p:attrNameLst>
                                          <p:attrName>style.visibility</p:attrName>
                                        </p:attrNameLst>
                                      </p:cBhvr>
                                      <p:to>
                                        <p:strVal val="visible"/>
                                      </p:to>
                                    </p:set>
                                    <p:animEffect transition="in" filter="fade">
                                      <p:cBhvr>
                                        <p:cTn id="66" dur="500"/>
                                        <p:tgtEl>
                                          <p:spTgt spid="28"/>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29"/>
                                        </p:tgtEl>
                                        <p:attrNameLst>
                                          <p:attrName>style.visibility</p:attrName>
                                        </p:attrNameLst>
                                      </p:cBhvr>
                                      <p:to>
                                        <p:strVal val="visible"/>
                                      </p:to>
                                    </p:set>
                                    <p:animEffect transition="in" filter="fade">
                                      <p:cBhvr>
                                        <p:cTn id="69" dur="500"/>
                                        <p:tgtEl>
                                          <p:spTgt spid="29"/>
                                        </p:tgtEl>
                                      </p:cBhvr>
                                    </p:animEffect>
                                  </p:childTnLst>
                                </p:cTn>
                              </p:par>
                              <p:par>
                                <p:cTn id="70" presetID="10" presetClass="entr" presetSubtype="0" fill="hold" nodeType="withEffect">
                                  <p:stCondLst>
                                    <p:cond delay="0"/>
                                  </p:stCondLst>
                                  <p:childTnLst>
                                    <p:set>
                                      <p:cBhvr>
                                        <p:cTn id="71" dur="1" fill="hold">
                                          <p:stCondLst>
                                            <p:cond delay="0"/>
                                          </p:stCondLst>
                                        </p:cTn>
                                        <p:tgtEl>
                                          <p:spTgt spid="30"/>
                                        </p:tgtEl>
                                        <p:attrNameLst>
                                          <p:attrName>style.visibility</p:attrName>
                                        </p:attrNameLst>
                                      </p:cBhvr>
                                      <p:to>
                                        <p:strVal val="visible"/>
                                      </p:to>
                                    </p:set>
                                    <p:animEffect transition="in" filter="fade">
                                      <p:cBhvr>
                                        <p:cTn id="72" dur="500"/>
                                        <p:tgtEl>
                                          <p:spTgt spid="30"/>
                                        </p:tgtEl>
                                      </p:cBhvr>
                                    </p:animEffect>
                                  </p:childTnLst>
                                </p:cTn>
                              </p:par>
                              <p:par>
                                <p:cTn id="73" presetID="10" presetClass="entr" presetSubtype="0" fill="hold" nodeType="withEffect">
                                  <p:stCondLst>
                                    <p:cond delay="0"/>
                                  </p:stCondLst>
                                  <p:childTnLst>
                                    <p:set>
                                      <p:cBhvr>
                                        <p:cTn id="74" dur="1" fill="hold">
                                          <p:stCondLst>
                                            <p:cond delay="0"/>
                                          </p:stCondLst>
                                        </p:cTn>
                                        <p:tgtEl>
                                          <p:spTgt spid="31"/>
                                        </p:tgtEl>
                                        <p:attrNameLst>
                                          <p:attrName>style.visibility</p:attrName>
                                        </p:attrNameLst>
                                      </p:cBhvr>
                                      <p:to>
                                        <p:strVal val="visible"/>
                                      </p:to>
                                    </p:set>
                                    <p:animEffect transition="in" filter="fade">
                                      <p:cBhvr>
                                        <p:cTn id="75" dur="500"/>
                                        <p:tgtEl>
                                          <p:spTgt spid="31"/>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32"/>
                                        </p:tgtEl>
                                        <p:attrNameLst>
                                          <p:attrName>style.visibility</p:attrName>
                                        </p:attrNameLst>
                                      </p:cBhvr>
                                      <p:to>
                                        <p:strVal val="visible"/>
                                      </p:to>
                                    </p:set>
                                    <p:animEffect transition="in" filter="fade">
                                      <p:cBhvr>
                                        <p:cTn id="78" dur="500"/>
                                        <p:tgtEl>
                                          <p:spTgt spid="32"/>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33"/>
                                        </p:tgtEl>
                                        <p:attrNameLst>
                                          <p:attrName>style.visibility</p:attrName>
                                        </p:attrNameLst>
                                      </p:cBhvr>
                                      <p:to>
                                        <p:strVal val="visible"/>
                                      </p:to>
                                    </p:set>
                                    <p:animEffect transition="in" filter="fade">
                                      <p:cBhvr>
                                        <p:cTn id="81" dur="500"/>
                                        <p:tgtEl>
                                          <p:spTgt spid="33"/>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34"/>
                                        </p:tgtEl>
                                        <p:attrNameLst>
                                          <p:attrName>style.visibility</p:attrName>
                                        </p:attrNameLst>
                                      </p:cBhvr>
                                      <p:to>
                                        <p:strVal val="visible"/>
                                      </p:to>
                                    </p:set>
                                    <p:animEffect transition="in" filter="fade">
                                      <p:cBhvr>
                                        <p:cTn id="84" dur="500"/>
                                        <p:tgtEl>
                                          <p:spTgt spid="34"/>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35"/>
                                        </p:tgtEl>
                                        <p:attrNameLst>
                                          <p:attrName>style.visibility</p:attrName>
                                        </p:attrNameLst>
                                      </p:cBhvr>
                                      <p:to>
                                        <p:strVal val="visible"/>
                                      </p:to>
                                    </p:set>
                                    <p:animEffect transition="in" filter="fade">
                                      <p:cBhvr>
                                        <p:cTn id="87" dur="500"/>
                                        <p:tgtEl>
                                          <p:spTgt spid="35"/>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36"/>
                                        </p:tgtEl>
                                        <p:attrNameLst>
                                          <p:attrName>style.visibility</p:attrName>
                                        </p:attrNameLst>
                                      </p:cBhvr>
                                      <p:to>
                                        <p:strVal val="visible"/>
                                      </p:to>
                                    </p:set>
                                    <p:animEffect transition="in" filter="fade">
                                      <p:cBhvr>
                                        <p:cTn id="90" dur="500"/>
                                        <p:tgtEl>
                                          <p:spTgt spid="36"/>
                                        </p:tgtEl>
                                      </p:cBhvr>
                                    </p:animEffect>
                                  </p:childTnLst>
                                </p:cTn>
                              </p:par>
                              <p:par>
                                <p:cTn id="91" presetID="10" presetClass="entr" presetSubtype="0" fill="hold" nodeType="withEffect">
                                  <p:stCondLst>
                                    <p:cond delay="0"/>
                                  </p:stCondLst>
                                  <p:childTnLst>
                                    <p:set>
                                      <p:cBhvr>
                                        <p:cTn id="92" dur="1" fill="hold">
                                          <p:stCondLst>
                                            <p:cond delay="0"/>
                                          </p:stCondLst>
                                        </p:cTn>
                                        <p:tgtEl>
                                          <p:spTgt spid="37"/>
                                        </p:tgtEl>
                                        <p:attrNameLst>
                                          <p:attrName>style.visibility</p:attrName>
                                        </p:attrNameLst>
                                      </p:cBhvr>
                                      <p:to>
                                        <p:strVal val="visible"/>
                                      </p:to>
                                    </p:set>
                                    <p:animEffect transition="in" filter="fade">
                                      <p:cBhvr>
                                        <p:cTn id="93" dur="500"/>
                                        <p:tgtEl>
                                          <p:spTgt spid="37"/>
                                        </p:tgtEl>
                                      </p:cBhvr>
                                    </p:animEffect>
                                  </p:childTnLst>
                                </p:cTn>
                              </p:par>
                              <p:par>
                                <p:cTn id="94" presetID="10" presetClass="entr" presetSubtype="0" fill="hold" nodeType="withEffect">
                                  <p:stCondLst>
                                    <p:cond delay="0"/>
                                  </p:stCondLst>
                                  <p:childTnLst>
                                    <p:set>
                                      <p:cBhvr>
                                        <p:cTn id="95" dur="1" fill="hold">
                                          <p:stCondLst>
                                            <p:cond delay="0"/>
                                          </p:stCondLst>
                                        </p:cTn>
                                        <p:tgtEl>
                                          <p:spTgt spid="40"/>
                                        </p:tgtEl>
                                        <p:attrNameLst>
                                          <p:attrName>style.visibility</p:attrName>
                                        </p:attrNameLst>
                                      </p:cBhvr>
                                      <p:to>
                                        <p:strVal val="visible"/>
                                      </p:to>
                                    </p:set>
                                    <p:animEffect transition="in" filter="fade">
                                      <p:cBhvr>
                                        <p:cTn id="96" dur="500"/>
                                        <p:tgtEl>
                                          <p:spTgt spid="40"/>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43"/>
                                        </p:tgtEl>
                                        <p:attrNameLst>
                                          <p:attrName>style.visibility</p:attrName>
                                        </p:attrNameLst>
                                      </p:cBhvr>
                                      <p:to>
                                        <p:strVal val="visible"/>
                                      </p:to>
                                    </p:set>
                                    <p:animEffect transition="in" filter="fade">
                                      <p:cBhvr>
                                        <p:cTn id="99" dur="500"/>
                                        <p:tgtEl>
                                          <p:spTgt spid="43"/>
                                        </p:tgtEl>
                                      </p:cBhvr>
                                    </p:animEffect>
                                  </p:childTnLst>
                                </p:cTn>
                              </p:par>
                            </p:childTnLst>
                          </p:cTn>
                        </p:par>
                      </p:childTnLst>
                    </p:cTn>
                  </p:par>
                  <p:par>
                    <p:cTn id="100" fill="hold">
                      <p:stCondLst>
                        <p:cond delay="indefinite"/>
                      </p:stCondLst>
                      <p:childTnLst>
                        <p:par>
                          <p:cTn id="101" fill="hold">
                            <p:stCondLst>
                              <p:cond delay="0"/>
                            </p:stCondLst>
                            <p:childTnLst>
                              <p:par>
                                <p:cTn id="102" presetID="10" presetClass="entr" presetSubtype="0" fill="hold" nodeType="clickEffect">
                                  <p:stCondLst>
                                    <p:cond delay="0"/>
                                  </p:stCondLst>
                                  <p:childTnLst>
                                    <p:set>
                                      <p:cBhvr>
                                        <p:cTn id="103" dur="1" fill="hold">
                                          <p:stCondLst>
                                            <p:cond delay="0"/>
                                          </p:stCondLst>
                                        </p:cTn>
                                        <p:tgtEl>
                                          <p:spTgt spid="44"/>
                                        </p:tgtEl>
                                        <p:attrNameLst>
                                          <p:attrName>style.visibility</p:attrName>
                                        </p:attrNameLst>
                                      </p:cBhvr>
                                      <p:to>
                                        <p:strVal val="visible"/>
                                      </p:to>
                                    </p:set>
                                    <p:animEffect transition="in" filter="fade">
                                      <p:cBhvr>
                                        <p:cTn id="104" dur="500"/>
                                        <p:tgtEl>
                                          <p:spTgt spid="44"/>
                                        </p:tgtEl>
                                      </p:cBhvr>
                                    </p:animEffect>
                                  </p:childTnLst>
                                </p:cTn>
                              </p:par>
                              <p:par>
                                <p:cTn id="105" presetID="10" presetClass="entr" presetSubtype="0" fill="hold" nodeType="withEffect">
                                  <p:stCondLst>
                                    <p:cond delay="0"/>
                                  </p:stCondLst>
                                  <p:childTnLst>
                                    <p:set>
                                      <p:cBhvr>
                                        <p:cTn id="106" dur="1" fill="hold">
                                          <p:stCondLst>
                                            <p:cond delay="0"/>
                                          </p:stCondLst>
                                        </p:cTn>
                                        <p:tgtEl>
                                          <p:spTgt spid="45"/>
                                        </p:tgtEl>
                                        <p:attrNameLst>
                                          <p:attrName>style.visibility</p:attrName>
                                        </p:attrNameLst>
                                      </p:cBhvr>
                                      <p:to>
                                        <p:strVal val="visible"/>
                                      </p:to>
                                    </p:set>
                                    <p:animEffect transition="in" filter="fade">
                                      <p:cBhvr>
                                        <p:cTn id="107" dur="500"/>
                                        <p:tgtEl>
                                          <p:spTgt spid="45"/>
                                        </p:tgtEl>
                                      </p:cBhvr>
                                    </p:animEffect>
                                  </p:childTnLst>
                                </p:cTn>
                              </p:par>
                              <p:par>
                                <p:cTn id="108" presetID="10" presetClass="entr" presetSubtype="0" fill="hold" grpId="0" nodeType="withEffect">
                                  <p:stCondLst>
                                    <p:cond delay="0"/>
                                  </p:stCondLst>
                                  <p:childTnLst>
                                    <p:set>
                                      <p:cBhvr>
                                        <p:cTn id="109" dur="1" fill="hold">
                                          <p:stCondLst>
                                            <p:cond delay="0"/>
                                          </p:stCondLst>
                                        </p:cTn>
                                        <p:tgtEl>
                                          <p:spTgt spid="46"/>
                                        </p:tgtEl>
                                        <p:attrNameLst>
                                          <p:attrName>style.visibility</p:attrName>
                                        </p:attrNameLst>
                                      </p:cBhvr>
                                      <p:to>
                                        <p:strVal val="visible"/>
                                      </p:to>
                                    </p:set>
                                    <p:animEffect transition="in" filter="fade">
                                      <p:cBhvr>
                                        <p:cTn id="110" dur="500"/>
                                        <p:tgtEl>
                                          <p:spTgt spid="46"/>
                                        </p:tgtEl>
                                      </p:cBhvr>
                                    </p:animEffect>
                                  </p:childTnLst>
                                </p:cTn>
                              </p:par>
                              <p:par>
                                <p:cTn id="111" presetID="10" presetClass="entr" presetSubtype="0" fill="hold" grpId="0" nodeType="withEffect">
                                  <p:stCondLst>
                                    <p:cond delay="0"/>
                                  </p:stCondLst>
                                  <p:childTnLst>
                                    <p:set>
                                      <p:cBhvr>
                                        <p:cTn id="112" dur="1" fill="hold">
                                          <p:stCondLst>
                                            <p:cond delay="0"/>
                                          </p:stCondLst>
                                        </p:cTn>
                                        <p:tgtEl>
                                          <p:spTgt spid="47"/>
                                        </p:tgtEl>
                                        <p:attrNameLst>
                                          <p:attrName>style.visibility</p:attrName>
                                        </p:attrNameLst>
                                      </p:cBhvr>
                                      <p:to>
                                        <p:strVal val="visible"/>
                                      </p:to>
                                    </p:set>
                                    <p:animEffect transition="in" filter="fade">
                                      <p:cBhvr>
                                        <p:cTn id="113" dur="500"/>
                                        <p:tgtEl>
                                          <p:spTgt spid="47"/>
                                        </p:tgtEl>
                                      </p:cBhvr>
                                    </p:animEffect>
                                  </p:childTnLst>
                                </p:cTn>
                              </p:par>
                              <p:par>
                                <p:cTn id="114" presetID="10" presetClass="entr" presetSubtype="0" fill="hold" grpId="0" nodeType="withEffect">
                                  <p:stCondLst>
                                    <p:cond delay="0"/>
                                  </p:stCondLst>
                                  <p:childTnLst>
                                    <p:set>
                                      <p:cBhvr>
                                        <p:cTn id="115" dur="1" fill="hold">
                                          <p:stCondLst>
                                            <p:cond delay="0"/>
                                          </p:stCondLst>
                                        </p:cTn>
                                        <p:tgtEl>
                                          <p:spTgt spid="48"/>
                                        </p:tgtEl>
                                        <p:attrNameLst>
                                          <p:attrName>style.visibility</p:attrName>
                                        </p:attrNameLst>
                                      </p:cBhvr>
                                      <p:to>
                                        <p:strVal val="visible"/>
                                      </p:to>
                                    </p:set>
                                    <p:animEffect transition="in" filter="fade">
                                      <p:cBhvr>
                                        <p:cTn id="116" dur="500"/>
                                        <p:tgtEl>
                                          <p:spTgt spid="48"/>
                                        </p:tgtEl>
                                      </p:cBhvr>
                                    </p:animEffect>
                                  </p:childTnLst>
                                </p:cTn>
                              </p:par>
                              <p:par>
                                <p:cTn id="117" presetID="10" presetClass="entr" presetSubtype="0" fill="hold" grpId="0" nodeType="withEffect">
                                  <p:stCondLst>
                                    <p:cond delay="0"/>
                                  </p:stCondLst>
                                  <p:childTnLst>
                                    <p:set>
                                      <p:cBhvr>
                                        <p:cTn id="118" dur="1" fill="hold">
                                          <p:stCondLst>
                                            <p:cond delay="0"/>
                                          </p:stCondLst>
                                        </p:cTn>
                                        <p:tgtEl>
                                          <p:spTgt spid="49"/>
                                        </p:tgtEl>
                                        <p:attrNameLst>
                                          <p:attrName>style.visibility</p:attrName>
                                        </p:attrNameLst>
                                      </p:cBhvr>
                                      <p:to>
                                        <p:strVal val="visible"/>
                                      </p:to>
                                    </p:set>
                                    <p:animEffect transition="in" filter="fade">
                                      <p:cBhvr>
                                        <p:cTn id="119" dur="500"/>
                                        <p:tgtEl>
                                          <p:spTgt spid="49"/>
                                        </p:tgtEl>
                                      </p:cBhvr>
                                    </p:animEffect>
                                  </p:childTnLst>
                                </p:cTn>
                              </p:par>
                              <p:par>
                                <p:cTn id="120" presetID="10" presetClass="entr" presetSubtype="0" fill="hold" grpId="0" nodeType="withEffect">
                                  <p:stCondLst>
                                    <p:cond delay="0"/>
                                  </p:stCondLst>
                                  <p:childTnLst>
                                    <p:set>
                                      <p:cBhvr>
                                        <p:cTn id="121" dur="1" fill="hold">
                                          <p:stCondLst>
                                            <p:cond delay="0"/>
                                          </p:stCondLst>
                                        </p:cTn>
                                        <p:tgtEl>
                                          <p:spTgt spid="50"/>
                                        </p:tgtEl>
                                        <p:attrNameLst>
                                          <p:attrName>style.visibility</p:attrName>
                                        </p:attrNameLst>
                                      </p:cBhvr>
                                      <p:to>
                                        <p:strVal val="visible"/>
                                      </p:to>
                                    </p:set>
                                    <p:animEffect transition="in" filter="fade">
                                      <p:cBhvr>
                                        <p:cTn id="122" dur="500"/>
                                        <p:tgtEl>
                                          <p:spTgt spid="50"/>
                                        </p:tgtEl>
                                      </p:cBhvr>
                                    </p:animEffect>
                                  </p:childTnLst>
                                </p:cTn>
                              </p:par>
                              <p:par>
                                <p:cTn id="123" presetID="10" presetClass="entr" presetSubtype="0" fill="hold" grpId="0" nodeType="withEffect">
                                  <p:stCondLst>
                                    <p:cond delay="0"/>
                                  </p:stCondLst>
                                  <p:childTnLst>
                                    <p:set>
                                      <p:cBhvr>
                                        <p:cTn id="124" dur="1" fill="hold">
                                          <p:stCondLst>
                                            <p:cond delay="0"/>
                                          </p:stCondLst>
                                        </p:cTn>
                                        <p:tgtEl>
                                          <p:spTgt spid="51"/>
                                        </p:tgtEl>
                                        <p:attrNameLst>
                                          <p:attrName>style.visibility</p:attrName>
                                        </p:attrNameLst>
                                      </p:cBhvr>
                                      <p:to>
                                        <p:strVal val="visible"/>
                                      </p:to>
                                    </p:set>
                                    <p:animEffect transition="in" filter="fade">
                                      <p:cBhvr>
                                        <p:cTn id="125" dur="500"/>
                                        <p:tgtEl>
                                          <p:spTgt spid="51"/>
                                        </p:tgtEl>
                                      </p:cBhvr>
                                    </p:animEffect>
                                  </p:childTnLst>
                                </p:cTn>
                              </p:par>
                              <p:par>
                                <p:cTn id="126" presetID="10" presetClass="entr" presetSubtype="0" fill="hold" nodeType="withEffect">
                                  <p:stCondLst>
                                    <p:cond delay="0"/>
                                  </p:stCondLst>
                                  <p:childTnLst>
                                    <p:set>
                                      <p:cBhvr>
                                        <p:cTn id="127" dur="1" fill="hold">
                                          <p:stCondLst>
                                            <p:cond delay="0"/>
                                          </p:stCondLst>
                                        </p:cTn>
                                        <p:tgtEl>
                                          <p:spTgt spid="52"/>
                                        </p:tgtEl>
                                        <p:attrNameLst>
                                          <p:attrName>style.visibility</p:attrName>
                                        </p:attrNameLst>
                                      </p:cBhvr>
                                      <p:to>
                                        <p:strVal val="visible"/>
                                      </p:to>
                                    </p:set>
                                    <p:animEffect transition="in" filter="fade">
                                      <p:cBhvr>
                                        <p:cTn id="128" dur="500"/>
                                        <p:tgtEl>
                                          <p:spTgt spid="52"/>
                                        </p:tgtEl>
                                      </p:cBhvr>
                                    </p:animEffect>
                                  </p:childTnLst>
                                </p:cTn>
                              </p:par>
                              <p:par>
                                <p:cTn id="129" presetID="10" presetClass="entr" presetSubtype="0" fill="hold" grpId="0" nodeType="withEffect">
                                  <p:stCondLst>
                                    <p:cond delay="0"/>
                                  </p:stCondLst>
                                  <p:childTnLst>
                                    <p:set>
                                      <p:cBhvr>
                                        <p:cTn id="130" dur="1" fill="hold">
                                          <p:stCondLst>
                                            <p:cond delay="0"/>
                                          </p:stCondLst>
                                        </p:cTn>
                                        <p:tgtEl>
                                          <p:spTgt spid="53"/>
                                        </p:tgtEl>
                                        <p:attrNameLst>
                                          <p:attrName>style.visibility</p:attrName>
                                        </p:attrNameLst>
                                      </p:cBhvr>
                                      <p:to>
                                        <p:strVal val="visible"/>
                                      </p:to>
                                    </p:set>
                                    <p:animEffect transition="in" filter="fade">
                                      <p:cBhvr>
                                        <p:cTn id="131" dur="500"/>
                                        <p:tgtEl>
                                          <p:spTgt spid="53"/>
                                        </p:tgtEl>
                                      </p:cBhvr>
                                    </p:animEffect>
                                  </p:childTnLst>
                                </p:cTn>
                              </p:par>
                              <p:par>
                                <p:cTn id="132" presetID="10" presetClass="entr" presetSubtype="0" fill="hold" grpId="0" nodeType="withEffect">
                                  <p:stCondLst>
                                    <p:cond delay="0"/>
                                  </p:stCondLst>
                                  <p:childTnLst>
                                    <p:set>
                                      <p:cBhvr>
                                        <p:cTn id="133" dur="1" fill="hold">
                                          <p:stCondLst>
                                            <p:cond delay="0"/>
                                          </p:stCondLst>
                                        </p:cTn>
                                        <p:tgtEl>
                                          <p:spTgt spid="54"/>
                                        </p:tgtEl>
                                        <p:attrNameLst>
                                          <p:attrName>style.visibility</p:attrName>
                                        </p:attrNameLst>
                                      </p:cBhvr>
                                      <p:to>
                                        <p:strVal val="visible"/>
                                      </p:to>
                                    </p:set>
                                    <p:animEffect transition="in" filter="fade">
                                      <p:cBhvr>
                                        <p:cTn id="134" dur="500"/>
                                        <p:tgtEl>
                                          <p:spTgt spid="54"/>
                                        </p:tgtEl>
                                      </p:cBhvr>
                                    </p:animEffect>
                                  </p:childTnLst>
                                </p:cTn>
                              </p:par>
                              <p:par>
                                <p:cTn id="135" presetID="10" presetClass="entr" presetSubtype="0" fill="hold" grpId="0" nodeType="withEffect">
                                  <p:stCondLst>
                                    <p:cond delay="0"/>
                                  </p:stCondLst>
                                  <p:childTnLst>
                                    <p:set>
                                      <p:cBhvr>
                                        <p:cTn id="136" dur="1" fill="hold">
                                          <p:stCondLst>
                                            <p:cond delay="0"/>
                                          </p:stCondLst>
                                        </p:cTn>
                                        <p:tgtEl>
                                          <p:spTgt spid="55"/>
                                        </p:tgtEl>
                                        <p:attrNameLst>
                                          <p:attrName>style.visibility</p:attrName>
                                        </p:attrNameLst>
                                      </p:cBhvr>
                                      <p:to>
                                        <p:strVal val="visible"/>
                                      </p:to>
                                    </p:set>
                                    <p:animEffect transition="in" filter="fade">
                                      <p:cBhvr>
                                        <p:cTn id="137" dur="500"/>
                                        <p:tgtEl>
                                          <p:spTgt spid="55"/>
                                        </p:tgtEl>
                                      </p:cBhvr>
                                    </p:animEffect>
                                  </p:childTnLst>
                                </p:cTn>
                              </p:par>
                              <p:par>
                                <p:cTn id="138" presetID="10" presetClass="entr" presetSubtype="0" fill="hold" grpId="0" nodeType="withEffect">
                                  <p:stCondLst>
                                    <p:cond delay="0"/>
                                  </p:stCondLst>
                                  <p:childTnLst>
                                    <p:set>
                                      <p:cBhvr>
                                        <p:cTn id="139" dur="1" fill="hold">
                                          <p:stCondLst>
                                            <p:cond delay="0"/>
                                          </p:stCondLst>
                                        </p:cTn>
                                        <p:tgtEl>
                                          <p:spTgt spid="56"/>
                                        </p:tgtEl>
                                        <p:attrNameLst>
                                          <p:attrName>style.visibility</p:attrName>
                                        </p:attrNameLst>
                                      </p:cBhvr>
                                      <p:to>
                                        <p:strVal val="visible"/>
                                      </p:to>
                                    </p:set>
                                    <p:animEffect transition="in" filter="fade">
                                      <p:cBhvr>
                                        <p:cTn id="140" dur="500"/>
                                        <p:tgtEl>
                                          <p:spTgt spid="56"/>
                                        </p:tgtEl>
                                      </p:cBhvr>
                                    </p:animEffect>
                                  </p:childTnLst>
                                </p:cTn>
                              </p:par>
                              <p:par>
                                <p:cTn id="141" presetID="10" presetClass="entr" presetSubtype="0" fill="hold" grpId="0" nodeType="withEffect">
                                  <p:stCondLst>
                                    <p:cond delay="0"/>
                                  </p:stCondLst>
                                  <p:childTnLst>
                                    <p:set>
                                      <p:cBhvr>
                                        <p:cTn id="142" dur="1" fill="hold">
                                          <p:stCondLst>
                                            <p:cond delay="0"/>
                                          </p:stCondLst>
                                        </p:cTn>
                                        <p:tgtEl>
                                          <p:spTgt spid="57"/>
                                        </p:tgtEl>
                                        <p:attrNameLst>
                                          <p:attrName>style.visibility</p:attrName>
                                        </p:attrNameLst>
                                      </p:cBhvr>
                                      <p:to>
                                        <p:strVal val="visible"/>
                                      </p:to>
                                    </p:set>
                                    <p:animEffect transition="in" filter="fade">
                                      <p:cBhvr>
                                        <p:cTn id="143" dur="500"/>
                                        <p:tgtEl>
                                          <p:spTgt spid="57"/>
                                        </p:tgtEl>
                                      </p:cBhvr>
                                    </p:animEffect>
                                  </p:childTnLst>
                                </p:cTn>
                              </p:par>
                              <p:par>
                                <p:cTn id="144" presetID="10" presetClass="entr" presetSubtype="0" fill="hold" grpId="0" nodeType="withEffect">
                                  <p:stCondLst>
                                    <p:cond delay="0"/>
                                  </p:stCondLst>
                                  <p:childTnLst>
                                    <p:set>
                                      <p:cBhvr>
                                        <p:cTn id="145" dur="1" fill="hold">
                                          <p:stCondLst>
                                            <p:cond delay="0"/>
                                          </p:stCondLst>
                                        </p:cTn>
                                        <p:tgtEl>
                                          <p:spTgt spid="58"/>
                                        </p:tgtEl>
                                        <p:attrNameLst>
                                          <p:attrName>style.visibility</p:attrName>
                                        </p:attrNameLst>
                                      </p:cBhvr>
                                      <p:to>
                                        <p:strVal val="visible"/>
                                      </p:to>
                                    </p:set>
                                    <p:animEffect transition="in" filter="fade">
                                      <p:cBhvr>
                                        <p:cTn id="146" dur="500"/>
                                        <p:tgtEl>
                                          <p:spTgt spid="58"/>
                                        </p:tgtEl>
                                      </p:cBhvr>
                                    </p:animEffect>
                                  </p:childTnLst>
                                </p:cTn>
                              </p:par>
                              <p:par>
                                <p:cTn id="147" presetID="10" presetClass="entr" presetSubtype="0" fill="hold" grpId="0" nodeType="withEffect">
                                  <p:stCondLst>
                                    <p:cond delay="0"/>
                                  </p:stCondLst>
                                  <p:childTnLst>
                                    <p:set>
                                      <p:cBhvr>
                                        <p:cTn id="148" dur="1" fill="hold">
                                          <p:stCondLst>
                                            <p:cond delay="0"/>
                                          </p:stCondLst>
                                        </p:cTn>
                                        <p:tgtEl>
                                          <p:spTgt spid="59"/>
                                        </p:tgtEl>
                                        <p:attrNameLst>
                                          <p:attrName>style.visibility</p:attrName>
                                        </p:attrNameLst>
                                      </p:cBhvr>
                                      <p:to>
                                        <p:strVal val="visible"/>
                                      </p:to>
                                    </p:set>
                                    <p:animEffect transition="in" filter="fade">
                                      <p:cBhvr>
                                        <p:cTn id="149" dur="500"/>
                                        <p:tgtEl>
                                          <p:spTgt spid="59"/>
                                        </p:tgtEl>
                                      </p:cBhvr>
                                    </p:animEffect>
                                  </p:childTnLst>
                                </p:cTn>
                              </p:par>
                              <p:par>
                                <p:cTn id="150" presetID="10" presetClass="entr" presetSubtype="0" fill="hold" grpId="0" nodeType="withEffect">
                                  <p:stCondLst>
                                    <p:cond delay="0"/>
                                  </p:stCondLst>
                                  <p:childTnLst>
                                    <p:set>
                                      <p:cBhvr>
                                        <p:cTn id="151" dur="1" fill="hold">
                                          <p:stCondLst>
                                            <p:cond delay="0"/>
                                          </p:stCondLst>
                                        </p:cTn>
                                        <p:tgtEl>
                                          <p:spTgt spid="60"/>
                                        </p:tgtEl>
                                        <p:attrNameLst>
                                          <p:attrName>style.visibility</p:attrName>
                                        </p:attrNameLst>
                                      </p:cBhvr>
                                      <p:to>
                                        <p:strVal val="visible"/>
                                      </p:to>
                                    </p:set>
                                    <p:animEffect transition="in" filter="fade">
                                      <p:cBhvr>
                                        <p:cTn id="152" dur="500"/>
                                        <p:tgtEl>
                                          <p:spTgt spid="60"/>
                                        </p:tgtEl>
                                      </p:cBhvr>
                                    </p:animEffect>
                                  </p:childTnLst>
                                </p:cTn>
                              </p:par>
                              <p:par>
                                <p:cTn id="153" presetID="10" presetClass="entr" presetSubtype="0" fill="hold" grpId="0" nodeType="withEffect">
                                  <p:stCondLst>
                                    <p:cond delay="0"/>
                                  </p:stCondLst>
                                  <p:childTnLst>
                                    <p:set>
                                      <p:cBhvr>
                                        <p:cTn id="154" dur="1" fill="hold">
                                          <p:stCondLst>
                                            <p:cond delay="0"/>
                                          </p:stCondLst>
                                        </p:cTn>
                                        <p:tgtEl>
                                          <p:spTgt spid="61"/>
                                        </p:tgtEl>
                                        <p:attrNameLst>
                                          <p:attrName>style.visibility</p:attrName>
                                        </p:attrNameLst>
                                      </p:cBhvr>
                                      <p:to>
                                        <p:strVal val="visible"/>
                                      </p:to>
                                    </p:set>
                                    <p:animEffect transition="in" filter="fade">
                                      <p:cBhvr>
                                        <p:cTn id="155" dur="500"/>
                                        <p:tgtEl>
                                          <p:spTgt spid="61"/>
                                        </p:tgtEl>
                                      </p:cBhvr>
                                    </p:animEffect>
                                  </p:childTnLst>
                                </p:cTn>
                              </p:par>
                              <p:par>
                                <p:cTn id="156" presetID="10" presetClass="entr" presetSubtype="0" fill="hold" grpId="0" nodeType="withEffect">
                                  <p:stCondLst>
                                    <p:cond delay="0"/>
                                  </p:stCondLst>
                                  <p:childTnLst>
                                    <p:set>
                                      <p:cBhvr>
                                        <p:cTn id="157" dur="1" fill="hold">
                                          <p:stCondLst>
                                            <p:cond delay="0"/>
                                          </p:stCondLst>
                                        </p:cTn>
                                        <p:tgtEl>
                                          <p:spTgt spid="62"/>
                                        </p:tgtEl>
                                        <p:attrNameLst>
                                          <p:attrName>style.visibility</p:attrName>
                                        </p:attrNameLst>
                                      </p:cBhvr>
                                      <p:to>
                                        <p:strVal val="visible"/>
                                      </p:to>
                                    </p:set>
                                    <p:animEffect transition="in" filter="fade">
                                      <p:cBhvr>
                                        <p:cTn id="158" dur="500"/>
                                        <p:tgtEl>
                                          <p:spTgt spid="62"/>
                                        </p:tgtEl>
                                      </p:cBhvr>
                                    </p:animEffect>
                                  </p:childTnLst>
                                </p:cTn>
                              </p:par>
                              <p:par>
                                <p:cTn id="159" presetID="10" presetClass="entr" presetSubtype="0" fill="hold" nodeType="withEffect">
                                  <p:stCondLst>
                                    <p:cond delay="0"/>
                                  </p:stCondLst>
                                  <p:childTnLst>
                                    <p:set>
                                      <p:cBhvr>
                                        <p:cTn id="160" dur="1" fill="hold">
                                          <p:stCondLst>
                                            <p:cond delay="0"/>
                                          </p:stCondLst>
                                        </p:cTn>
                                        <p:tgtEl>
                                          <p:spTgt spid="63"/>
                                        </p:tgtEl>
                                        <p:attrNameLst>
                                          <p:attrName>style.visibility</p:attrName>
                                        </p:attrNameLst>
                                      </p:cBhvr>
                                      <p:to>
                                        <p:strVal val="visible"/>
                                      </p:to>
                                    </p:set>
                                    <p:animEffect transition="in" filter="fade">
                                      <p:cBhvr>
                                        <p:cTn id="161" dur="500"/>
                                        <p:tgtEl>
                                          <p:spTgt spid="63"/>
                                        </p:tgtEl>
                                      </p:cBhvr>
                                    </p:animEffect>
                                  </p:childTnLst>
                                </p:cTn>
                              </p:par>
                              <p:par>
                                <p:cTn id="162" presetID="10" presetClass="entr" presetSubtype="0" fill="hold" grpId="0" nodeType="withEffect">
                                  <p:stCondLst>
                                    <p:cond delay="0"/>
                                  </p:stCondLst>
                                  <p:childTnLst>
                                    <p:set>
                                      <p:cBhvr>
                                        <p:cTn id="163" dur="1" fill="hold">
                                          <p:stCondLst>
                                            <p:cond delay="0"/>
                                          </p:stCondLst>
                                        </p:cTn>
                                        <p:tgtEl>
                                          <p:spTgt spid="66"/>
                                        </p:tgtEl>
                                        <p:attrNameLst>
                                          <p:attrName>style.visibility</p:attrName>
                                        </p:attrNameLst>
                                      </p:cBhvr>
                                      <p:to>
                                        <p:strVal val="visible"/>
                                      </p:to>
                                    </p:set>
                                    <p:animEffect transition="in" filter="fade">
                                      <p:cBhvr>
                                        <p:cTn id="164" dur="500"/>
                                        <p:tgtEl>
                                          <p:spTgt spid="66"/>
                                        </p:tgtEl>
                                      </p:cBhvr>
                                    </p:animEffect>
                                  </p:childTnLst>
                                </p:cTn>
                              </p:par>
                            </p:childTnLst>
                          </p:cTn>
                        </p:par>
                      </p:childTnLst>
                    </p:cTn>
                  </p:par>
                  <p:par>
                    <p:cTn id="165" fill="hold">
                      <p:stCondLst>
                        <p:cond delay="indefinite"/>
                      </p:stCondLst>
                      <p:childTnLst>
                        <p:par>
                          <p:cTn id="166" fill="hold">
                            <p:stCondLst>
                              <p:cond delay="0"/>
                            </p:stCondLst>
                            <p:childTnLst>
                              <p:par>
                                <p:cTn id="167" presetID="10" presetClass="entr" presetSubtype="0" fill="hold" nodeType="clickEffect">
                                  <p:stCondLst>
                                    <p:cond delay="0"/>
                                  </p:stCondLst>
                                  <p:childTnLst>
                                    <p:set>
                                      <p:cBhvr>
                                        <p:cTn id="168" dur="1" fill="hold">
                                          <p:stCondLst>
                                            <p:cond delay="0"/>
                                          </p:stCondLst>
                                        </p:cTn>
                                        <p:tgtEl>
                                          <p:spTgt spid="67"/>
                                        </p:tgtEl>
                                        <p:attrNameLst>
                                          <p:attrName>style.visibility</p:attrName>
                                        </p:attrNameLst>
                                      </p:cBhvr>
                                      <p:to>
                                        <p:strVal val="visible"/>
                                      </p:to>
                                    </p:set>
                                    <p:animEffect transition="in" filter="fade">
                                      <p:cBhvr>
                                        <p:cTn id="169" dur="500"/>
                                        <p:tgtEl>
                                          <p:spTgt spid="67"/>
                                        </p:tgtEl>
                                      </p:cBhvr>
                                    </p:animEffect>
                                  </p:childTnLst>
                                </p:cTn>
                              </p:par>
                              <p:par>
                                <p:cTn id="170" presetID="10" presetClass="entr" presetSubtype="0" fill="hold" nodeType="withEffect">
                                  <p:stCondLst>
                                    <p:cond delay="0"/>
                                  </p:stCondLst>
                                  <p:childTnLst>
                                    <p:set>
                                      <p:cBhvr>
                                        <p:cTn id="171" dur="1" fill="hold">
                                          <p:stCondLst>
                                            <p:cond delay="0"/>
                                          </p:stCondLst>
                                        </p:cTn>
                                        <p:tgtEl>
                                          <p:spTgt spid="68"/>
                                        </p:tgtEl>
                                        <p:attrNameLst>
                                          <p:attrName>style.visibility</p:attrName>
                                        </p:attrNameLst>
                                      </p:cBhvr>
                                      <p:to>
                                        <p:strVal val="visible"/>
                                      </p:to>
                                    </p:set>
                                    <p:animEffect transition="in" filter="fade">
                                      <p:cBhvr>
                                        <p:cTn id="172" dur="500"/>
                                        <p:tgtEl>
                                          <p:spTgt spid="68"/>
                                        </p:tgtEl>
                                      </p:cBhvr>
                                    </p:animEffect>
                                  </p:childTnLst>
                                </p:cTn>
                              </p:par>
                              <p:par>
                                <p:cTn id="173" presetID="10" presetClass="entr" presetSubtype="0" fill="hold" grpId="0" nodeType="withEffect">
                                  <p:stCondLst>
                                    <p:cond delay="0"/>
                                  </p:stCondLst>
                                  <p:childTnLst>
                                    <p:set>
                                      <p:cBhvr>
                                        <p:cTn id="174" dur="1" fill="hold">
                                          <p:stCondLst>
                                            <p:cond delay="0"/>
                                          </p:stCondLst>
                                        </p:cTn>
                                        <p:tgtEl>
                                          <p:spTgt spid="69"/>
                                        </p:tgtEl>
                                        <p:attrNameLst>
                                          <p:attrName>style.visibility</p:attrName>
                                        </p:attrNameLst>
                                      </p:cBhvr>
                                      <p:to>
                                        <p:strVal val="visible"/>
                                      </p:to>
                                    </p:set>
                                    <p:animEffect transition="in" filter="fade">
                                      <p:cBhvr>
                                        <p:cTn id="175" dur="500"/>
                                        <p:tgtEl>
                                          <p:spTgt spid="69"/>
                                        </p:tgtEl>
                                      </p:cBhvr>
                                    </p:animEffect>
                                  </p:childTnLst>
                                </p:cTn>
                              </p:par>
                              <p:par>
                                <p:cTn id="176" presetID="10" presetClass="entr" presetSubtype="0" fill="hold" grpId="0" nodeType="withEffect">
                                  <p:stCondLst>
                                    <p:cond delay="0"/>
                                  </p:stCondLst>
                                  <p:childTnLst>
                                    <p:set>
                                      <p:cBhvr>
                                        <p:cTn id="177" dur="1" fill="hold">
                                          <p:stCondLst>
                                            <p:cond delay="0"/>
                                          </p:stCondLst>
                                        </p:cTn>
                                        <p:tgtEl>
                                          <p:spTgt spid="70"/>
                                        </p:tgtEl>
                                        <p:attrNameLst>
                                          <p:attrName>style.visibility</p:attrName>
                                        </p:attrNameLst>
                                      </p:cBhvr>
                                      <p:to>
                                        <p:strVal val="visible"/>
                                      </p:to>
                                    </p:set>
                                    <p:animEffect transition="in" filter="fade">
                                      <p:cBhvr>
                                        <p:cTn id="178" dur="500"/>
                                        <p:tgtEl>
                                          <p:spTgt spid="70"/>
                                        </p:tgtEl>
                                      </p:cBhvr>
                                    </p:animEffect>
                                  </p:childTnLst>
                                </p:cTn>
                              </p:par>
                              <p:par>
                                <p:cTn id="179" presetID="10" presetClass="entr" presetSubtype="0" fill="hold" grpId="0" nodeType="withEffect">
                                  <p:stCondLst>
                                    <p:cond delay="0"/>
                                  </p:stCondLst>
                                  <p:childTnLst>
                                    <p:set>
                                      <p:cBhvr>
                                        <p:cTn id="180" dur="1" fill="hold">
                                          <p:stCondLst>
                                            <p:cond delay="0"/>
                                          </p:stCondLst>
                                        </p:cTn>
                                        <p:tgtEl>
                                          <p:spTgt spid="71"/>
                                        </p:tgtEl>
                                        <p:attrNameLst>
                                          <p:attrName>style.visibility</p:attrName>
                                        </p:attrNameLst>
                                      </p:cBhvr>
                                      <p:to>
                                        <p:strVal val="visible"/>
                                      </p:to>
                                    </p:set>
                                    <p:animEffect transition="in" filter="fade">
                                      <p:cBhvr>
                                        <p:cTn id="181" dur="500"/>
                                        <p:tgtEl>
                                          <p:spTgt spid="71"/>
                                        </p:tgtEl>
                                      </p:cBhvr>
                                    </p:animEffect>
                                  </p:childTnLst>
                                </p:cTn>
                              </p:par>
                              <p:par>
                                <p:cTn id="182" presetID="10" presetClass="entr" presetSubtype="0" fill="hold" grpId="0" nodeType="withEffect">
                                  <p:stCondLst>
                                    <p:cond delay="0"/>
                                  </p:stCondLst>
                                  <p:childTnLst>
                                    <p:set>
                                      <p:cBhvr>
                                        <p:cTn id="183" dur="1" fill="hold">
                                          <p:stCondLst>
                                            <p:cond delay="0"/>
                                          </p:stCondLst>
                                        </p:cTn>
                                        <p:tgtEl>
                                          <p:spTgt spid="72"/>
                                        </p:tgtEl>
                                        <p:attrNameLst>
                                          <p:attrName>style.visibility</p:attrName>
                                        </p:attrNameLst>
                                      </p:cBhvr>
                                      <p:to>
                                        <p:strVal val="visible"/>
                                      </p:to>
                                    </p:set>
                                    <p:animEffect transition="in" filter="fade">
                                      <p:cBhvr>
                                        <p:cTn id="184" dur="500"/>
                                        <p:tgtEl>
                                          <p:spTgt spid="72"/>
                                        </p:tgtEl>
                                      </p:cBhvr>
                                    </p:animEffect>
                                  </p:childTnLst>
                                </p:cTn>
                              </p:par>
                              <p:par>
                                <p:cTn id="185" presetID="10" presetClass="entr" presetSubtype="0" fill="hold" grpId="0" nodeType="withEffect">
                                  <p:stCondLst>
                                    <p:cond delay="0"/>
                                  </p:stCondLst>
                                  <p:childTnLst>
                                    <p:set>
                                      <p:cBhvr>
                                        <p:cTn id="186" dur="1" fill="hold">
                                          <p:stCondLst>
                                            <p:cond delay="0"/>
                                          </p:stCondLst>
                                        </p:cTn>
                                        <p:tgtEl>
                                          <p:spTgt spid="73"/>
                                        </p:tgtEl>
                                        <p:attrNameLst>
                                          <p:attrName>style.visibility</p:attrName>
                                        </p:attrNameLst>
                                      </p:cBhvr>
                                      <p:to>
                                        <p:strVal val="visible"/>
                                      </p:to>
                                    </p:set>
                                    <p:animEffect transition="in" filter="fade">
                                      <p:cBhvr>
                                        <p:cTn id="187" dur="500"/>
                                        <p:tgtEl>
                                          <p:spTgt spid="73"/>
                                        </p:tgtEl>
                                      </p:cBhvr>
                                    </p:animEffect>
                                  </p:childTnLst>
                                </p:cTn>
                              </p:par>
                              <p:par>
                                <p:cTn id="188" presetID="10" presetClass="entr" presetSubtype="0" fill="hold" grpId="0" nodeType="withEffect">
                                  <p:stCondLst>
                                    <p:cond delay="0"/>
                                  </p:stCondLst>
                                  <p:childTnLst>
                                    <p:set>
                                      <p:cBhvr>
                                        <p:cTn id="189" dur="1" fill="hold">
                                          <p:stCondLst>
                                            <p:cond delay="0"/>
                                          </p:stCondLst>
                                        </p:cTn>
                                        <p:tgtEl>
                                          <p:spTgt spid="74"/>
                                        </p:tgtEl>
                                        <p:attrNameLst>
                                          <p:attrName>style.visibility</p:attrName>
                                        </p:attrNameLst>
                                      </p:cBhvr>
                                      <p:to>
                                        <p:strVal val="visible"/>
                                      </p:to>
                                    </p:set>
                                    <p:animEffect transition="in" filter="fade">
                                      <p:cBhvr>
                                        <p:cTn id="190" dur="500"/>
                                        <p:tgtEl>
                                          <p:spTgt spid="74"/>
                                        </p:tgtEl>
                                      </p:cBhvr>
                                    </p:animEffect>
                                  </p:childTnLst>
                                </p:cTn>
                              </p:par>
                              <p:par>
                                <p:cTn id="191" presetID="10" presetClass="entr" presetSubtype="0" fill="hold" grpId="0" nodeType="withEffect">
                                  <p:stCondLst>
                                    <p:cond delay="0"/>
                                  </p:stCondLst>
                                  <p:childTnLst>
                                    <p:set>
                                      <p:cBhvr>
                                        <p:cTn id="192" dur="1" fill="hold">
                                          <p:stCondLst>
                                            <p:cond delay="0"/>
                                          </p:stCondLst>
                                        </p:cTn>
                                        <p:tgtEl>
                                          <p:spTgt spid="75"/>
                                        </p:tgtEl>
                                        <p:attrNameLst>
                                          <p:attrName>style.visibility</p:attrName>
                                        </p:attrNameLst>
                                      </p:cBhvr>
                                      <p:to>
                                        <p:strVal val="visible"/>
                                      </p:to>
                                    </p:set>
                                    <p:animEffect transition="in" filter="fade">
                                      <p:cBhvr>
                                        <p:cTn id="193" dur="500"/>
                                        <p:tgtEl>
                                          <p:spTgt spid="75"/>
                                        </p:tgtEl>
                                      </p:cBhvr>
                                    </p:animEffect>
                                  </p:childTnLst>
                                </p:cTn>
                              </p:par>
                              <p:par>
                                <p:cTn id="194" presetID="10" presetClass="entr" presetSubtype="0" fill="hold" grpId="0" nodeType="withEffect">
                                  <p:stCondLst>
                                    <p:cond delay="0"/>
                                  </p:stCondLst>
                                  <p:childTnLst>
                                    <p:set>
                                      <p:cBhvr>
                                        <p:cTn id="195" dur="1" fill="hold">
                                          <p:stCondLst>
                                            <p:cond delay="0"/>
                                          </p:stCondLst>
                                        </p:cTn>
                                        <p:tgtEl>
                                          <p:spTgt spid="76"/>
                                        </p:tgtEl>
                                        <p:attrNameLst>
                                          <p:attrName>style.visibility</p:attrName>
                                        </p:attrNameLst>
                                      </p:cBhvr>
                                      <p:to>
                                        <p:strVal val="visible"/>
                                      </p:to>
                                    </p:set>
                                    <p:animEffect transition="in" filter="fade">
                                      <p:cBhvr>
                                        <p:cTn id="196"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7" grpId="0"/>
      <p:bldP spid="18" grpId="0"/>
      <p:bldP spid="20" grpId="0"/>
      <p:bldP spid="24" grpId="0" animBg="1"/>
      <p:bldP spid="25" grpId="0" animBg="1"/>
      <p:bldP spid="26" grpId="0" animBg="1"/>
      <p:bldP spid="27" grpId="0" animBg="1"/>
      <p:bldP spid="28" grpId="0"/>
      <p:bldP spid="29" grpId="0"/>
      <p:bldP spid="32" grpId="0" animBg="1"/>
      <p:bldP spid="33" grpId="0" animBg="1"/>
      <p:bldP spid="34" grpId="0" animBg="1"/>
      <p:bldP spid="35" grpId="0" animBg="1"/>
      <p:bldP spid="36" grpId="0" animBg="1"/>
      <p:bldP spid="43" grpId="0"/>
      <p:bldP spid="46" grpId="0" animBg="1"/>
      <p:bldP spid="47" grpId="0" animBg="1"/>
      <p:bldP spid="48" grpId="0" animBg="1"/>
      <p:bldP spid="49" grpId="0" animBg="1"/>
      <p:bldP spid="50" grpId="0"/>
      <p:bldP spid="51" grpId="0"/>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6" grpId="0"/>
      <p:bldP spid="69" grpId="0" animBg="1"/>
      <p:bldP spid="70" grpId="0" animBg="1"/>
      <p:bldP spid="71" grpId="0" animBg="1"/>
      <p:bldP spid="72" grpId="0" animBg="1"/>
      <p:bldP spid="73" grpId="0"/>
      <p:bldP spid="74" grpId="0" animBg="1"/>
      <p:bldP spid="75" grpId="0" animBg="1"/>
      <p:bldP spid="7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Stadium hashing: </a:t>
            </a:r>
            <a:br>
              <a:rPr lang="en-US" dirty="0" smtClean="0"/>
            </a:br>
            <a:r>
              <a:rPr lang="en-US" dirty="0" smtClean="0"/>
              <a:t>retrieval (query)</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 Each thread is assigned to retrieve the value for one query key.</a:t>
            </a:r>
          </a:p>
          <a:p>
            <a:pPr>
              <a:buFont typeface="Wingdings" panose="05000000000000000000" pitchFamily="2" charset="2"/>
              <a:buChar char="v"/>
            </a:pPr>
            <a:r>
              <a:rPr lang="en-US" dirty="0" smtClean="0"/>
              <a:t> Three levels of certitude:</a:t>
            </a:r>
          </a:p>
          <a:p>
            <a:pPr marL="544068" lvl="1" indent="-342900">
              <a:buFont typeface="+mj-lt"/>
              <a:buAutoNum type="arabicPeriod"/>
            </a:pPr>
            <a:r>
              <a:rPr lang="en-US" dirty="0" smtClean="0"/>
              <a:t>Check the availability bit.</a:t>
            </a:r>
          </a:p>
          <a:p>
            <a:pPr marL="544068" lvl="1" indent="-342900">
              <a:buFont typeface="+mj-lt"/>
              <a:buAutoNum type="arabicPeriod"/>
            </a:pPr>
            <a:r>
              <a:rPr lang="en-US" dirty="0" smtClean="0"/>
              <a:t>Verify the info bits.</a:t>
            </a:r>
          </a:p>
          <a:p>
            <a:pPr marL="544068" lvl="1" indent="-342900">
              <a:buFont typeface="+mj-lt"/>
              <a:buAutoNum type="arabicPeriod"/>
            </a:pPr>
            <a:r>
              <a:rPr lang="en-US" dirty="0" smtClean="0"/>
              <a:t>Examine the actual bucket content.</a:t>
            </a:r>
            <a:endParaRPr lang="en-US" dirty="0"/>
          </a:p>
          <a:p>
            <a:pPr>
              <a:buFont typeface="Wingdings" panose="05000000000000000000" pitchFamily="2" charset="2"/>
              <a:buChar char="v"/>
            </a:pPr>
            <a:r>
              <a:rPr lang="en-US" dirty="0"/>
              <a:t> </a:t>
            </a:r>
            <a:r>
              <a:rPr lang="en-US" dirty="0" smtClean="0"/>
              <a:t>Ticket size becomes important for the 2</a:t>
            </a:r>
            <a:r>
              <a:rPr lang="en-US" baseline="30000" dirty="0" smtClean="0"/>
              <a:t>nd</a:t>
            </a:r>
            <a:r>
              <a:rPr lang="en-US" dirty="0" smtClean="0"/>
              <a:t> level.</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11131" y="6455686"/>
            <a:ext cx="489097" cy="317254"/>
          </a:xfrm>
          <a:prstGeom prst="rect">
            <a:avLst/>
          </a:prstGeom>
        </p:spPr>
      </p:pic>
    </p:spTree>
    <p:extLst>
      <p:ext uri="{BB962C8B-B14F-4D97-AF65-F5344CB8AC3E}">
        <p14:creationId xmlns:p14="http://schemas.microsoft.com/office/powerpoint/2010/main" val="350483502"/>
      </p:ext>
    </p:extLst>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timing>
    <p:tnLst>
      <p:par>
        <p:cTn id="1" dur="indefinite" restart="never" nodeType="tmRoot"/>
      </p:par>
    </p:tnLst>
  </p:timing>
</p:sld>
</file>

<file path=ppt/theme/theme1.xml><?xml version="1.0" encoding="utf-8"?>
<a:theme xmlns:a="http://schemas.openxmlformats.org/drawingml/2006/main" name="Retrospect">
  <a:themeElements>
    <a:clrScheme name="Custom 2">
      <a:dk1>
        <a:srgbClr val="000000"/>
      </a:dk1>
      <a:lt1>
        <a:srgbClr val="FFFFFF"/>
      </a:lt1>
      <a:dk2>
        <a:srgbClr val="46464A"/>
      </a:dk2>
      <a:lt2>
        <a:srgbClr val="F0F3F6"/>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1705</TotalTime>
  <Words>2695</Words>
  <Application>Microsoft Office PowerPoint</Application>
  <PresentationFormat>Widescreen</PresentationFormat>
  <Paragraphs>634</Paragraphs>
  <Slides>24</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Adobe Garamond Pro</vt:lpstr>
      <vt:lpstr>Calibri</vt:lpstr>
      <vt:lpstr>Calibri Light</vt:lpstr>
      <vt:lpstr>Wingdings</vt:lpstr>
      <vt:lpstr>Wingdings 2</vt:lpstr>
      <vt:lpstr>Retrospect</vt:lpstr>
      <vt:lpstr>Stadium Hashing:  Scalable and Flexible Hashing on GPUs</vt:lpstr>
      <vt:lpstr>What Stadium hashing addresses</vt:lpstr>
      <vt:lpstr>Outline</vt:lpstr>
      <vt:lpstr>Background: Cuckoo hashing</vt:lpstr>
      <vt:lpstr>Background: Cuckoo hashing insertion procedure</vt:lpstr>
      <vt:lpstr>Motivation:  restrictions of Cuckoo hashing on GPU</vt:lpstr>
      <vt:lpstr>Stadium hashing</vt:lpstr>
      <vt:lpstr>Stadium hashing: insertion</vt:lpstr>
      <vt:lpstr>Stadium hashing:  retrieval (query)</vt:lpstr>
      <vt:lpstr>Stadium hashing:  out-of-core insertion efficiency</vt:lpstr>
      <vt:lpstr>Stadium hashing:  out-of-core retrieval efficiency</vt:lpstr>
      <vt:lpstr>Stadium hashing:  support for mixed operation concurrency</vt:lpstr>
      <vt:lpstr>Stadium hashing:  CUDA implementation</vt:lpstr>
      <vt:lpstr>Warp execution inefficiency of regular batched insertions</vt:lpstr>
      <vt:lpstr>Stadium hashing with collaborative lanes (clStash) for batched insertions</vt:lpstr>
      <vt:lpstr>clStash implementation</vt:lpstr>
      <vt:lpstr>Stash + clStash hybrid</vt:lpstr>
      <vt:lpstr>Experimental evaluation results: out-of-core performance</vt:lpstr>
      <vt:lpstr>Experimental evaluation results: in-core performance</vt:lpstr>
      <vt:lpstr>Experimental evaluation results: SIMD execution efficiency</vt:lpstr>
      <vt:lpstr>Experimental evaluation results: performance breakdown</vt:lpstr>
      <vt:lpstr>Experimental evaluation results: insertion sensitivity analysis</vt:lpstr>
      <vt:lpstr>Experimental evaluation results: retrieval sensitivity analysis</vt:lpstr>
      <vt:lpstr>Summary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Stadium Hashing:  Scalable and Flexible Hashing on GPUs</dc:title>
  <dc:creator>Farzad Khorasani</dc:creator>
  <cp:lastModifiedBy>Farzad Khorasani</cp:lastModifiedBy>
  <cp:revision>333</cp:revision>
  <dcterms:created xsi:type="dcterms:W3CDTF">2015-10-17T07:25:25Z</dcterms:created>
  <dcterms:modified xsi:type="dcterms:W3CDTF">2015-10-19T06:28:08Z</dcterms:modified>
</cp:coreProperties>
</file>