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sldIdLst>
    <p:sldId id="256" r:id="rId2"/>
    <p:sldId id="260" r:id="rId3"/>
    <p:sldId id="261" r:id="rId4"/>
    <p:sldId id="262" r:id="rId5"/>
    <p:sldId id="263" r:id="rId6"/>
    <p:sldId id="267" r:id="rId7"/>
    <p:sldId id="268" r:id="rId8"/>
    <p:sldId id="269" r:id="rId9"/>
    <p:sldId id="277" r:id="rId10"/>
    <p:sldId id="271" r:id="rId11"/>
    <p:sldId id="280" r:id="rId12"/>
    <p:sldId id="281" r:id="rId13"/>
    <p:sldId id="272" r:id="rId14"/>
    <p:sldId id="273" r:id="rId15"/>
    <p:sldId id="274" r:id="rId16"/>
    <p:sldId id="279"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DA0"/>
    <a:srgbClr val="F5A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9" autoAdjust="0"/>
  </p:normalViewPr>
  <p:slideViewPr>
    <p:cSldViewPr snapToGrid="0">
      <p:cViewPr varScale="1">
        <p:scale>
          <a:sx n="60" d="100"/>
          <a:sy n="60" d="100"/>
        </p:scale>
        <p:origin x="111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rzad\Dropbox\Register%20Stacking\Results\realworld_benchmark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arzad\Dropbox\Register%20Stacking\Results\realworld_benchmark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arzad\Dropbox\Register%20Stacking\Results\sensitivity_analysis_prof.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arzad\Dropbox\Register%20Stacking\Results\sensitivity_analysis_prof.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arzad\Dropbox\Register%20Stacking\Results\sensitivity_analysis_prof.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arzad\Dropbox\Register%20Stacking\Results\sensitivity_analysis_prof.csv"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c:f>
              <c:strCache>
                <c:ptCount val="1"/>
                <c:pt idx="0">
                  <c:v>Speedup</c:v>
                </c:pt>
              </c:strCache>
            </c:strRef>
          </c:tx>
          <c:spPr>
            <a:solidFill>
              <a:schemeClr val="accent2">
                <a:lumMod val="75000"/>
              </a:schemeClr>
            </a:solidFill>
            <a:ln>
              <a:solidFill>
                <a:schemeClr val="tx2">
                  <a:lumMod val="75000"/>
                </a:schemeClr>
              </a:solidFill>
            </a:ln>
            <a:effectLst/>
          </c:spPr>
          <c:invertIfNegative val="0"/>
          <c:cat>
            <c:strRef>
              <c:f>Sheet1!$B$5:$B$12</c:f>
              <c:strCache>
                <c:ptCount val="8"/>
                <c:pt idx="0">
                  <c:v>BFS</c:v>
                </c:pt>
                <c:pt idx="1">
                  <c:v>DQG</c:v>
                </c:pt>
                <c:pt idx="2">
                  <c:v>EMIES</c:v>
                </c:pt>
                <c:pt idx="3">
                  <c:v>FF</c:v>
                </c:pt>
                <c:pt idx="4">
                  <c:v>HASH</c:v>
                </c:pt>
                <c:pt idx="5">
                  <c:v>IEFA</c:v>
                </c:pt>
                <c:pt idx="6">
                  <c:v>RT</c:v>
                </c:pt>
                <c:pt idx="7">
                  <c:v>SSSP</c:v>
                </c:pt>
              </c:strCache>
            </c:strRef>
          </c:cat>
          <c:val>
            <c:numRef>
              <c:f>Sheet1!$C$5:$C$12</c:f>
              <c:numCache>
                <c:formatCode>General</c:formatCode>
                <c:ptCount val="8"/>
                <c:pt idx="0">
                  <c:v>1.1299999999999999</c:v>
                </c:pt>
                <c:pt idx="1">
                  <c:v>1.63</c:v>
                </c:pt>
                <c:pt idx="2">
                  <c:v>1.34</c:v>
                </c:pt>
                <c:pt idx="3">
                  <c:v>3.08</c:v>
                </c:pt>
                <c:pt idx="4">
                  <c:v>1.2</c:v>
                </c:pt>
                <c:pt idx="5">
                  <c:v>2.72</c:v>
                </c:pt>
                <c:pt idx="6">
                  <c:v>1.38</c:v>
                </c:pt>
                <c:pt idx="7">
                  <c:v>1.0900000000000001</c:v>
                </c:pt>
              </c:numCache>
            </c:numRef>
          </c:val>
        </c:ser>
        <c:dLbls>
          <c:showLegendKey val="0"/>
          <c:showVal val="0"/>
          <c:showCatName val="0"/>
          <c:showSerName val="0"/>
          <c:showPercent val="0"/>
          <c:showBubbleSize val="0"/>
        </c:dLbls>
        <c:gapWidth val="219"/>
        <c:overlap val="-27"/>
        <c:axId val="2090396688"/>
        <c:axId val="2090392336"/>
      </c:barChart>
      <c:catAx>
        <c:axId val="209039668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0392336"/>
        <c:crosses val="autoZero"/>
        <c:auto val="1"/>
        <c:lblAlgn val="ctr"/>
        <c:lblOffset val="100"/>
        <c:noMultiLvlLbl val="0"/>
      </c:catAx>
      <c:valAx>
        <c:axId val="2090392336"/>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Speedup</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0396688"/>
        <c:crosses val="autoZero"/>
        <c:crossBetween val="between"/>
        <c:majorUnit val="0.5"/>
      </c:valAx>
      <c:spPr>
        <a:noFill/>
        <a:ln w="12700">
          <a:solidFill>
            <a:schemeClr val="tx1"/>
          </a:solidFill>
        </a:ln>
        <a:effectLst/>
      </c:spPr>
    </c:plotArea>
    <c:plotVisOnly val="1"/>
    <c:dispBlanksAs val="gap"/>
    <c:showDLblsOverMax val="0"/>
  </c:chart>
  <c:spPr>
    <a:noFill/>
    <a:ln>
      <a:noFill/>
    </a:ln>
    <a:effectLst/>
  </c:spPr>
  <c:txPr>
    <a:bodyPr/>
    <a:lstStyle/>
    <a:p>
      <a:pPr>
        <a:defRPr sz="16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Sheet1!$G$4</c:f>
              <c:strCache>
                <c:ptCount val="1"/>
                <c:pt idx="0">
                  <c:v>Without CCC</c:v>
                </c:pt>
              </c:strCache>
            </c:strRef>
          </c:tx>
          <c:spPr>
            <a:solidFill>
              <a:schemeClr val="accent1">
                <a:lumMod val="20000"/>
                <a:lumOff val="80000"/>
              </a:schemeClr>
            </a:solidFill>
            <a:ln>
              <a:solidFill>
                <a:schemeClr val="accent1">
                  <a:lumMod val="75000"/>
                </a:schemeClr>
              </a:solidFill>
            </a:ln>
            <a:effectLst/>
          </c:spPr>
          <c:invertIfNegative val="0"/>
          <c:cat>
            <c:strRef>
              <c:f>Sheet1!$F$5:$F$12</c:f>
              <c:strCache>
                <c:ptCount val="8"/>
                <c:pt idx="0">
                  <c:v>BFS</c:v>
                </c:pt>
                <c:pt idx="1">
                  <c:v>DQG</c:v>
                </c:pt>
                <c:pt idx="2">
                  <c:v>EMIES</c:v>
                </c:pt>
                <c:pt idx="3">
                  <c:v>FF</c:v>
                </c:pt>
                <c:pt idx="4">
                  <c:v>HASH</c:v>
                </c:pt>
                <c:pt idx="5">
                  <c:v>IEFA</c:v>
                </c:pt>
                <c:pt idx="6">
                  <c:v>RT</c:v>
                </c:pt>
                <c:pt idx="7">
                  <c:v>SSSP</c:v>
                </c:pt>
              </c:strCache>
            </c:strRef>
          </c:cat>
          <c:val>
            <c:numRef>
              <c:f>Sheet1!$G$5:$G$12</c:f>
              <c:numCache>
                <c:formatCode>General</c:formatCode>
                <c:ptCount val="8"/>
                <c:pt idx="0">
                  <c:v>64.19</c:v>
                </c:pt>
                <c:pt idx="1">
                  <c:v>37</c:v>
                </c:pt>
                <c:pt idx="2">
                  <c:v>44</c:v>
                </c:pt>
                <c:pt idx="3">
                  <c:v>13</c:v>
                </c:pt>
                <c:pt idx="4">
                  <c:v>25</c:v>
                </c:pt>
                <c:pt idx="5">
                  <c:v>41</c:v>
                </c:pt>
                <c:pt idx="6">
                  <c:v>67</c:v>
                </c:pt>
                <c:pt idx="7">
                  <c:v>58.72</c:v>
                </c:pt>
              </c:numCache>
            </c:numRef>
          </c:val>
        </c:ser>
        <c:ser>
          <c:idx val="1"/>
          <c:order val="1"/>
          <c:tx>
            <c:strRef>
              <c:f>Sheet1!$H$4</c:f>
              <c:strCache>
                <c:ptCount val="1"/>
                <c:pt idx="0">
                  <c:v>With CCC</c:v>
                </c:pt>
              </c:strCache>
            </c:strRef>
          </c:tx>
          <c:spPr>
            <a:solidFill>
              <a:schemeClr val="accent2">
                <a:lumMod val="75000"/>
              </a:schemeClr>
            </a:solidFill>
            <a:ln>
              <a:solidFill>
                <a:schemeClr val="tx2">
                  <a:lumMod val="75000"/>
                </a:schemeClr>
              </a:solidFill>
            </a:ln>
            <a:effectLst/>
          </c:spPr>
          <c:invertIfNegative val="0"/>
          <c:cat>
            <c:strRef>
              <c:f>Sheet1!$F$5:$F$12</c:f>
              <c:strCache>
                <c:ptCount val="8"/>
                <c:pt idx="0">
                  <c:v>BFS</c:v>
                </c:pt>
                <c:pt idx="1">
                  <c:v>DQG</c:v>
                </c:pt>
                <c:pt idx="2">
                  <c:v>EMIES</c:v>
                </c:pt>
                <c:pt idx="3">
                  <c:v>FF</c:v>
                </c:pt>
                <c:pt idx="4">
                  <c:v>HASH</c:v>
                </c:pt>
                <c:pt idx="5">
                  <c:v>IEFA</c:v>
                </c:pt>
                <c:pt idx="6">
                  <c:v>RT</c:v>
                </c:pt>
                <c:pt idx="7">
                  <c:v>SSSP</c:v>
                </c:pt>
              </c:strCache>
            </c:strRef>
          </c:cat>
          <c:val>
            <c:numRef>
              <c:f>Sheet1!$H$5:$H$12</c:f>
              <c:numCache>
                <c:formatCode>General</c:formatCode>
                <c:ptCount val="8"/>
                <c:pt idx="0">
                  <c:v>97.6</c:v>
                </c:pt>
                <c:pt idx="1">
                  <c:v>93</c:v>
                </c:pt>
                <c:pt idx="2">
                  <c:v>92</c:v>
                </c:pt>
                <c:pt idx="3">
                  <c:v>53</c:v>
                </c:pt>
                <c:pt idx="4">
                  <c:v>92</c:v>
                </c:pt>
                <c:pt idx="5">
                  <c:v>97</c:v>
                </c:pt>
                <c:pt idx="6">
                  <c:v>96</c:v>
                </c:pt>
                <c:pt idx="7">
                  <c:v>98.4</c:v>
                </c:pt>
              </c:numCache>
            </c:numRef>
          </c:val>
        </c:ser>
        <c:dLbls>
          <c:showLegendKey val="0"/>
          <c:showVal val="0"/>
          <c:showCatName val="0"/>
          <c:showSerName val="0"/>
          <c:showPercent val="0"/>
          <c:showBubbleSize val="0"/>
        </c:dLbls>
        <c:gapWidth val="219"/>
        <c:overlap val="-27"/>
        <c:axId val="2090399952"/>
        <c:axId val="2090393968"/>
      </c:barChart>
      <c:catAx>
        <c:axId val="209039995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0393968"/>
        <c:crosses val="autoZero"/>
        <c:auto val="1"/>
        <c:lblAlgn val="ctr"/>
        <c:lblOffset val="100"/>
        <c:noMultiLvlLbl val="0"/>
      </c:catAx>
      <c:valAx>
        <c:axId val="2090393968"/>
        <c:scaling>
          <c:orientation val="minMax"/>
          <c:max val="1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Warp Exec. Eff. (%)</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0399952"/>
        <c:crosses val="autoZero"/>
        <c:crossBetween val="between"/>
        <c:majorUnit val="25"/>
      </c:valAx>
      <c:spPr>
        <a:noFill/>
        <a:ln w="12700">
          <a:solidFill>
            <a:schemeClr val="tx1"/>
          </a:solidFill>
        </a:ln>
        <a:effectLst/>
      </c:spPr>
    </c:plotArea>
    <c:legend>
      <c:legendPos val="t"/>
      <c:layout>
        <c:manualLayout>
          <c:xMode val="edge"/>
          <c:yMode val="edge"/>
          <c:x val="0.25441816788590377"/>
          <c:y val="7.7793155197727462E-2"/>
          <c:w val="0.48737406289425284"/>
          <c:h val="0.12094079182865598"/>
        </c:manualLayout>
      </c:layout>
      <c:overlay val="0"/>
      <c:spPr>
        <a:noFill/>
        <a:ln w="9525">
          <a:solidFill>
            <a:schemeClr val="tx1"/>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47886496705395"/>
          <c:y val="0.18769466316710412"/>
          <c:w val="0.33781561832742935"/>
          <c:h val="0.55059867516560435"/>
        </c:manualLayout>
      </c:layout>
      <c:scatterChart>
        <c:scatterStyle val="lineMarker"/>
        <c:varyColors val="0"/>
        <c:ser>
          <c:idx val="0"/>
          <c:order val="0"/>
          <c:tx>
            <c:strRef>
              <c:f>sensitivity_analysis_prof!$AA$2</c:f>
              <c:strCache>
                <c:ptCount val="1"/>
                <c:pt idx="0">
                  <c:v>Original</c:v>
                </c:pt>
              </c:strCache>
            </c:strRef>
          </c:tx>
          <c:spPr>
            <a:ln w="19050"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sensitivity_analysis_prof!$Z$3:$Z$35</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xVal>
          <c:yVal>
            <c:numRef>
              <c:f>sensitivity_analysis_prof!$AA$3:$AA$35</c:f>
              <c:numCache>
                <c:formatCode>General</c:formatCode>
                <c:ptCount val="33"/>
                <c:pt idx="0">
                  <c:v>6.5439100000000003</c:v>
                </c:pt>
                <c:pt idx="1">
                  <c:v>709.35445200000004</c:v>
                </c:pt>
                <c:pt idx="2">
                  <c:v>673.39757299999997</c:v>
                </c:pt>
                <c:pt idx="3">
                  <c:v>673.40295000000003</c:v>
                </c:pt>
                <c:pt idx="4">
                  <c:v>673.39968499999998</c:v>
                </c:pt>
                <c:pt idx="5">
                  <c:v>673.40070900000001</c:v>
                </c:pt>
                <c:pt idx="6">
                  <c:v>673.40160500000002</c:v>
                </c:pt>
                <c:pt idx="7">
                  <c:v>673.396613</c:v>
                </c:pt>
                <c:pt idx="8">
                  <c:v>673.40208600000005</c:v>
                </c:pt>
                <c:pt idx="9">
                  <c:v>673.40179799999999</c:v>
                </c:pt>
                <c:pt idx="10">
                  <c:v>673.39955799999996</c:v>
                </c:pt>
                <c:pt idx="11">
                  <c:v>673.40134999999998</c:v>
                </c:pt>
                <c:pt idx="12">
                  <c:v>673.39811699999996</c:v>
                </c:pt>
                <c:pt idx="13">
                  <c:v>673.39955699999996</c:v>
                </c:pt>
                <c:pt idx="14">
                  <c:v>673.39450099999999</c:v>
                </c:pt>
                <c:pt idx="15">
                  <c:v>673.39600499999995</c:v>
                </c:pt>
                <c:pt idx="16">
                  <c:v>673.39686900000004</c:v>
                </c:pt>
                <c:pt idx="17">
                  <c:v>673.39718900000003</c:v>
                </c:pt>
                <c:pt idx="18">
                  <c:v>673.40358900000001</c:v>
                </c:pt>
                <c:pt idx="19">
                  <c:v>673.39613299999996</c:v>
                </c:pt>
                <c:pt idx="20">
                  <c:v>673.39546199999995</c:v>
                </c:pt>
                <c:pt idx="21">
                  <c:v>673.39930100000004</c:v>
                </c:pt>
                <c:pt idx="22">
                  <c:v>673.39795700000002</c:v>
                </c:pt>
                <c:pt idx="23">
                  <c:v>673.395397</c:v>
                </c:pt>
                <c:pt idx="24">
                  <c:v>673.41027799999995</c:v>
                </c:pt>
                <c:pt idx="25">
                  <c:v>673.40263000000004</c:v>
                </c:pt>
                <c:pt idx="26">
                  <c:v>673.39629300000001</c:v>
                </c:pt>
                <c:pt idx="27">
                  <c:v>673.39792599999998</c:v>
                </c:pt>
                <c:pt idx="28">
                  <c:v>673.40342999999996</c:v>
                </c:pt>
                <c:pt idx="29">
                  <c:v>673.40397299999995</c:v>
                </c:pt>
                <c:pt idx="30">
                  <c:v>673.39702899999997</c:v>
                </c:pt>
                <c:pt idx="31">
                  <c:v>673.40403700000002</c:v>
                </c:pt>
                <c:pt idx="32">
                  <c:v>673.39482099999998</c:v>
                </c:pt>
              </c:numCache>
            </c:numRef>
          </c:yVal>
          <c:smooth val="0"/>
        </c:ser>
        <c:ser>
          <c:idx val="1"/>
          <c:order val="1"/>
          <c:tx>
            <c:strRef>
              <c:f>sensitivity_analysis_prof!$AB$2</c:f>
              <c:strCache>
                <c:ptCount val="1"/>
                <c:pt idx="0">
                  <c:v>With CCC</c:v>
                </c:pt>
              </c:strCache>
            </c:strRef>
          </c:tx>
          <c:spPr>
            <a:ln w="19050" cap="rnd">
              <a:solidFill>
                <a:schemeClr val="tx2">
                  <a:lumMod val="60000"/>
                  <a:lumOff val="40000"/>
                </a:schemeClr>
              </a:solidFill>
              <a:round/>
            </a:ln>
            <a:effectLst/>
          </c:spPr>
          <c:marker>
            <c:symbol val="circle"/>
            <c:size val="5"/>
            <c:spPr>
              <a:solidFill>
                <a:schemeClr val="tx2">
                  <a:lumMod val="60000"/>
                  <a:lumOff val="40000"/>
                </a:schemeClr>
              </a:solidFill>
              <a:ln w="9525">
                <a:solidFill>
                  <a:schemeClr val="tx2">
                    <a:lumMod val="60000"/>
                    <a:lumOff val="40000"/>
                  </a:schemeClr>
                </a:solidFill>
              </a:ln>
              <a:effectLst/>
            </c:spPr>
          </c:marker>
          <c:xVal>
            <c:numRef>
              <c:f>sensitivity_analysis_prof!$Z$3:$Z$35</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xVal>
          <c:yVal>
            <c:numRef>
              <c:f>sensitivity_analysis_prof!$AB$3:$AB$35</c:f>
              <c:numCache>
                <c:formatCode>General</c:formatCode>
                <c:ptCount val="33"/>
                <c:pt idx="0">
                  <c:v>16.699665</c:v>
                </c:pt>
                <c:pt idx="1">
                  <c:v>32.563414000000002</c:v>
                </c:pt>
                <c:pt idx="2">
                  <c:v>53.484686000000004</c:v>
                </c:pt>
                <c:pt idx="3">
                  <c:v>74.724982999999995</c:v>
                </c:pt>
                <c:pt idx="4">
                  <c:v>95.785144000000003</c:v>
                </c:pt>
                <c:pt idx="5">
                  <c:v>116.73656200000001</c:v>
                </c:pt>
                <c:pt idx="6">
                  <c:v>137.58682200000001</c:v>
                </c:pt>
                <c:pt idx="7">
                  <c:v>158.54851300000001</c:v>
                </c:pt>
                <c:pt idx="8">
                  <c:v>179.341362</c:v>
                </c:pt>
                <c:pt idx="9">
                  <c:v>200.36500799999999</c:v>
                </c:pt>
                <c:pt idx="10">
                  <c:v>221.25680700000001</c:v>
                </c:pt>
                <c:pt idx="11">
                  <c:v>242.20016100000001</c:v>
                </c:pt>
                <c:pt idx="12">
                  <c:v>263.164604</c:v>
                </c:pt>
                <c:pt idx="13">
                  <c:v>284.06027499999999</c:v>
                </c:pt>
                <c:pt idx="14">
                  <c:v>304.99678</c:v>
                </c:pt>
                <c:pt idx="15">
                  <c:v>325.96359100000001</c:v>
                </c:pt>
                <c:pt idx="16">
                  <c:v>346.879456</c:v>
                </c:pt>
                <c:pt idx="17">
                  <c:v>367.81973699999998</c:v>
                </c:pt>
                <c:pt idx="18">
                  <c:v>388.71147100000002</c:v>
                </c:pt>
                <c:pt idx="19">
                  <c:v>409.62269600000002</c:v>
                </c:pt>
                <c:pt idx="20">
                  <c:v>430.53708799999998</c:v>
                </c:pt>
                <c:pt idx="21">
                  <c:v>451.48229800000001</c:v>
                </c:pt>
                <c:pt idx="22">
                  <c:v>472.39025800000002</c:v>
                </c:pt>
                <c:pt idx="23">
                  <c:v>493.26192700000001</c:v>
                </c:pt>
                <c:pt idx="24">
                  <c:v>514.14297299999998</c:v>
                </c:pt>
                <c:pt idx="25">
                  <c:v>535.05909399999996</c:v>
                </c:pt>
                <c:pt idx="26">
                  <c:v>555.99764700000003</c:v>
                </c:pt>
                <c:pt idx="27">
                  <c:v>576.96676200000002</c:v>
                </c:pt>
                <c:pt idx="28">
                  <c:v>597.89984400000003</c:v>
                </c:pt>
                <c:pt idx="29">
                  <c:v>618.86633400000005</c:v>
                </c:pt>
                <c:pt idx="30">
                  <c:v>639.80812000000003</c:v>
                </c:pt>
                <c:pt idx="31">
                  <c:v>660.72983999999997</c:v>
                </c:pt>
                <c:pt idx="32">
                  <c:v>678.32683499999996</c:v>
                </c:pt>
              </c:numCache>
            </c:numRef>
          </c:yVal>
          <c:smooth val="0"/>
        </c:ser>
        <c:dLbls>
          <c:showLegendKey val="0"/>
          <c:showVal val="0"/>
          <c:showCatName val="0"/>
          <c:showSerName val="0"/>
          <c:showPercent val="0"/>
          <c:showBubbleSize val="0"/>
        </c:dLbls>
        <c:axId val="2090391248"/>
        <c:axId val="2090396144"/>
      </c:scatterChart>
      <c:valAx>
        <c:axId val="2090391248"/>
        <c:scaling>
          <c:orientation val="minMax"/>
          <c:max val="32"/>
          <c:min val="0"/>
        </c:scaling>
        <c:delete val="0"/>
        <c:axPos val="b"/>
        <c:majorGridlines>
          <c:spPr>
            <a:ln w="317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Divergent warp lanes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396144"/>
        <c:crosses val="autoZero"/>
        <c:crossBetween val="midCat"/>
        <c:majorUnit val="8"/>
        <c:minorUnit val="1"/>
      </c:valAx>
      <c:valAx>
        <c:axId val="209039614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Exec. time (ms)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391248"/>
        <c:crosses val="autoZero"/>
        <c:crossBetween val="midCat"/>
        <c:majorUnit val="200"/>
      </c:valAx>
      <c:spPr>
        <a:noFill/>
        <a:ln w="12700">
          <a:solidFill>
            <a:schemeClr val="tx1"/>
          </a:solidFill>
        </a:ln>
        <a:effectLst/>
      </c:spPr>
    </c:plotArea>
    <c:legend>
      <c:legendPos val="t"/>
      <c:layout>
        <c:manualLayout>
          <c:xMode val="edge"/>
          <c:yMode val="edge"/>
          <c:x val="0.3016023346732008"/>
          <c:y val="3.5714285714285712E-2"/>
          <c:w val="0.39679533065359834"/>
          <c:h val="0.10369672540932383"/>
        </c:manualLayout>
      </c:layout>
      <c:overlay val="0"/>
      <c:spPr>
        <a:noFill/>
        <a:ln w="12700">
          <a:solidFill>
            <a:schemeClr val="tx1"/>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sensitivity_analysis_prof!$AE$2</c:f>
              <c:strCache>
                <c:ptCount val="1"/>
                <c:pt idx="0">
                  <c:v>Original</c:v>
                </c:pt>
              </c:strCache>
            </c:strRef>
          </c:tx>
          <c:spPr>
            <a:ln w="19050"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xVal>
            <c:numRef>
              <c:f>sensitivity_analysis_prof!$AD$3:$AD$35</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xVal>
          <c:yVal>
            <c:numRef>
              <c:f>sensitivity_analysis_prof!$AE$3:$AE$35</c:f>
              <c:numCache>
                <c:formatCode>General</c:formatCode>
                <c:ptCount val="33"/>
                <c:pt idx="0">
                  <c:v>99.999499999999998</c:v>
                </c:pt>
                <c:pt idx="1">
                  <c:v>12.1485</c:v>
                </c:pt>
                <c:pt idx="2">
                  <c:v>14.875</c:v>
                </c:pt>
                <c:pt idx="3">
                  <c:v>17.689999999999998</c:v>
                </c:pt>
                <c:pt idx="4">
                  <c:v>20.417000000000002</c:v>
                </c:pt>
                <c:pt idx="5">
                  <c:v>23.231000000000002</c:v>
                </c:pt>
                <c:pt idx="6">
                  <c:v>25.959</c:v>
                </c:pt>
                <c:pt idx="7">
                  <c:v>28.772500000000001</c:v>
                </c:pt>
                <c:pt idx="8">
                  <c:v>31.5</c:v>
                </c:pt>
                <c:pt idx="9">
                  <c:v>34.316000000000003</c:v>
                </c:pt>
                <c:pt idx="10">
                  <c:v>37.042000000000002</c:v>
                </c:pt>
                <c:pt idx="11">
                  <c:v>39.857500000000002</c:v>
                </c:pt>
                <c:pt idx="12">
                  <c:v>42.584000000000003</c:v>
                </c:pt>
                <c:pt idx="13">
                  <c:v>45.398499999999999</c:v>
                </c:pt>
                <c:pt idx="14">
                  <c:v>48.125</c:v>
                </c:pt>
                <c:pt idx="15">
                  <c:v>50.9405</c:v>
                </c:pt>
                <c:pt idx="16">
                  <c:v>53.667000000000002</c:v>
                </c:pt>
                <c:pt idx="17">
                  <c:v>56.482500000000002</c:v>
                </c:pt>
                <c:pt idx="18">
                  <c:v>59.208500000000001</c:v>
                </c:pt>
                <c:pt idx="19">
                  <c:v>62.022000000000006</c:v>
                </c:pt>
                <c:pt idx="20">
                  <c:v>64.75</c:v>
                </c:pt>
                <c:pt idx="21">
                  <c:v>67.564999999999998</c:v>
                </c:pt>
                <c:pt idx="22">
                  <c:v>70.292000000000002</c:v>
                </c:pt>
                <c:pt idx="23">
                  <c:v>73.10499999999999</c:v>
                </c:pt>
                <c:pt idx="24">
                  <c:v>75.832999999999998</c:v>
                </c:pt>
                <c:pt idx="25">
                  <c:v>78.648499999999999</c:v>
                </c:pt>
                <c:pt idx="26">
                  <c:v>81.375</c:v>
                </c:pt>
                <c:pt idx="27">
                  <c:v>84.18950000000001</c:v>
                </c:pt>
                <c:pt idx="28">
                  <c:v>86.917000000000002</c:v>
                </c:pt>
                <c:pt idx="29">
                  <c:v>89.731499999999997</c:v>
                </c:pt>
                <c:pt idx="30">
                  <c:v>92.457999999999998</c:v>
                </c:pt>
                <c:pt idx="31">
                  <c:v>95.273499999999999</c:v>
                </c:pt>
                <c:pt idx="32">
                  <c:v>98</c:v>
                </c:pt>
              </c:numCache>
            </c:numRef>
          </c:yVal>
          <c:smooth val="0"/>
        </c:ser>
        <c:ser>
          <c:idx val="1"/>
          <c:order val="1"/>
          <c:tx>
            <c:strRef>
              <c:f>sensitivity_analysis_prof!$AF$2</c:f>
              <c:strCache>
                <c:ptCount val="1"/>
                <c:pt idx="0">
                  <c:v>With CCC</c:v>
                </c:pt>
              </c:strCache>
            </c:strRef>
          </c:tx>
          <c:spPr>
            <a:ln w="19050" cap="rnd">
              <a:solidFill>
                <a:schemeClr val="tx2">
                  <a:lumMod val="60000"/>
                  <a:lumOff val="40000"/>
                </a:schemeClr>
              </a:solidFill>
              <a:round/>
            </a:ln>
            <a:effectLst/>
          </c:spPr>
          <c:marker>
            <c:symbol val="circle"/>
            <c:size val="5"/>
            <c:spPr>
              <a:solidFill>
                <a:schemeClr val="tx2">
                  <a:lumMod val="60000"/>
                  <a:lumOff val="40000"/>
                </a:schemeClr>
              </a:solidFill>
              <a:ln w="9525">
                <a:solidFill>
                  <a:schemeClr val="tx2">
                    <a:lumMod val="60000"/>
                    <a:lumOff val="40000"/>
                  </a:schemeClr>
                </a:solidFill>
              </a:ln>
              <a:effectLst/>
            </c:spPr>
          </c:marker>
          <c:xVal>
            <c:numRef>
              <c:f>sensitivity_analysis_prof!$AD$3:$AD$35</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xVal>
          <c:yVal>
            <c:numRef>
              <c:f>sensitivity_analysis_prof!$AF$3:$AF$35</c:f>
              <c:numCache>
                <c:formatCode>General</c:formatCode>
                <c:ptCount val="33"/>
                <c:pt idx="0">
                  <c:v>100</c:v>
                </c:pt>
                <c:pt idx="1">
                  <c:v>91.996499999999997</c:v>
                </c:pt>
                <c:pt idx="2">
                  <c:v>92.896000000000001</c:v>
                </c:pt>
                <c:pt idx="3">
                  <c:v>93.63900000000001</c:v>
                </c:pt>
                <c:pt idx="4">
                  <c:v>94.263000000000005</c:v>
                </c:pt>
                <c:pt idx="5">
                  <c:v>94.790999999999997</c:v>
                </c:pt>
                <c:pt idx="6">
                  <c:v>95.235500000000002</c:v>
                </c:pt>
                <c:pt idx="7">
                  <c:v>95.615000000000009</c:v>
                </c:pt>
                <c:pt idx="8">
                  <c:v>95.94</c:v>
                </c:pt>
                <c:pt idx="9">
                  <c:v>96.215000000000003</c:v>
                </c:pt>
                <c:pt idx="10">
                  <c:v>96.450500000000005</c:v>
                </c:pt>
                <c:pt idx="11">
                  <c:v>96.653500000000008</c:v>
                </c:pt>
                <c:pt idx="12">
                  <c:v>96.822499999999991</c:v>
                </c:pt>
                <c:pt idx="13">
                  <c:v>96.966499999999996</c:v>
                </c:pt>
                <c:pt idx="14">
                  <c:v>97.088999999999999</c:v>
                </c:pt>
                <c:pt idx="15">
                  <c:v>97.188500000000005</c:v>
                </c:pt>
                <c:pt idx="16">
                  <c:v>97.271999999999991</c:v>
                </c:pt>
                <c:pt idx="17">
                  <c:v>97.337999999999994</c:v>
                </c:pt>
                <c:pt idx="18">
                  <c:v>97.388499999999993</c:v>
                </c:pt>
                <c:pt idx="19">
                  <c:v>97.427500000000009</c:v>
                </c:pt>
                <c:pt idx="20">
                  <c:v>97.454499999999996</c:v>
                </c:pt>
                <c:pt idx="21">
                  <c:v>97.47</c:v>
                </c:pt>
                <c:pt idx="22">
                  <c:v>97.477000000000004</c:v>
                </c:pt>
                <c:pt idx="23">
                  <c:v>97.474500000000006</c:v>
                </c:pt>
                <c:pt idx="24">
                  <c:v>97.46350000000001</c:v>
                </c:pt>
                <c:pt idx="25">
                  <c:v>97.4465</c:v>
                </c:pt>
                <c:pt idx="26">
                  <c:v>97.421500000000009</c:v>
                </c:pt>
                <c:pt idx="27">
                  <c:v>97.39</c:v>
                </c:pt>
                <c:pt idx="28">
                  <c:v>97.354500000000002</c:v>
                </c:pt>
                <c:pt idx="29">
                  <c:v>97.3125</c:v>
                </c:pt>
                <c:pt idx="30">
                  <c:v>97.265000000000001</c:v>
                </c:pt>
                <c:pt idx="31">
                  <c:v>97.213999999999999</c:v>
                </c:pt>
                <c:pt idx="32">
                  <c:v>99.418499999999995</c:v>
                </c:pt>
              </c:numCache>
            </c:numRef>
          </c:yVal>
          <c:smooth val="0"/>
        </c:ser>
        <c:dLbls>
          <c:showLegendKey val="0"/>
          <c:showVal val="0"/>
          <c:showCatName val="0"/>
          <c:showSerName val="0"/>
          <c:showPercent val="0"/>
          <c:showBubbleSize val="0"/>
        </c:dLbls>
        <c:axId val="2090398320"/>
        <c:axId val="2090402128"/>
      </c:scatterChart>
      <c:valAx>
        <c:axId val="2090398320"/>
        <c:scaling>
          <c:orientation val="minMax"/>
          <c:max val="32"/>
          <c:min val="0"/>
        </c:scaling>
        <c:delete val="0"/>
        <c:axPos val="b"/>
        <c:majorGridlines>
          <c:spPr>
            <a:ln w="317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Divergent warp lanes</a:t>
                </a:r>
              </a:p>
            </c:rich>
          </c:tx>
          <c:layout>
            <c:manualLayout>
              <c:xMode val="edge"/>
              <c:yMode val="edge"/>
              <c:x val="0.32892579836684799"/>
              <c:y val="0.8308059415468254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402128"/>
        <c:crosses val="autoZero"/>
        <c:crossBetween val="midCat"/>
        <c:majorUnit val="8"/>
      </c:valAx>
      <c:valAx>
        <c:axId val="2090402128"/>
        <c:scaling>
          <c:orientation val="minMax"/>
          <c:max val="1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Warp Exec. Eff. (%)</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398320"/>
        <c:crosses val="autoZero"/>
        <c:crossBetween val="midCat"/>
        <c:majorUnit val="25"/>
      </c:valAx>
      <c:spPr>
        <a:noFill/>
        <a:ln w="12700">
          <a:solidFill>
            <a:schemeClr val="tx1"/>
          </a:solidFill>
        </a:ln>
        <a:effectLst/>
      </c:spPr>
    </c:plotArea>
    <c:plotVisOnly val="1"/>
    <c:dispBlanksAs val="gap"/>
    <c:showDLblsOverMax val="0"/>
  </c:chart>
  <c:spPr>
    <a:noFill/>
    <a:ln>
      <a:noFill/>
    </a:ln>
    <a:effectLst/>
  </c:spPr>
  <c:txPr>
    <a:bodyPr/>
    <a:lstStyle/>
    <a:p>
      <a:pPr>
        <a:defRPr sz="1600">
          <a:solidFill>
            <a:sysClr val="windowText" lastClr="000000"/>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8383777202675"/>
          <c:y val="0.1627292942548848"/>
          <c:w val="0.27405851182015467"/>
          <c:h val="0.36901829979585887"/>
        </c:manualLayout>
      </c:layout>
      <c:scatterChart>
        <c:scatterStyle val="lineMarker"/>
        <c:varyColors val="0"/>
        <c:ser>
          <c:idx val="0"/>
          <c:order val="0"/>
          <c:tx>
            <c:v>Orig. Exec. Time</c:v>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yVal>
            <c:numRef>
              <c:f>Sheet1!$Q$2:$Q$41</c:f>
              <c:numCache>
                <c:formatCode>General</c:formatCode>
                <c:ptCount val="40"/>
                <c:pt idx="0">
                  <c:v>44.453000000000003</c:v>
                </c:pt>
                <c:pt idx="1">
                  <c:v>84.081999999999994</c:v>
                </c:pt>
                <c:pt idx="2">
                  <c:v>120.851</c:v>
                </c:pt>
                <c:pt idx="3">
                  <c:v>146.03399999999999</c:v>
                </c:pt>
                <c:pt idx="4">
                  <c:v>172.852</c:v>
                </c:pt>
                <c:pt idx="5">
                  <c:v>205.96100000000001</c:v>
                </c:pt>
                <c:pt idx="6">
                  <c:v>238.518</c:v>
                </c:pt>
                <c:pt idx="7">
                  <c:v>272.44499999999999</c:v>
                </c:pt>
                <c:pt idx="8">
                  <c:v>305.31099999999998</c:v>
                </c:pt>
                <c:pt idx="9">
                  <c:v>338.81599999999997</c:v>
                </c:pt>
                <c:pt idx="10">
                  <c:v>372.19900000000001</c:v>
                </c:pt>
                <c:pt idx="11">
                  <c:v>406.30599999999998</c:v>
                </c:pt>
                <c:pt idx="12">
                  <c:v>439.803</c:v>
                </c:pt>
                <c:pt idx="13">
                  <c:v>472.20600000000002</c:v>
                </c:pt>
                <c:pt idx="14">
                  <c:v>505.94400000000002</c:v>
                </c:pt>
                <c:pt idx="15">
                  <c:v>538.81600000000003</c:v>
                </c:pt>
                <c:pt idx="16">
                  <c:v>572.41499999999996</c:v>
                </c:pt>
                <c:pt idx="17">
                  <c:v>605.78899999999999</c:v>
                </c:pt>
                <c:pt idx="18">
                  <c:v>639.95899999999995</c:v>
                </c:pt>
                <c:pt idx="19">
                  <c:v>673.452</c:v>
                </c:pt>
                <c:pt idx="20">
                  <c:v>705.80499999999995</c:v>
                </c:pt>
                <c:pt idx="21">
                  <c:v>739.42499999999995</c:v>
                </c:pt>
                <c:pt idx="22">
                  <c:v>772.02300000000002</c:v>
                </c:pt>
                <c:pt idx="23">
                  <c:v>805.952</c:v>
                </c:pt>
                <c:pt idx="24">
                  <c:v>839.30100000000004</c:v>
                </c:pt>
                <c:pt idx="25">
                  <c:v>873.51199999999994</c:v>
                </c:pt>
                <c:pt idx="26">
                  <c:v>907.05700000000002</c:v>
                </c:pt>
                <c:pt idx="27">
                  <c:v>939.33699999999999</c:v>
                </c:pt>
                <c:pt idx="28">
                  <c:v>972.83799999999997</c:v>
                </c:pt>
                <c:pt idx="29">
                  <c:v>1005.36</c:v>
                </c:pt>
                <c:pt idx="30">
                  <c:v>1039.47</c:v>
                </c:pt>
                <c:pt idx="31">
                  <c:v>1072.81</c:v>
                </c:pt>
                <c:pt idx="32">
                  <c:v>1107.07</c:v>
                </c:pt>
                <c:pt idx="33">
                  <c:v>1140.55</c:v>
                </c:pt>
                <c:pt idx="34">
                  <c:v>1172.8699999999999</c:v>
                </c:pt>
                <c:pt idx="35">
                  <c:v>1206.3399999999999</c:v>
                </c:pt>
                <c:pt idx="36">
                  <c:v>1238.78</c:v>
                </c:pt>
                <c:pt idx="37">
                  <c:v>1272.98</c:v>
                </c:pt>
                <c:pt idx="38">
                  <c:v>1306.33</c:v>
                </c:pt>
                <c:pt idx="39">
                  <c:v>1340.6</c:v>
                </c:pt>
              </c:numCache>
            </c:numRef>
          </c:yVal>
          <c:smooth val="0"/>
        </c:ser>
        <c:ser>
          <c:idx val="1"/>
          <c:order val="1"/>
          <c:tx>
            <c:v>Exec. Time with CCC</c:v>
          </c:tx>
          <c:spPr>
            <a:ln w="28575" cap="rnd">
              <a:solidFill>
                <a:schemeClr val="tx2">
                  <a:lumMod val="60000"/>
                  <a:lumOff val="40000"/>
                </a:schemeClr>
              </a:solidFill>
              <a:round/>
            </a:ln>
            <a:effectLst/>
          </c:spPr>
          <c:marker>
            <c:symbol val="circle"/>
            <c:size val="5"/>
            <c:spPr>
              <a:solidFill>
                <a:schemeClr val="tx2">
                  <a:lumMod val="60000"/>
                  <a:lumOff val="40000"/>
                </a:schemeClr>
              </a:solidFill>
              <a:ln w="9525">
                <a:solidFill>
                  <a:schemeClr val="tx2">
                    <a:lumMod val="60000"/>
                    <a:lumOff val="40000"/>
                  </a:schemeClr>
                </a:solidFill>
              </a:ln>
              <a:effectLst/>
            </c:spPr>
          </c:marker>
          <c:yVal>
            <c:numRef>
              <c:f>Sheet1!$R$2:$R$41</c:f>
              <c:numCache>
                <c:formatCode>General</c:formatCode>
                <c:ptCount val="40"/>
                <c:pt idx="0">
                  <c:v>22.591000000000001</c:v>
                </c:pt>
                <c:pt idx="1">
                  <c:v>29.1</c:v>
                </c:pt>
                <c:pt idx="2">
                  <c:v>38.58</c:v>
                </c:pt>
                <c:pt idx="3">
                  <c:v>46.459000000000003</c:v>
                </c:pt>
                <c:pt idx="4">
                  <c:v>55.28</c:v>
                </c:pt>
                <c:pt idx="5">
                  <c:v>63.2</c:v>
                </c:pt>
                <c:pt idx="6">
                  <c:v>71.846999999999994</c:v>
                </c:pt>
                <c:pt idx="7">
                  <c:v>80.680000000000007</c:v>
                </c:pt>
                <c:pt idx="8">
                  <c:v>88.438999999999993</c:v>
                </c:pt>
                <c:pt idx="9">
                  <c:v>97.236999999999995</c:v>
                </c:pt>
                <c:pt idx="10">
                  <c:v>104.322</c:v>
                </c:pt>
                <c:pt idx="11">
                  <c:v>113.22799999999999</c:v>
                </c:pt>
                <c:pt idx="12">
                  <c:v>121.371</c:v>
                </c:pt>
                <c:pt idx="13">
                  <c:v>129.45400000000001</c:v>
                </c:pt>
                <c:pt idx="14">
                  <c:v>138.50899999999999</c:v>
                </c:pt>
                <c:pt idx="15">
                  <c:v>146.255</c:v>
                </c:pt>
                <c:pt idx="16">
                  <c:v>155.17400000000001</c:v>
                </c:pt>
                <c:pt idx="17">
                  <c:v>162.167</c:v>
                </c:pt>
                <c:pt idx="18">
                  <c:v>171.13800000000001</c:v>
                </c:pt>
                <c:pt idx="19">
                  <c:v>179.36199999999999</c:v>
                </c:pt>
                <c:pt idx="20">
                  <c:v>187.459</c:v>
                </c:pt>
                <c:pt idx="21">
                  <c:v>196.65</c:v>
                </c:pt>
                <c:pt idx="22">
                  <c:v>204.417</c:v>
                </c:pt>
                <c:pt idx="23">
                  <c:v>213.27099999999999</c:v>
                </c:pt>
                <c:pt idx="24">
                  <c:v>220.36</c:v>
                </c:pt>
                <c:pt idx="25">
                  <c:v>229.24299999999999</c:v>
                </c:pt>
                <c:pt idx="26">
                  <c:v>237.61500000000001</c:v>
                </c:pt>
                <c:pt idx="27">
                  <c:v>245.66399999999999</c:v>
                </c:pt>
                <c:pt idx="28">
                  <c:v>254.92400000000001</c:v>
                </c:pt>
                <c:pt idx="29">
                  <c:v>262.74599999999998</c:v>
                </c:pt>
                <c:pt idx="30">
                  <c:v>271.55900000000003</c:v>
                </c:pt>
                <c:pt idx="31">
                  <c:v>278.70600000000002</c:v>
                </c:pt>
                <c:pt idx="32">
                  <c:v>287.60399999999998</c:v>
                </c:pt>
                <c:pt idx="33">
                  <c:v>295.80799999999999</c:v>
                </c:pt>
                <c:pt idx="34">
                  <c:v>303.86399999999998</c:v>
                </c:pt>
                <c:pt idx="35">
                  <c:v>313.22800000000001</c:v>
                </c:pt>
                <c:pt idx="36">
                  <c:v>321.084</c:v>
                </c:pt>
                <c:pt idx="37">
                  <c:v>329.85899999999998</c:v>
                </c:pt>
                <c:pt idx="38">
                  <c:v>337.02800000000002</c:v>
                </c:pt>
                <c:pt idx="39">
                  <c:v>345.81400000000002</c:v>
                </c:pt>
              </c:numCache>
            </c:numRef>
          </c:yVal>
          <c:smooth val="0"/>
        </c:ser>
        <c:dLbls>
          <c:showLegendKey val="0"/>
          <c:showVal val="0"/>
          <c:showCatName val="0"/>
          <c:showSerName val="0"/>
          <c:showPercent val="0"/>
          <c:showBubbleSize val="0"/>
        </c:dLbls>
        <c:axId val="2090404304"/>
        <c:axId val="2090405392"/>
      </c:scatterChart>
      <c:scatterChart>
        <c:scatterStyle val="smoothMarker"/>
        <c:varyColors val="0"/>
        <c:ser>
          <c:idx val="2"/>
          <c:order val="2"/>
          <c:tx>
            <c:v>CCC Speedup</c:v>
          </c:tx>
          <c:spPr>
            <a:ln w="28575" cap="rnd">
              <a:solidFill>
                <a:schemeClr val="tx2">
                  <a:lumMod val="75000"/>
                </a:schemeClr>
              </a:solidFill>
              <a:round/>
            </a:ln>
            <a:effectLst/>
          </c:spPr>
          <c:marker>
            <c:symbol val="triangle"/>
            <c:size val="5"/>
            <c:spPr>
              <a:solidFill>
                <a:schemeClr val="tx2">
                  <a:lumMod val="75000"/>
                </a:schemeClr>
              </a:solidFill>
              <a:ln w="9525" cap="rnd">
                <a:solidFill>
                  <a:schemeClr val="tx2">
                    <a:lumMod val="75000"/>
                  </a:schemeClr>
                </a:solidFill>
                <a:round/>
              </a:ln>
              <a:effectLst/>
            </c:spPr>
          </c:marker>
          <c:yVal>
            <c:numRef>
              <c:f>Sheet1!$S$2:$S$41</c:f>
              <c:numCache>
                <c:formatCode>General</c:formatCode>
                <c:ptCount val="40"/>
                <c:pt idx="0">
                  <c:v>1.9677305121508566</c:v>
                </c:pt>
                <c:pt idx="1">
                  <c:v>2.8894158075601371</c:v>
                </c:pt>
                <c:pt idx="2">
                  <c:v>3.1324779678589945</c:v>
                </c:pt>
                <c:pt idx="3">
                  <c:v>3.1432876299532917</c:v>
                </c:pt>
                <c:pt idx="4">
                  <c:v>3.1268451519536904</c:v>
                </c:pt>
                <c:pt idx="5">
                  <c:v>3.2588765822784809</c:v>
                </c:pt>
                <c:pt idx="6">
                  <c:v>3.3198045847425783</c:v>
                </c:pt>
                <c:pt idx="7">
                  <c:v>3.3768591968269703</c:v>
                </c:pt>
                <c:pt idx="8">
                  <c:v>3.4522213050803381</c:v>
                </c:pt>
                <c:pt idx="9">
                  <c:v>3.4844349373180989</c:v>
                </c:pt>
                <c:pt idx="10">
                  <c:v>3.5677901113859014</c:v>
                </c:pt>
                <c:pt idx="11">
                  <c:v>3.5883880312290248</c:v>
                </c:pt>
                <c:pt idx="12">
                  <c:v>3.623625083421905</c:v>
                </c:pt>
                <c:pt idx="13">
                  <c:v>3.6476740772784155</c:v>
                </c:pt>
                <c:pt idx="14">
                  <c:v>3.6527879054790668</c:v>
                </c:pt>
                <c:pt idx="15">
                  <c:v>3.6840860141533627</c:v>
                </c:pt>
                <c:pt idx="16">
                  <c:v>3.6888589583306479</c:v>
                </c:pt>
                <c:pt idx="17">
                  <c:v>3.735587388309582</c:v>
                </c:pt>
                <c:pt idx="18">
                  <c:v>3.7394325047622381</c:v>
                </c:pt>
                <c:pt idx="19">
                  <c:v>3.7547083551699916</c:v>
                </c:pt>
                <c:pt idx="20">
                  <c:v>3.765116638838359</c:v>
                </c:pt>
                <c:pt idx="21">
                  <c:v>3.7601067887109072</c:v>
                </c:pt>
                <c:pt idx="22">
                  <c:v>3.7767064383099256</c:v>
                </c:pt>
                <c:pt idx="23">
                  <c:v>3.7790041777831962</c:v>
                </c:pt>
                <c:pt idx="24">
                  <c:v>3.8087720094390995</c:v>
                </c:pt>
                <c:pt idx="25">
                  <c:v>3.8104195111737327</c:v>
                </c:pt>
                <c:pt idx="26">
                  <c:v>3.8173389727079519</c:v>
                </c:pt>
                <c:pt idx="27">
                  <c:v>3.8236656571577439</c:v>
                </c:pt>
                <c:pt idx="28">
                  <c:v>3.8161883541761465</c:v>
                </c:pt>
                <c:pt idx="29">
                  <c:v>3.8263570139983103</c:v>
                </c:pt>
                <c:pt idx="30">
                  <c:v>3.8277869634223132</c:v>
                </c:pt>
                <c:pt idx="31">
                  <c:v>3.849253335055578</c:v>
                </c:pt>
                <c:pt idx="32">
                  <c:v>3.8492858235629548</c:v>
                </c:pt>
                <c:pt idx="33">
                  <c:v>3.8557104608394632</c:v>
                </c:pt>
                <c:pt idx="34">
                  <c:v>3.8598517757944344</c:v>
                </c:pt>
                <c:pt idx="35">
                  <c:v>3.8513159743062557</c:v>
                </c:pt>
                <c:pt idx="36">
                  <c:v>3.8581181248520635</c:v>
                </c:pt>
                <c:pt idx="37">
                  <c:v>3.8591640670710823</c:v>
                </c:pt>
                <c:pt idx="38">
                  <c:v>3.8760281044898344</c:v>
                </c:pt>
                <c:pt idx="39">
                  <c:v>3.8766504537121107</c:v>
                </c:pt>
              </c:numCache>
            </c:numRef>
          </c:yVal>
          <c:smooth val="1"/>
        </c:ser>
        <c:dLbls>
          <c:showLegendKey val="0"/>
          <c:showVal val="0"/>
          <c:showCatName val="0"/>
          <c:showSerName val="0"/>
          <c:showPercent val="0"/>
          <c:showBubbleSize val="0"/>
        </c:dLbls>
        <c:axId val="2090406480"/>
        <c:axId val="2090405936"/>
      </c:scatterChart>
      <c:valAx>
        <c:axId val="2090404304"/>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400" dirty="0"/>
                  <a:t>Divergent path FMAD instructions</a:t>
                </a:r>
              </a:p>
              <a:p>
                <a:pPr>
                  <a:defRPr/>
                </a:pPr>
                <a:r>
                  <a:rPr lang="en-US" sz="1400" dirty="0"/>
                  <a:t>(8 threads of every warp take the path)</a:t>
                </a:r>
              </a:p>
            </c:rich>
          </c:tx>
          <c:layout>
            <c:manualLayout>
              <c:xMode val="edge"/>
              <c:yMode val="edge"/>
              <c:x val="1.8411256768396797E-3"/>
              <c:y val="0.5933564814814813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405392"/>
        <c:crosses val="autoZero"/>
        <c:crossBetween val="midCat"/>
        <c:majorUnit val="10"/>
      </c:valAx>
      <c:valAx>
        <c:axId val="209040539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Time (s)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404304"/>
        <c:crosses val="autoZero"/>
        <c:crossBetween val="midCat"/>
        <c:majorUnit val="400"/>
        <c:dispUnits>
          <c:builtInUnit val="thousands"/>
        </c:dispUnits>
      </c:valAx>
      <c:valAx>
        <c:axId val="2090405936"/>
        <c:scaling>
          <c:orientation val="minMax"/>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Speedup</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406480"/>
        <c:crosses val="max"/>
        <c:crossBetween val="midCat"/>
        <c:majorUnit val="1.2"/>
      </c:valAx>
      <c:valAx>
        <c:axId val="2090406480"/>
        <c:scaling>
          <c:orientation val="minMax"/>
        </c:scaling>
        <c:delete val="1"/>
        <c:axPos val="b"/>
        <c:majorTickMark val="out"/>
        <c:minorTickMark val="none"/>
        <c:tickLblPos val="nextTo"/>
        <c:crossAx val="2090405936"/>
        <c:crosses val="autoZero"/>
        <c:crossBetween val="midCat"/>
      </c:valAx>
      <c:spPr>
        <a:noFill/>
        <a:ln w="12700">
          <a:solidFill>
            <a:schemeClr val="tx1"/>
          </a:solidFill>
        </a:ln>
        <a:effectLst/>
      </c:spPr>
    </c:plotArea>
    <c:legend>
      <c:legendPos val="t"/>
      <c:layout>
        <c:manualLayout>
          <c:xMode val="edge"/>
          <c:yMode val="edge"/>
          <c:x val="4.0258682875309315E-2"/>
          <c:y val="1.3888888888888888E-2"/>
          <c:w val="0.92528085612800526"/>
          <c:h val="0.11168671624380286"/>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7049949354861"/>
          <c:y val="0.19988217505420514"/>
          <c:w val="0.37063374750034161"/>
          <c:h val="0.5816937692571037"/>
        </c:manualLayout>
      </c:layout>
      <c:scatterChart>
        <c:scatterStyle val="lineMarker"/>
        <c:varyColors val="0"/>
        <c:ser>
          <c:idx val="0"/>
          <c:order val="0"/>
          <c:tx>
            <c:v>Orig. Exec. Time</c:v>
          </c:tx>
          <c:spPr>
            <a:ln w="28575" cap="rnd">
              <a:solidFill>
                <a:schemeClr val="accent1">
                  <a:lumMod val="40000"/>
                  <a:lumOff val="60000"/>
                </a:schemeClr>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yVal>
            <c:numRef>
              <c:f>Sheet1!$U$2:$U$41</c:f>
              <c:numCache>
                <c:formatCode>General</c:formatCode>
                <c:ptCount val="40"/>
                <c:pt idx="0">
                  <c:v>38.085000000000001</c:v>
                </c:pt>
                <c:pt idx="1">
                  <c:v>72.034999999999997</c:v>
                </c:pt>
                <c:pt idx="2">
                  <c:v>104.864</c:v>
                </c:pt>
                <c:pt idx="3">
                  <c:v>138.417</c:v>
                </c:pt>
                <c:pt idx="4">
                  <c:v>172.46799999999999</c:v>
                </c:pt>
                <c:pt idx="5">
                  <c:v>205.92</c:v>
                </c:pt>
                <c:pt idx="6">
                  <c:v>238.47900000000001</c:v>
                </c:pt>
                <c:pt idx="7">
                  <c:v>272.40600000000001</c:v>
                </c:pt>
                <c:pt idx="8">
                  <c:v>305.26900000000001</c:v>
                </c:pt>
                <c:pt idx="9">
                  <c:v>338.78100000000001</c:v>
                </c:pt>
                <c:pt idx="10">
                  <c:v>372.161</c:v>
                </c:pt>
                <c:pt idx="11">
                  <c:v>406.27100000000002</c:v>
                </c:pt>
                <c:pt idx="12">
                  <c:v>439.76799999999997</c:v>
                </c:pt>
                <c:pt idx="13">
                  <c:v>472.17</c:v>
                </c:pt>
                <c:pt idx="14">
                  <c:v>505.93</c:v>
                </c:pt>
                <c:pt idx="15">
                  <c:v>538.78300000000002</c:v>
                </c:pt>
                <c:pt idx="16">
                  <c:v>572.38400000000001</c:v>
                </c:pt>
                <c:pt idx="17">
                  <c:v>605.74300000000005</c:v>
                </c:pt>
                <c:pt idx="18">
                  <c:v>639.93499999999995</c:v>
                </c:pt>
                <c:pt idx="19">
                  <c:v>673.40899999999999</c:v>
                </c:pt>
                <c:pt idx="20">
                  <c:v>705.77099999999996</c:v>
                </c:pt>
                <c:pt idx="21">
                  <c:v>739.39499999999998</c:v>
                </c:pt>
                <c:pt idx="22">
                  <c:v>771.99599999999998</c:v>
                </c:pt>
                <c:pt idx="23">
                  <c:v>805.93399999999997</c:v>
                </c:pt>
                <c:pt idx="24">
                  <c:v>839.3</c:v>
                </c:pt>
                <c:pt idx="25">
                  <c:v>873.51199999999994</c:v>
                </c:pt>
                <c:pt idx="26">
                  <c:v>907.05100000000004</c:v>
                </c:pt>
                <c:pt idx="27">
                  <c:v>939.33600000000001</c:v>
                </c:pt>
                <c:pt idx="28">
                  <c:v>972.83799999999997</c:v>
                </c:pt>
                <c:pt idx="29">
                  <c:v>1005.36</c:v>
                </c:pt>
                <c:pt idx="30">
                  <c:v>1039.46</c:v>
                </c:pt>
                <c:pt idx="31">
                  <c:v>1072.82</c:v>
                </c:pt>
                <c:pt idx="32">
                  <c:v>1107.07</c:v>
                </c:pt>
                <c:pt idx="33">
                  <c:v>1140.57</c:v>
                </c:pt>
                <c:pt idx="34">
                  <c:v>1172.8699999999999</c:v>
                </c:pt>
                <c:pt idx="35">
                  <c:v>1206.3399999999999</c:v>
                </c:pt>
                <c:pt idx="36">
                  <c:v>1238.76</c:v>
                </c:pt>
                <c:pt idx="37">
                  <c:v>1272.98</c:v>
                </c:pt>
                <c:pt idx="38">
                  <c:v>1306.33</c:v>
                </c:pt>
                <c:pt idx="39">
                  <c:v>1340.59</c:v>
                </c:pt>
              </c:numCache>
            </c:numRef>
          </c:yVal>
          <c:smooth val="0"/>
        </c:ser>
        <c:ser>
          <c:idx val="1"/>
          <c:order val="1"/>
          <c:tx>
            <c:v>Exec. Time with CCC</c:v>
          </c:tx>
          <c:spPr>
            <a:ln w="28575" cap="rnd">
              <a:solidFill>
                <a:schemeClr val="tx2">
                  <a:lumMod val="60000"/>
                  <a:lumOff val="40000"/>
                </a:schemeClr>
              </a:solidFill>
              <a:round/>
            </a:ln>
            <a:effectLst/>
          </c:spPr>
          <c:marker>
            <c:symbol val="circle"/>
            <c:size val="5"/>
            <c:spPr>
              <a:solidFill>
                <a:schemeClr val="tx2">
                  <a:lumMod val="60000"/>
                  <a:lumOff val="40000"/>
                </a:schemeClr>
              </a:solidFill>
              <a:ln w="9525">
                <a:solidFill>
                  <a:schemeClr val="tx2">
                    <a:lumMod val="60000"/>
                    <a:lumOff val="40000"/>
                  </a:schemeClr>
                </a:solidFill>
              </a:ln>
              <a:effectLst/>
            </c:spPr>
          </c:marker>
          <c:yVal>
            <c:numRef>
              <c:f>Sheet1!$V$2:$V$41</c:f>
              <c:numCache>
                <c:formatCode>General</c:formatCode>
                <c:ptCount val="40"/>
                <c:pt idx="0">
                  <c:v>40.411000000000001</c:v>
                </c:pt>
                <c:pt idx="1">
                  <c:v>65.655000000000001</c:v>
                </c:pt>
                <c:pt idx="2">
                  <c:v>91.725999999999999</c:v>
                </c:pt>
                <c:pt idx="3">
                  <c:v>115.60599999999999</c:v>
                </c:pt>
                <c:pt idx="4">
                  <c:v>140.91800000000001</c:v>
                </c:pt>
                <c:pt idx="5">
                  <c:v>165.14099999999999</c:v>
                </c:pt>
                <c:pt idx="6">
                  <c:v>189.58500000000001</c:v>
                </c:pt>
                <c:pt idx="7">
                  <c:v>215.095</c:v>
                </c:pt>
                <c:pt idx="8">
                  <c:v>239.35300000000001</c:v>
                </c:pt>
                <c:pt idx="9">
                  <c:v>264.935</c:v>
                </c:pt>
                <c:pt idx="10">
                  <c:v>289.02100000000002</c:v>
                </c:pt>
                <c:pt idx="11">
                  <c:v>314.46100000000001</c:v>
                </c:pt>
                <c:pt idx="12">
                  <c:v>339.28500000000003</c:v>
                </c:pt>
                <c:pt idx="13">
                  <c:v>364.101</c:v>
                </c:pt>
                <c:pt idx="14">
                  <c:v>389.71</c:v>
                </c:pt>
                <c:pt idx="15">
                  <c:v>414.07400000000001</c:v>
                </c:pt>
                <c:pt idx="16">
                  <c:v>439.601</c:v>
                </c:pt>
                <c:pt idx="17">
                  <c:v>463.89800000000002</c:v>
                </c:pt>
                <c:pt idx="18">
                  <c:v>489.24</c:v>
                </c:pt>
                <c:pt idx="19">
                  <c:v>514.16700000000003</c:v>
                </c:pt>
                <c:pt idx="20">
                  <c:v>538.971</c:v>
                </c:pt>
                <c:pt idx="21">
                  <c:v>564.625</c:v>
                </c:pt>
                <c:pt idx="22">
                  <c:v>589.02300000000002</c:v>
                </c:pt>
                <c:pt idx="23">
                  <c:v>614.553</c:v>
                </c:pt>
                <c:pt idx="24">
                  <c:v>638.93200000000002</c:v>
                </c:pt>
                <c:pt idx="25">
                  <c:v>664.27700000000004</c:v>
                </c:pt>
                <c:pt idx="26">
                  <c:v>689.13099999999997</c:v>
                </c:pt>
                <c:pt idx="27">
                  <c:v>714.01300000000003</c:v>
                </c:pt>
                <c:pt idx="28">
                  <c:v>739.61300000000006</c:v>
                </c:pt>
                <c:pt idx="29">
                  <c:v>763.99800000000005</c:v>
                </c:pt>
                <c:pt idx="30">
                  <c:v>789.56200000000001</c:v>
                </c:pt>
                <c:pt idx="31">
                  <c:v>814.00699999999995</c:v>
                </c:pt>
                <c:pt idx="32">
                  <c:v>839.32100000000003</c:v>
                </c:pt>
                <c:pt idx="33">
                  <c:v>864.25</c:v>
                </c:pt>
                <c:pt idx="34">
                  <c:v>888.96100000000001</c:v>
                </c:pt>
                <c:pt idx="35">
                  <c:v>914.65300000000002</c:v>
                </c:pt>
                <c:pt idx="36">
                  <c:v>939.06500000000005</c:v>
                </c:pt>
                <c:pt idx="37">
                  <c:v>964.61900000000003</c:v>
                </c:pt>
                <c:pt idx="38">
                  <c:v>989.05899999999997</c:v>
                </c:pt>
                <c:pt idx="39">
                  <c:v>1014.36</c:v>
                </c:pt>
              </c:numCache>
            </c:numRef>
          </c:yVal>
          <c:smooth val="0"/>
        </c:ser>
        <c:dLbls>
          <c:showLegendKey val="0"/>
          <c:showVal val="0"/>
          <c:showCatName val="0"/>
          <c:showSerName val="0"/>
          <c:showPercent val="0"/>
          <c:showBubbleSize val="0"/>
        </c:dLbls>
        <c:axId val="2090579888"/>
        <c:axId val="2090589728"/>
      </c:scatterChart>
      <c:scatterChart>
        <c:scatterStyle val="smoothMarker"/>
        <c:varyColors val="0"/>
        <c:ser>
          <c:idx val="2"/>
          <c:order val="2"/>
          <c:tx>
            <c:v>CCC Speedup</c:v>
          </c:tx>
          <c:spPr>
            <a:ln w="28575" cap="rnd">
              <a:solidFill>
                <a:schemeClr val="tx2">
                  <a:lumMod val="75000"/>
                </a:schemeClr>
              </a:solidFill>
              <a:round/>
            </a:ln>
            <a:effectLst/>
          </c:spPr>
          <c:marker>
            <c:symbol val="triangle"/>
            <c:size val="5"/>
            <c:spPr>
              <a:solidFill>
                <a:schemeClr val="tx2">
                  <a:lumMod val="75000"/>
                </a:schemeClr>
              </a:solidFill>
              <a:ln w="9525">
                <a:solidFill>
                  <a:schemeClr val="tx2">
                    <a:lumMod val="75000"/>
                  </a:schemeClr>
                </a:solidFill>
              </a:ln>
              <a:effectLst/>
            </c:spPr>
          </c:marker>
          <c:yVal>
            <c:numRef>
              <c:f>Sheet1!$W$2:$W$41</c:f>
              <c:numCache>
                <c:formatCode>General</c:formatCode>
                <c:ptCount val="40"/>
                <c:pt idx="0">
                  <c:v>0.94244141446635821</c:v>
                </c:pt>
                <c:pt idx="1">
                  <c:v>1.0971746249333638</c:v>
                </c:pt>
                <c:pt idx="2">
                  <c:v>1.143230926890958</c:v>
                </c:pt>
                <c:pt idx="3">
                  <c:v>1.197316748265661</c:v>
                </c:pt>
                <c:pt idx="4">
                  <c:v>1.2238890702394298</c:v>
                </c:pt>
                <c:pt idx="5">
                  <c:v>1.2469344378440241</c:v>
                </c:pt>
                <c:pt idx="6">
                  <c:v>1.2579001503283487</c:v>
                </c:pt>
                <c:pt idx="7">
                  <c:v>1.2664450591599061</c:v>
                </c:pt>
                <c:pt idx="8">
                  <c:v>1.2753924120441356</c:v>
                </c:pt>
                <c:pt idx="9">
                  <c:v>1.2787325192971861</c:v>
                </c:pt>
                <c:pt idx="10">
                  <c:v>1.287660758214801</c:v>
                </c:pt>
                <c:pt idx="11">
                  <c:v>1.2919598932777037</c:v>
                </c:pt>
                <c:pt idx="12">
                  <c:v>1.2961610445495673</c:v>
                </c:pt>
                <c:pt idx="13">
                  <c:v>1.2968105003831354</c:v>
                </c:pt>
                <c:pt idx="14">
                  <c:v>1.2982217546380643</c:v>
                </c:pt>
                <c:pt idx="15">
                  <c:v>1.3011756352729222</c:v>
                </c:pt>
                <c:pt idx="16">
                  <c:v>1.3020534530176229</c:v>
                </c:pt>
                <c:pt idx="17">
                  <c:v>1.3057676471983066</c:v>
                </c:pt>
                <c:pt idx="18">
                  <c:v>1.3080185593982503</c:v>
                </c:pt>
                <c:pt idx="19">
                  <c:v>1.3097087133168794</c:v>
                </c:pt>
                <c:pt idx="20">
                  <c:v>1.3094786175879591</c:v>
                </c:pt>
                <c:pt idx="21">
                  <c:v>1.3095328758025238</c:v>
                </c:pt>
                <c:pt idx="22">
                  <c:v>1.3106381244874987</c:v>
                </c:pt>
                <c:pt idx="23">
                  <c:v>1.3114149633961594</c:v>
                </c:pt>
                <c:pt idx="24">
                  <c:v>1.3135983171918137</c:v>
                </c:pt>
                <c:pt idx="25">
                  <c:v>1.3149815513708887</c:v>
                </c:pt>
                <c:pt idx="26">
                  <c:v>1.3162243463144163</c:v>
                </c:pt>
                <c:pt idx="27">
                  <c:v>1.3155726856513816</c:v>
                </c:pt>
                <c:pt idx="28">
                  <c:v>1.3153338299894672</c:v>
                </c:pt>
                <c:pt idx="29">
                  <c:v>1.3159196751823956</c:v>
                </c:pt>
                <c:pt idx="30">
                  <c:v>1.3165020606361502</c:v>
                </c:pt>
                <c:pt idx="31">
                  <c:v>1.3179493542438825</c:v>
                </c:pt>
                <c:pt idx="32">
                  <c:v>1.3190066732513543</c:v>
                </c:pt>
                <c:pt idx="33">
                  <c:v>1.3197223025744864</c:v>
                </c:pt>
                <c:pt idx="34">
                  <c:v>1.3193717159695417</c:v>
                </c:pt>
                <c:pt idx="35">
                  <c:v>1.3189045463142852</c:v>
                </c:pt>
                <c:pt idx="36">
                  <c:v>1.3191419124341766</c:v>
                </c:pt>
                <c:pt idx="37">
                  <c:v>1.3196712899082435</c:v>
                </c:pt>
                <c:pt idx="38">
                  <c:v>1.3207806612143462</c:v>
                </c:pt>
                <c:pt idx="39">
                  <c:v>1.3216116566110649</c:v>
                </c:pt>
              </c:numCache>
            </c:numRef>
          </c:yVal>
          <c:smooth val="1"/>
        </c:ser>
        <c:dLbls>
          <c:showLegendKey val="0"/>
          <c:showVal val="0"/>
          <c:showCatName val="0"/>
          <c:showSerName val="0"/>
          <c:showPercent val="0"/>
          <c:showBubbleSize val="0"/>
        </c:dLbls>
        <c:axId val="139115840"/>
        <c:axId val="139126720"/>
      </c:scatterChart>
      <c:valAx>
        <c:axId val="2090579888"/>
        <c:scaling>
          <c:orientation val="minMax"/>
          <c:max val="4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400" dirty="0"/>
                  <a:t>Divergent path FMAD instructions</a:t>
                </a:r>
              </a:p>
              <a:p>
                <a:pPr>
                  <a:defRPr/>
                </a:pPr>
                <a:r>
                  <a:rPr lang="en-US" sz="1400" dirty="0"/>
                  <a:t>(24 threads of every warp take the path)</a:t>
                </a:r>
              </a:p>
            </c:rich>
          </c:tx>
          <c:layout>
            <c:manualLayout>
              <c:xMode val="edge"/>
              <c:yMode val="edge"/>
              <c:x val="8.3940536035241917E-2"/>
              <c:y val="0.8647463768115941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589728"/>
        <c:crosses val="autoZero"/>
        <c:crossBetween val="midCat"/>
        <c:majorUnit val="10"/>
      </c:valAx>
      <c:valAx>
        <c:axId val="2090589728"/>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Time (s)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90579888"/>
        <c:crosses val="autoZero"/>
        <c:crossBetween val="midCat"/>
        <c:majorUnit val="400"/>
        <c:dispUnits>
          <c:builtInUnit val="thousands"/>
        </c:dispUnits>
      </c:valAx>
      <c:valAx>
        <c:axId val="139126720"/>
        <c:scaling>
          <c:orientation val="minMax"/>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Speedup</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39115840"/>
        <c:crosses val="max"/>
        <c:crossBetween val="midCat"/>
        <c:majorUnit val="0.4"/>
        <c:minorUnit val="0.2"/>
      </c:valAx>
      <c:valAx>
        <c:axId val="139115840"/>
        <c:scaling>
          <c:orientation val="minMax"/>
        </c:scaling>
        <c:delete val="1"/>
        <c:axPos val="b"/>
        <c:majorTickMark val="out"/>
        <c:minorTickMark val="none"/>
        <c:tickLblPos val="nextTo"/>
        <c:crossAx val="139126720"/>
        <c:crosses val="autoZero"/>
        <c:crossBetween val="midCat"/>
      </c:valAx>
      <c:spPr>
        <a:noFill/>
        <a:ln w="12700">
          <a:solidFill>
            <a:schemeClr val="tx1"/>
          </a:solidFill>
        </a:ln>
        <a:effectLst/>
      </c:spPr>
    </c:plotArea>
    <c:plotVisOnly val="1"/>
    <c:dispBlanksAs val="gap"/>
    <c:showDLblsOverMax val="0"/>
  </c:chart>
  <c:spPr>
    <a:noFill/>
    <a:ln>
      <a:noFill/>
    </a:ln>
    <a:effectLst/>
  </c:spPr>
  <c:txPr>
    <a:bodyPr/>
    <a:lstStyle/>
    <a:p>
      <a:pPr>
        <a:defRPr sz="1600">
          <a:solidFill>
            <a:sysClr val="windowText" lastClr="000000"/>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8A52B-6A34-468A-B685-9ED21D6B2B0C}" type="datetimeFigureOut">
              <a:rPr lang="en-US" smtClean="0"/>
              <a:t>12/7/2015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B7AAF-E9F6-45E4-9216-AB13FB52DC52}" type="slidenum">
              <a:rPr lang="en-US" smtClean="0"/>
              <a:t>‹#›</a:t>
            </a:fld>
            <a:endParaRPr lang="en-US"/>
          </a:p>
        </p:txBody>
      </p:sp>
    </p:spTree>
    <p:extLst>
      <p:ext uri="{BB962C8B-B14F-4D97-AF65-F5344CB8AC3E}">
        <p14:creationId xmlns:p14="http://schemas.microsoft.com/office/powerpoint/2010/main" val="305289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1</a:t>
            </a:fld>
            <a:endParaRPr lang="en-US"/>
          </a:p>
        </p:txBody>
      </p:sp>
    </p:spTree>
    <p:extLst>
      <p:ext uri="{BB962C8B-B14F-4D97-AF65-F5344CB8AC3E}">
        <p14:creationId xmlns:p14="http://schemas.microsoft.com/office/powerpoint/2010/main" val="140235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16</a:t>
            </a:fld>
            <a:endParaRPr lang="en-US"/>
          </a:p>
        </p:txBody>
      </p:sp>
    </p:spTree>
    <p:extLst>
      <p:ext uri="{BB962C8B-B14F-4D97-AF65-F5344CB8AC3E}">
        <p14:creationId xmlns:p14="http://schemas.microsoft.com/office/powerpoint/2010/main" val="184115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17</a:t>
            </a:fld>
            <a:endParaRPr lang="en-US"/>
          </a:p>
        </p:txBody>
      </p:sp>
    </p:spTree>
    <p:extLst>
      <p:ext uri="{BB962C8B-B14F-4D97-AF65-F5344CB8AC3E}">
        <p14:creationId xmlns:p14="http://schemas.microsoft.com/office/powerpoint/2010/main" val="148949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2</a:t>
            </a:fld>
            <a:endParaRPr lang="en-US"/>
          </a:p>
        </p:txBody>
      </p:sp>
    </p:spTree>
    <p:extLst>
      <p:ext uri="{BB962C8B-B14F-4D97-AF65-F5344CB8AC3E}">
        <p14:creationId xmlns:p14="http://schemas.microsoft.com/office/powerpoint/2010/main" val="270060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thread processes some vertices.</a:t>
            </a:r>
          </a:p>
          <a:p>
            <a:endParaRPr lang="en-US" dirty="0" smtClean="0"/>
          </a:p>
          <a:p>
            <a:r>
              <a:rPr lang="en-US" dirty="0" smtClean="0"/>
              <a:t>If a vertex has</a:t>
            </a:r>
            <a:r>
              <a:rPr lang="en-US" baseline="0" dirty="0" smtClean="0"/>
              <a:t> been updated in the previous CUDA kernel invocation, thread has to update the vertex’s neighbors. This condition might evaluate true for some warp lanes and false for others. Threads that need not execute divergent branch must wait for other threads inside the warp to finish processing block B.  </a:t>
            </a:r>
            <a:endParaRPr lang="en-US" dirty="0" smtClean="0"/>
          </a:p>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3</a:t>
            </a:fld>
            <a:endParaRPr lang="en-US"/>
          </a:p>
        </p:txBody>
      </p:sp>
    </p:spTree>
    <p:extLst>
      <p:ext uri="{BB962C8B-B14F-4D97-AF65-F5344CB8AC3E}">
        <p14:creationId xmlns:p14="http://schemas.microsoft.com/office/powerpoint/2010/main" val="193891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slide is the visualization of what I talked about.</a:t>
            </a:r>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5</a:t>
            </a:fld>
            <a:endParaRPr lang="en-US"/>
          </a:p>
        </p:txBody>
      </p:sp>
    </p:spTree>
    <p:extLst>
      <p:ext uri="{BB962C8B-B14F-4D97-AF65-F5344CB8AC3E}">
        <p14:creationId xmlns:p14="http://schemas.microsoft.com/office/powerpoint/2010/main" val="228654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methods enabling CCC:</a:t>
            </a:r>
          </a:p>
          <a:p>
            <a:pPr lvl="1"/>
            <a:r>
              <a:rPr lang="en-US" dirty="0" smtClean="0"/>
              <a:t>Intra-warp binary reduction so as to count the total number of warp lanes with the false pred.</a:t>
            </a:r>
          </a:p>
          <a:p>
            <a:pPr lvl="1"/>
            <a:r>
              <a:rPr lang="en-US" dirty="0" smtClean="0"/>
              <a:t>Intra-warp binary prefix sum to realize the stack position to/from which the threads stores/restores the context.</a:t>
            </a:r>
          </a:p>
          <a:p>
            <a:r>
              <a:rPr lang="en-US" dirty="0" smtClean="0"/>
              <a:t>A thread’s task context is:</a:t>
            </a:r>
          </a:p>
          <a:p>
            <a:pPr lvl="1"/>
            <a:r>
              <a:rPr lang="en-US" dirty="0" smtClean="0"/>
              <a:t>Defined prior to divergent path as a function of thread-specific special registers.</a:t>
            </a:r>
          </a:p>
          <a:p>
            <a:pPr lvl="1"/>
            <a:r>
              <a:rPr lang="en-US" dirty="0" smtClean="0"/>
              <a:t>Used inside the divergent task path.</a:t>
            </a:r>
          </a:p>
          <a:p>
            <a:endParaRPr lang="en-US" dirty="0" smtClean="0"/>
          </a:p>
          <a:p>
            <a:r>
              <a:rPr lang="en-US" dirty="0" smtClean="0"/>
              <a:t>Optimizing parallel prefix operations for the Fermi architecture.</a:t>
            </a:r>
            <a:r>
              <a:rPr lang="en-US" baseline="0" dirty="0" smtClean="0"/>
              <a:t> &lt;- PAPER</a:t>
            </a:r>
          </a:p>
          <a:p>
            <a:endParaRPr lang="en-US" baseline="0" dirty="0" smtClean="0"/>
          </a:p>
          <a:p>
            <a:r>
              <a:rPr lang="en-US" baseline="0" dirty="0" smtClean="0"/>
              <a:t>Defining task context allows us to methodically define minimum set of registers that fully describe the task. This allowed us to introduce CCC as a compiler optimization.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9</a:t>
            </a:fld>
            <a:endParaRPr lang="en-US"/>
          </a:p>
        </p:txBody>
      </p:sp>
    </p:spTree>
    <p:extLst>
      <p:ext uri="{BB962C8B-B14F-4D97-AF65-F5344CB8AC3E}">
        <p14:creationId xmlns:p14="http://schemas.microsoft.com/office/powerpoint/2010/main" val="329454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12</a:t>
            </a:fld>
            <a:endParaRPr lang="en-US"/>
          </a:p>
        </p:txBody>
      </p:sp>
    </p:spTree>
    <p:extLst>
      <p:ext uri="{BB962C8B-B14F-4D97-AF65-F5344CB8AC3E}">
        <p14:creationId xmlns:p14="http://schemas.microsoft.com/office/powerpoint/2010/main" val="358578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rtl="0">
              <a:buFont typeface="Wingdings" panose="05000000000000000000" pitchFamily="2" charset="2"/>
              <a:buChar char="§"/>
            </a:pPr>
            <a:r>
              <a:rPr lang="en-US" sz="1200" dirty="0" smtClean="0"/>
              <a:t>We</a:t>
            </a:r>
            <a:r>
              <a:rPr lang="en-US" sz="1200" baseline="0" dirty="0" smtClean="0"/>
              <a:t> applied one or more transformation or optimization to each of these benchmarks. Detailed list is in the paper.</a:t>
            </a:r>
            <a:endParaRPr lang="en-US" sz="1200" dirty="0" smtClean="0"/>
          </a:p>
          <a:p>
            <a:pPr marL="342900" indent="-342900">
              <a:buFont typeface="Wingdings" panose="05000000000000000000" pitchFamily="2" charset="2"/>
              <a:buChar char="§"/>
            </a:pPr>
            <a:endParaRPr lang="en-US" sz="1200" dirty="0" smtClean="0"/>
          </a:p>
          <a:p>
            <a:pPr marL="342900" indent="-342900">
              <a:buFont typeface="Wingdings" panose="05000000000000000000" pitchFamily="2" charset="2"/>
              <a:buChar char="§"/>
            </a:pPr>
            <a:r>
              <a:rPr lang="en-US" sz="1200" dirty="0" smtClean="0"/>
              <a:t>FF has the highest speedup due to being compute-intensive and </a:t>
            </a:r>
            <a:r>
              <a:rPr lang="en-US" sz="1200" i="1" dirty="0" smtClean="0"/>
              <a:t>branch prioritization</a:t>
            </a:r>
            <a:r>
              <a:rPr lang="en-US" sz="1200" dirty="0" smtClean="0"/>
              <a:t> optimization.</a:t>
            </a:r>
          </a:p>
          <a:p>
            <a:pPr marL="342900" indent="-342900">
              <a:buFont typeface="Wingdings" panose="05000000000000000000" pitchFamily="2" charset="2"/>
              <a:buChar char="§"/>
            </a:pPr>
            <a:r>
              <a:rPr lang="en-US" sz="1200" dirty="0" smtClean="0"/>
              <a:t>IEFA contains 3 long compute-only divergent paths that CCC can be applied to.</a:t>
            </a:r>
          </a:p>
          <a:p>
            <a:pPr marL="342900" indent="-342900">
              <a:buFont typeface="Wingdings" panose="05000000000000000000" pitchFamily="2" charset="2"/>
              <a:buChar char="§"/>
            </a:pPr>
            <a:r>
              <a:rPr lang="en-US" sz="1200" dirty="0" smtClean="0"/>
              <a:t>EMIES is the only benchmark that application of CCC by-default limits the occupancy of the kernel. In this case, we enforced register spillage.</a:t>
            </a:r>
          </a:p>
          <a:p>
            <a:pPr marL="342900" indent="-342900">
              <a:buFont typeface="Wingdings" panose="05000000000000000000" pitchFamily="2" charset="2"/>
              <a:buChar char="§"/>
            </a:pPr>
            <a:r>
              <a:rPr lang="en-US" sz="1200" dirty="0" smtClean="0"/>
              <a:t>HASH, BFS, and SSSP are primarily memory-bound hence application of CCC, although greatly increases the warp execution efficiency, results in smaller speedups.</a:t>
            </a:r>
          </a:p>
        </p:txBody>
      </p:sp>
      <p:sp>
        <p:nvSpPr>
          <p:cNvPr id="4" name="Slide Number Placeholder 3"/>
          <p:cNvSpPr>
            <a:spLocks noGrp="1"/>
          </p:cNvSpPr>
          <p:nvPr>
            <p:ph type="sldNum" sz="quarter" idx="10"/>
          </p:nvPr>
        </p:nvSpPr>
        <p:spPr/>
        <p:txBody>
          <a:bodyPr/>
          <a:lstStyle/>
          <a:p>
            <a:fld id="{CA2B7AAF-E9F6-45E4-9216-AB13FB52DC52}" type="slidenum">
              <a:rPr lang="en-US" smtClean="0"/>
              <a:t>13</a:t>
            </a:fld>
            <a:endParaRPr lang="en-US"/>
          </a:p>
        </p:txBody>
      </p:sp>
    </p:spTree>
    <p:extLst>
      <p:ext uri="{BB962C8B-B14F-4D97-AF65-F5344CB8AC3E}">
        <p14:creationId xmlns:p14="http://schemas.microsoft.com/office/powerpoint/2010/main" val="384806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divergent path contains 20 FMAD operations.</a:t>
            </a:r>
          </a:p>
          <a:p>
            <a:endParaRPr lang="en-US" dirty="0" smtClean="0"/>
          </a:p>
          <a:p>
            <a:pPr marL="342900" indent="-342900">
              <a:buFont typeface="Wingdings" panose="05000000000000000000" pitchFamily="2" charset="2"/>
              <a:buChar char="§"/>
            </a:pPr>
            <a:r>
              <a:rPr lang="en-US" sz="1200" dirty="0" smtClean="0"/>
              <a:t>Applying CCC makes the execution time grow linearly w.r.t. the workload.</a:t>
            </a:r>
          </a:p>
          <a:p>
            <a:pPr marL="342900" indent="-342900">
              <a:buFont typeface="Wingdings" panose="05000000000000000000" pitchFamily="2" charset="2"/>
              <a:buChar char="§"/>
            </a:pPr>
            <a:r>
              <a:rPr lang="en-US" sz="1200" dirty="0" smtClean="0"/>
              <a:t>While CCC warp efficiency is always high, normal kernel’s grows linearly w.r.t. the workload.</a:t>
            </a:r>
          </a:p>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14</a:t>
            </a:fld>
            <a:endParaRPr lang="en-US"/>
          </a:p>
        </p:txBody>
      </p:sp>
    </p:spTree>
    <p:extLst>
      <p:ext uri="{BB962C8B-B14F-4D97-AF65-F5344CB8AC3E}">
        <p14:creationId xmlns:p14="http://schemas.microsoft.com/office/powerpoint/2010/main" val="314388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sz="1200" dirty="0" smtClean="0"/>
              <a:t>CCC speedups approach to the inverse of the utilized threads ratio.</a:t>
            </a:r>
          </a:p>
          <a:p>
            <a:pPr marL="342900" indent="-342900">
              <a:buFont typeface="Wingdings" panose="05000000000000000000" pitchFamily="2" charset="2"/>
              <a:buChar char="§"/>
            </a:pPr>
            <a:r>
              <a:rPr lang="en-US" sz="1200" dirty="0" smtClean="0"/>
              <a:t>To cope with CCC overhead, either the divergent path should be long or the divergent ratio should be high.</a:t>
            </a:r>
          </a:p>
          <a:p>
            <a:endParaRPr lang="en-US" dirty="0"/>
          </a:p>
        </p:txBody>
      </p:sp>
      <p:sp>
        <p:nvSpPr>
          <p:cNvPr id="4" name="Slide Number Placeholder 3"/>
          <p:cNvSpPr>
            <a:spLocks noGrp="1"/>
          </p:cNvSpPr>
          <p:nvPr>
            <p:ph type="sldNum" sz="quarter" idx="10"/>
          </p:nvPr>
        </p:nvSpPr>
        <p:spPr/>
        <p:txBody>
          <a:bodyPr/>
          <a:lstStyle/>
          <a:p>
            <a:fld id="{CA2B7AAF-E9F6-45E4-9216-AB13FB52DC52}" type="slidenum">
              <a:rPr lang="en-US" smtClean="0"/>
              <a:t>15</a:t>
            </a:fld>
            <a:endParaRPr lang="en-US"/>
          </a:p>
        </p:txBody>
      </p:sp>
    </p:spTree>
    <p:extLst>
      <p:ext uri="{BB962C8B-B14F-4D97-AF65-F5344CB8AC3E}">
        <p14:creationId xmlns:p14="http://schemas.microsoft.com/office/powerpoint/2010/main" val="363863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CD6417-7601-47F5-974C-8D9A46BAE58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341184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D6417-7601-47F5-974C-8D9A46BAE58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336590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D6417-7601-47F5-974C-8D9A46BAE58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DD06D5-8204-4376-8D5D-3367031B40D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5757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2CD6417-7601-47F5-974C-8D9A46BAE58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3236733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2CD6417-7601-47F5-974C-8D9A46BAE58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DD06D5-8204-4376-8D5D-3367031B40D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134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2CD6417-7601-47F5-974C-8D9A46BAE58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3299000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D6417-7601-47F5-974C-8D9A46BAE58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366688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D6417-7601-47F5-974C-8D9A46BAE58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86239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CD6417-7601-47F5-974C-8D9A46BAE58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216238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D6417-7601-47F5-974C-8D9A46BAE58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251634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CD6417-7601-47F5-974C-8D9A46BAE58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223135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CD6417-7601-47F5-974C-8D9A46BAE580}"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388998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CD6417-7601-47F5-974C-8D9A46BAE580}"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189671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D6417-7601-47F5-974C-8D9A46BAE580}"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255208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D6417-7601-47F5-974C-8D9A46BAE58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341862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D6417-7601-47F5-974C-8D9A46BAE58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ADD06D5-8204-4376-8D5D-3367031B40DF}" type="slidenum">
              <a:rPr lang="en-US" smtClean="0"/>
              <a:t>‹#›</a:t>
            </a:fld>
            <a:endParaRPr lang="en-US"/>
          </a:p>
        </p:txBody>
      </p:sp>
    </p:spTree>
    <p:extLst>
      <p:ext uri="{BB962C8B-B14F-4D97-AF65-F5344CB8AC3E}">
        <p14:creationId xmlns:p14="http://schemas.microsoft.com/office/powerpoint/2010/main" val="56474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2CD6417-7601-47F5-974C-8D9A46BAE580}" type="datetimeFigureOut">
              <a:rPr lang="en-US" smtClean="0"/>
              <a:t>12/7/2015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ADD06D5-8204-4376-8D5D-3367031B40DF}" type="slidenum">
              <a:rPr lang="en-US" smtClean="0"/>
              <a:t>‹#›</a:t>
            </a:fld>
            <a:endParaRPr lang="en-US"/>
          </a:p>
        </p:txBody>
      </p:sp>
    </p:spTree>
    <p:extLst>
      <p:ext uri="{BB962C8B-B14F-4D97-AF65-F5344CB8AC3E}">
        <p14:creationId xmlns:p14="http://schemas.microsoft.com/office/powerpoint/2010/main" val="11627383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Efficient Warp Execution in Presence of Divergence with </a:t>
            </a:r>
            <a:r>
              <a:rPr lang="en-US" sz="4000" b="1" i="1" dirty="0" smtClean="0"/>
              <a:t>Collaborative Context Collection</a:t>
            </a:r>
            <a:endParaRPr lang="en-US" sz="4000" b="1" i="1" dirty="0"/>
          </a:p>
        </p:txBody>
      </p:sp>
      <p:sp>
        <p:nvSpPr>
          <p:cNvPr id="3" name="Subtitle 2"/>
          <p:cNvSpPr>
            <a:spLocks noGrp="1"/>
          </p:cNvSpPr>
          <p:nvPr>
            <p:ph type="subTitle" idx="1"/>
          </p:nvPr>
        </p:nvSpPr>
        <p:spPr>
          <a:xfrm>
            <a:off x="2589212" y="5026769"/>
            <a:ext cx="8915399" cy="1126283"/>
          </a:xfrm>
        </p:spPr>
        <p:txBody>
          <a:bodyPr>
            <a:normAutofit/>
          </a:bodyPr>
          <a:lstStyle/>
          <a:p>
            <a:r>
              <a:rPr lang="en-US" dirty="0" smtClean="0"/>
              <a:t>Farzad Khorasani, Rajiv Gupta, </a:t>
            </a:r>
            <a:r>
              <a:rPr lang="en-US" dirty="0" err="1" smtClean="0"/>
              <a:t>Laxmi</a:t>
            </a:r>
            <a:r>
              <a:rPr lang="en-US" dirty="0" smtClean="0"/>
              <a:t> N. </a:t>
            </a:r>
            <a:r>
              <a:rPr lang="en-US" dirty="0" err="1" smtClean="0"/>
              <a:t>Bhuyan</a:t>
            </a:r>
            <a:endParaRPr lang="en-US" dirty="0" smtClean="0"/>
          </a:p>
          <a:p>
            <a:r>
              <a:rPr lang="en-US" dirty="0" smtClean="0"/>
              <a:t>UC Riverside</a:t>
            </a:r>
          </a:p>
          <a:p>
            <a:endParaRPr lang="en-US" dirty="0"/>
          </a:p>
          <a:p>
            <a:endParaRPr lang="en-US" dirty="0"/>
          </a:p>
        </p:txBody>
      </p:sp>
      <p:sp>
        <p:nvSpPr>
          <p:cNvPr id="5" name="Subtitle 2"/>
          <p:cNvSpPr txBox="1">
            <a:spLocks/>
          </p:cNvSpPr>
          <p:nvPr/>
        </p:nvSpPr>
        <p:spPr>
          <a:xfrm>
            <a:off x="2589212" y="6153052"/>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a:t>The 48th Annual IEEE/ACM International Symposium on </a:t>
            </a:r>
            <a:r>
              <a:rPr lang="en-US" sz="1400" smtClean="0"/>
              <a:t>Microarchitecture (MICRO), 2015</a:t>
            </a:r>
            <a:endParaRPr lang="en-US" sz="1400"/>
          </a:p>
        </p:txBody>
      </p:sp>
      <p:cxnSp>
        <p:nvCxnSpPr>
          <p:cNvPr id="8" name="Straight Connector 7"/>
          <p:cNvCxnSpPr/>
          <p:nvPr/>
        </p:nvCxnSpPr>
        <p:spPr>
          <a:xfrm>
            <a:off x="2589212" y="4910358"/>
            <a:ext cx="8229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2589212" y="5964541"/>
            <a:ext cx="8229600"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04" y="184591"/>
            <a:ext cx="2330009" cy="2330009"/>
          </a:xfrm>
          <a:prstGeom prst="rect">
            <a:avLst/>
          </a:prstGeom>
        </p:spPr>
      </p:pic>
    </p:spTree>
    <p:extLst>
      <p:ext uri="{BB962C8B-B14F-4D97-AF65-F5344CB8AC3E}">
        <p14:creationId xmlns:p14="http://schemas.microsoft.com/office/powerpoint/2010/main" val="314725161"/>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a:t>Collaborative Context Collection:</a:t>
            </a:r>
            <a:br>
              <a:rPr lang="en-US" sz="3200" dirty="0"/>
            </a:br>
            <a:r>
              <a:rPr lang="en-US" sz="3200" dirty="0" smtClean="0"/>
              <a:t>Transformations</a:t>
            </a:r>
            <a:endParaRPr lang="en-US" sz="3200" dirty="0"/>
          </a:p>
        </p:txBody>
      </p:sp>
      <p:pic>
        <p:nvPicPr>
          <p:cNvPr id="8" name="Content Placeholder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9</a:t>
            </a:r>
            <a:endParaRPr lang="en-US" dirty="0">
              <a:solidFill>
                <a:schemeClr val="bg1">
                  <a:lumMod val="85000"/>
                </a:schemeClr>
              </a:solidFill>
            </a:endParaRPr>
          </a:p>
        </p:txBody>
      </p:sp>
      <p:sp>
        <p:nvSpPr>
          <p:cNvPr id="10" name="Content Placeholder 2"/>
          <p:cNvSpPr>
            <a:spLocks noGrp="1"/>
          </p:cNvSpPr>
          <p:nvPr>
            <p:ph idx="1"/>
          </p:nvPr>
        </p:nvSpPr>
        <p:spPr>
          <a:xfrm>
            <a:off x="2587644" y="1422400"/>
            <a:ext cx="8385156" cy="3777622"/>
          </a:xfrm>
        </p:spPr>
        <p:txBody>
          <a:bodyPr>
            <a:normAutofit/>
          </a:bodyPr>
          <a:lstStyle/>
          <a:p>
            <a:r>
              <a:rPr lang="en-US" sz="2000" dirty="0" smtClean="0"/>
              <a:t>Grid-Stride Loops</a:t>
            </a:r>
          </a:p>
          <a:p>
            <a:pPr lvl="1"/>
            <a:r>
              <a:rPr lang="en-US" dirty="0"/>
              <a:t>Enable task repetition over a divergent GPU </a:t>
            </a:r>
            <a:r>
              <a:rPr lang="en-US" dirty="0" smtClean="0"/>
              <a:t>kernel.</a:t>
            </a:r>
          </a:p>
          <a:p>
            <a:r>
              <a:rPr lang="en-US" sz="2000" dirty="0" smtClean="0"/>
              <a:t>Loops with variable Trip-Count</a:t>
            </a:r>
          </a:p>
          <a:p>
            <a:pPr lvl="1"/>
            <a:r>
              <a:rPr lang="en-US" dirty="0" smtClean="0"/>
              <a:t>Reduce the largest trip-count with an intra-warp butterfly shuffle reduction.</a:t>
            </a:r>
          </a:p>
          <a:p>
            <a:pPr lvl="1"/>
            <a:r>
              <a:rPr lang="en-US" dirty="0" smtClean="0"/>
              <a:t>Select the resulting value as the uniform trip-count.</a:t>
            </a:r>
          </a:p>
          <a:p>
            <a:pPr lvl="1"/>
            <a:r>
              <a:rPr lang="en-US" dirty="0" smtClean="0"/>
              <a:t>Wrap the code inside the loop by a condition check.</a:t>
            </a:r>
            <a:endParaRPr lang="en-US" dirty="0"/>
          </a:p>
          <a:p>
            <a:r>
              <a:rPr lang="en-US" sz="2000" dirty="0"/>
              <a:t>Recursive Device Functions &amp; Loops with Unknown </a:t>
            </a:r>
            <a:r>
              <a:rPr lang="en-US" sz="2000" dirty="0" smtClean="0"/>
              <a:t>Trip-Count</a:t>
            </a:r>
          </a:p>
          <a:p>
            <a:r>
              <a:rPr lang="en-US" sz="2000" dirty="0"/>
              <a:t>Nested and Multi-path Context </a:t>
            </a:r>
            <a:r>
              <a:rPr lang="en-US" sz="2000" dirty="0" smtClean="0"/>
              <a:t>Collection</a:t>
            </a:r>
          </a:p>
          <a:p>
            <a:pPr lvl="1"/>
            <a:r>
              <a:rPr lang="en-US" dirty="0" smtClean="0"/>
              <a:t>A separate and independent context stack for each divergent path.</a:t>
            </a:r>
            <a:endParaRPr lang="en-US" dirty="0"/>
          </a:p>
        </p:txBody>
      </p:sp>
    </p:spTree>
    <p:extLst>
      <p:ext uri="{BB962C8B-B14F-4D97-AF65-F5344CB8AC3E}">
        <p14:creationId xmlns:p14="http://schemas.microsoft.com/office/powerpoint/2010/main" val="71347294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a:t>Collaborative Context Collection:</a:t>
            </a:r>
            <a:br>
              <a:rPr lang="en-US" sz="3200" dirty="0"/>
            </a:br>
            <a:r>
              <a:rPr lang="en-US" sz="3200" dirty="0" smtClean="0"/>
              <a:t>Optimizations</a:t>
            </a:r>
            <a:endParaRPr lang="en-US" sz="3200" dirty="0"/>
          </a:p>
        </p:txBody>
      </p:sp>
      <p:pic>
        <p:nvPicPr>
          <p:cNvPr id="8" name="Content Placeholder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10</a:t>
            </a:r>
            <a:endParaRPr lang="en-US" dirty="0">
              <a:solidFill>
                <a:schemeClr val="bg1">
                  <a:lumMod val="85000"/>
                </a:schemeClr>
              </a:solidFill>
            </a:endParaRPr>
          </a:p>
        </p:txBody>
      </p:sp>
      <p:sp>
        <p:nvSpPr>
          <p:cNvPr id="10" name="Content Placeholder 2"/>
          <p:cNvSpPr>
            <a:spLocks noGrp="1"/>
          </p:cNvSpPr>
          <p:nvPr>
            <p:ph idx="1"/>
          </p:nvPr>
        </p:nvSpPr>
        <p:spPr>
          <a:xfrm>
            <a:off x="2587644" y="1422400"/>
            <a:ext cx="8385156" cy="3777622"/>
          </a:xfrm>
        </p:spPr>
        <p:txBody>
          <a:bodyPr>
            <a:normAutofit/>
          </a:bodyPr>
          <a:lstStyle/>
          <a:p>
            <a:r>
              <a:rPr lang="en-US" sz="2000" dirty="0" smtClean="0"/>
              <a:t>Context Compression.</a:t>
            </a:r>
          </a:p>
          <a:p>
            <a:pPr lvl="1"/>
            <a:r>
              <a:rPr lang="en-US" dirty="0" smtClean="0"/>
              <a:t>If a context’s register can be computed from another context register simply, stack only one.</a:t>
            </a:r>
          </a:p>
          <a:p>
            <a:pPr lvl="1"/>
            <a:r>
              <a:rPr lang="en-US" dirty="0" smtClean="0"/>
              <a:t>Calculate the other one during the retrieval.</a:t>
            </a:r>
            <a:endParaRPr lang="en-US" dirty="0"/>
          </a:p>
          <a:p>
            <a:r>
              <a:rPr lang="en-US" sz="2000" dirty="0" smtClean="0"/>
              <a:t>Memory Divergence Avoidance.</a:t>
            </a:r>
          </a:p>
          <a:p>
            <a:pPr lvl="1"/>
            <a:r>
              <a:rPr lang="en-US" dirty="0" smtClean="0"/>
              <a:t>Take </a:t>
            </a:r>
            <a:r>
              <a:rPr lang="en-US" dirty="0"/>
              <a:t>the coalesced memory access out of the divergent path to keep it aligned. </a:t>
            </a:r>
          </a:p>
          <a:p>
            <a:r>
              <a:rPr lang="en-US" sz="2000" dirty="0" smtClean="0"/>
              <a:t>Prioritizing the Costliest Branches.</a:t>
            </a:r>
          </a:p>
          <a:p>
            <a:pPr lvl="1"/>
            <a:r>
              <a:rPr lang="en-US" dirty="0"/>
              <a:t>To avoid restricting occupancy, apply CCC only to </a:t>
            </a:r>
            <a:r>
              <a:rPr lang="en-US" dirty="0" smtClean="0"/>
              <a:t>the most expensive branches: longest </a:t>
            </a:r>
            <a:r>
              <a:rPr lang="en-US" dirty="0"/>
              <a:t>branches with the least probability of </a:t>
            </a:r>
            <a:r>
              <a:rPr lang="en-US" dirty="0" smtClean="0"/>
              <a:t>traversal.</a:t>
            </a:r>
            <a:endParaRPr lang="en-US" dirty="0"/>
          </a:p>
          <a:p>
            <a:pPr lvl="1"/>
            <a:endParaRPr lang="en-US" dirty="0"/>
          </a:p>
        </p:txBody>
      </p:sp>
    </p:spTree>
    <p:extLst>
      <p:ext uri="{BB962C8B-B14F-4D97-AF65-F5344CB8AC3E}">
        <p14:creationId xmlns:p14="http://schemas.microsoft.com/office/powerpoint/2010/main" val="51161212"/>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a:t>Collaborative Context Collection:</a:t>
            </a:r>
            <a:br>
              <a:rPr lang="en-US" sz="3200" dirty="0"/>
            </a:br>
            <a:r>
              <a:rPr lang="en-US" sz="3200" dirty="0" smtClean="0"/>
              <a:t>Automation</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11</a:t>
            </a:r>
            <a:endParaRPr lang="en-US" dirty="0">
              <a:solidFill>
                <a:schemeClr val="bg1">
                  <a:lumMod val="85000"/>
                </a:schemeClr>
              </a:solidFill>
            </a:endParaRPr>
          </a:p>
        </p:txBody>
      </p:sp>
      <p:sp>
        <p:nvSpPr>
          <p:cNvPr id="10" name="Content Placeholder 2"/>
          <p:cNvSpPr>
            <a:spLocks noGrp="1"/>
          </p:cNvSpPr>
          <p:nvPr>
            <p:ph idx="1"/>
          </p:nvPr>
        </p:nvSpPr>
        <p:spPr>
          <a:xfrm>
            <a:off x="2587644" y="1422399"/>
            <a:ext cx="8385156" cy="4374648"/>
          </a:xfrm>
        </p:spPr>
        <p:txBody>
          <a:bodyPr>
            <a:norm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grpSp>
        <p:nvGrpSpPr>
          <p:cNvPr id="12" name="Group 11"/>
          <p:cNvGrpSpPr/>
          <p:nvPr/>
        </p:nvGrpSpPr>
        <p:grpSpPr>
          <a:xfrm>
            <a:off x="1755729" y="2091602"/>
            <a:ext cx="8866261" cy="3036241"/>
            <a:chOff x="864760" y="1628775"/>
            <a:chExt cx="10366078" cy="4165535"/>
          </a:xfrm>
        </p:grpSpPr>
        <p:sp>
          <p:nvSpPr>
            <p:cNvPr id="13" name="Rectangle 12"/>
            <p:cNvSpPr/>
            <p:nvPr/>
          </p:nvSpPr>
          <p:spPr>
            <a:xfrm>
              <a:off x="3024343" y="1628775"/>
              <a:ext cx="4085584" cy="1255744"/>
            </a:xfrm>
            <a:prstGeom prst="rect">
              <a:avLst/>
            </a:prstGeom>
            <a:solidFill>
              <a:srgbClr val="1F497D">
                <a:lumMod val="20000"/>
                <a:lumOff val="80000"/>
              </a:srgbClr>
            </a:solidFill>
            <a:ln w="25400" cap="flat" cmpd="sng" algn="ctr">
              <a:solidFill>
                <a:srgbClr val="4F81BD">
                  <a:lumMod val="50000"/>
                </a:srgbClr>
              </a:solidFill>
              <a:prstDash val="solid"/>
            </a:ln>
            <a:effectLst/>
          </p:spPr>
          <p:txBody>
            <a:bodyPr lIns="4572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ea typeface="+mn-ea"/>
                  <a:cs typeface="+mn-cs"/>
                </a:rPr>
                <a:t>CCC Framework</a:t>
              </a:r>
              <a:endParaRPr kumimoji="0" lang="en-US" sz="1100" b="0" i="0" u="none" strike="noStrike" kern="0" cap="none" spc="0" normalizeH="0" baseline="0" noProof="0" dirty="0">
                <a:ln>
                  <a:noFill/>
                </a:ln>
                <a:solidFill>
                  <a:prstClr val="black"/>
                </a:solidFill>
                <a:effectLst/>
                <a:uLnTx/>
                <a:uFillTx/>
                <a:ea typeface="+mn-ea"/>
                <a:cs typeface="+mn-cs"/>
              </a:endParaRPr>
            </a:p>
          </p:txBody>
        </p:sp>
        <p:sp>
          <p:nvSpPr>
            <p:cNvPr id="14" name="Flowchart: Data 13"/>
            <p:cNvSpPr/>
            <p:nvPr/>
          </p:nvSpPr>
          <p:spPr>
            <a:xfrm>
              <a:off x="864760" y="3034637"/>
              <a:ext cx="2290962" cy="1145477"/>
            </a:xfrm>
            <a:prstGeom prst="flowChartInputOutput">
              <a:avLst/>
            </a:prstGeom>
            <a:solidFill>
              <a:srgbClr val="4F81BD">
                <a:lumMod val="20000"/>
                <a:lumOff val="80000"/>
              </a:srgbClr>
            </a:solidFill>
            <a:ln w="25400" cap="flat" cmpd="sng" algn="ctr">
              <a:solidFill>
                <a:srgbClr val="1F497D">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ea typeface="+mn-ea"/>
                  <a:cs typeface="+mn-cs"/>
                </a:rPr>
                <a:t>CUDA C++ kernel with pragma-like annotations</a:t>
              </a:r>
              <a:endParaRPr kumimoji="0" lang="en-US" sz="1100" b="0" i="0" u="none" strike="noStrike" kern="0" cap="none" spc="0" normalizeH="0" baseline="0" noProof="0" dirty="0">
                <a:ln>
                  <a:noFill/>
                </a:ln>
                <a:solidFill>
                  <a:prstClr val="black"/>
                </a:solidFill>
                <a:effectLst/>
                <a:uLnTx/>
                <a:uFillTx/>
                <a:ea typeface="+mn-ea"/>
                <a:cs typeface="+mn-cs"/>
              </a:endParaRPr>
            </a:p>
          </p:txBody>
        </p:sp>
        <p:sp>
          <p:nvSpPr>
            <p:cNvPr id="15" name="Flowchart: Alternate Process 14"/>
            <p:cNvSpPr/>
            <p:nvPr/>
          </p:nvSpPr>
          <p:spPr>
            <a:xfrm>
              <a:off x="3200693" y="1913144"/>
              <a:ext cx="1757088" cy="809896"/>
            </a:xfrm>
            <a:prstGeom prst="flowChartAlternateProcess">
              <a:avLst/>
            </a:prstGeom>
            <a:solidFill>
              <a:srgbClr val="1F497D">
                <a:lumMod val="75000"/>
              </a:srgbClr>
            </a:solidFill>
            <a:ln w="25400" cap="flat" cmpd="sng" algn="ctr">
              <a:solidFill>
                <a:srgbClr val="1F497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ea typeface="+mn-ea"/>
                  <a:cs typeface="+mn-cs"/>
                </a:rPr>
                <a:t>Annotated Source Modifier</a:t>
              </a:r>
              <a:endParaRPr kumimoji="0" lang="en-US" sz="1100" b="0" i="0" u="none" strike="noStrike" kern="0" cap="none" spc="0" normalizeH="0" baseline="0" noProof="0" dirty="0">
                <a:ln>
                  <a:noFill/>
                </a:ln>
                <a:solidFill>
                  <a:prstClr val="white"/>
                </a:solidFill>
                <a:effectLst/>
                <a:uLnTx/>
                <a:uFillTx/>
                <a:ea typeface="+mn-ea"/>
                <a:cs typeface="+mn-cs"/>
              </a:endParaRPr>
            </a:p>
          </p:txBody>
        </p:sp>
        <p:sp>
          <p:nvSpPr>
            <p:cNvPr id="16" name="Flowchart: Alternate Process 15"/>
            <p:cNvSpPr/>
            <p:nvPr/>
          </p:nvSpPr>
          <p:spPr>
            <a:xfrm>
              <a:off x="5226571" y="1913144"/>
              <a:ext cx="1737606" cy="809896"/>
            </a:xfrm>
            <a:prstGeom prst="flowChartAlternateProcess">
              <a:avLst/>
            </a:prstGeom>
            <a:solidFill>
              <a:srgbClr val="1F497D">
                <a:lumMod val="75000"/>
              </a:srgbClr>
            </a:solidFill>
            <a:ln w="25400" cap="flat" cmpd="sng" algn="ctr">
              <a:solidFill>
                <a:srgbClr val="1F497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ea typeface="+mn-ea"/>
                  <a:cs typeface="+mn-cs"/>
                </a:rPr>
                <a:t>PTX Source-to-source Compiler</a:t>
              </a:r>
              <a:endParaRPr kumimoji="0" lang="en-US" sz="1100" b="0" i="0" u="none" strike="noStrike" kern="0" cap="none" spc="0" normalizeH="0" baseline="0" noProof="0" dirty="0">
                <a:ln>
                  <a:noFill/>
                </a:ln>
                <a:solidFill>
                  <a:prstClr val="white"/>
                </a:solidFill>
                <a:effectLst/>
                <a:uLnTx/>
                <a:uFillTx/>
                <a:ea typeface="+mn-ea"/>
                <a:cs typeface="+mn-cs"/>
              </a:endParaRPr>
            </a:p>
          </p:txBody>
        </p:sp>
        <p:cxnSp>
          <p:nvCxnSpPr>
            <p:cNvPr id="17" name="Elbow Connector 16"/>
            <p:cNvCxnSpPr>
              <a:stCxn id="14" idx="0"/>
              <a:endCxn id="15" idx="1"/>
            </p:cNvCxnSpPr>
            <p:nvPr/>
          </p:nvCxnSpPr>
          <p:spPr>
            <a:xfrm rot="5400000" flipH="1" flipV="1">
              <a:off x="2361743" y="2195687"/>
              <a:ext cx="716545" cy="961356"/>
            </a:xfrm>
            <a:prstGeom prst="bentConnector2">
              <a:avLst/>
            </a:prstGeom>
            <a:noFill/>
            <a:ln w="38100" cap="flat" cmpd="sng" algn="ctr">
              <a:solidFill>
                <a:sysClr val="windowText" lastClr="000000"/>
              </a:solidFill>
              <a:prstDash val="solid"/>
              <a:tailEnd type="triangle"/>
            </a:ln>
            <a:effectLst/>
          </p:spPr>
        </p:cxnSp>
        <p:sp>
          <p:nvSpPr>
            <p:cNvPr id="18" name="Flowchart: Data 17"/>
            <p:cNvSpPr/>
            <p:nvPr/>
          </p:nvSpPr>
          <p:spPr>
            <a:xfrm>
              <a:off x="2979941" y="3034637"/>
              <a:ext cx="2194560" cy="1145477"/>
            </a:xfrm>
            <a:prstGeom prst="flowChartInputOutput">
              <a:avLst/>
            </a:prstGeom>
            <a:solidFill>
              <a:srgbClr val="4F81BD">
                <a:lumMod val="20000"/>
                <a:lumOff val="80000"/>
              </a:srgbClr>
            </a:solidFill>
            <a:ln w="25400" cap="flat" cmpd="sng" algn="ctr">
              <a:solidFill>
                <a:srgbClr val="1F497D">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ea typeface="+mn-ea"/>
                  <a:cs typeface="+mn-cs"/>
                </a:rPr>
                <a:t>CUDA C++ kernel with marked regions</a:t>
              </a:r>
              <a:endParaRPr kumimoji="0" lang="en-US" sz="1100" b="0" i="0" u="none" strike="noStrike" kern="0" cap="none" spc="0" normalizeH="0" baseline="0" noProof="0" dirty="0">
                <a:ln>
                  <a:noFill/>
                </a:ln>
                <a:solidFill>
                  <a:prstClr val="black"/>
                </a:solidFill>
                <a:effectLst/>
                <a:uLnTx/>
                <a:uFillTx/>
                <a:ea typeface="+mn-ea"/>
                <a:cs typeface="+mn-cs"/>
              </a:endParaRPr>
            </a:p>
          </p:txBody>
        </p:sp>
        <p:cxnSp>
          <p:nvCxnSpPr>
            <p:cNvPr id="19" name="Elbow Connector 18"/>
            <p:cNvCxnSpPr>
              <a:stCxn id="15" idx="2"/>
              <a:endCxn id="18" idx="1"/>
            </p:cNvCxnSpPr>
            <p:nvPr/>
          </p:nvCxnSpPr>
          <p:spPr>
            <a:xfrm rot="5400000">
              <a:off x="3922431" y="2877830"/>
              <a:ext cx="311597" cy="2016"/>
            </a:xfrm>
            <a:prstGeom prst="bentConnector3">
              <a:avLst>
                <a:gd name="adj1" fmla="val 50000"/>
              </a:avLst>
            </a:prstGeom>
            <a:noFill/>
            <a:ln w="38100" cap="flat" cmpd="sng" algn="ctr">
              <a:solidFill>
                <a:sysClr val="windowText" lastClr="000000"/>
              </a:solidFill>
              <a:prstDash val="solid"/>
              <a:tailEnd type="triangle"/>
            </a:ln>
            <a:effectLst/>
          </p:spPr>
        </p:cxnSp>
        <p:sp>
          <p:nvSpPr>
            <p:cNvPr id="20" name="Rectangle 19"/>
            <p:cNvSpPr/>
            <p:nvPr/>
          </p:nvSpPr>
          <p:spPr>
            <a:xfrm>
              <a:off x="4509473" y="4330230"/>
              <a:ext cx="4137767" cy="1464080"/>
            </a:xfrm>
            <a:prstGeom prst="rect">
              <a:avLst/>
            </a:prstGeom>
            <a:solidFill>
              <a:srgbClr val="4F81BD">
                <a:lumMod val="40000"/>
                <a:lumOff val="60000"/>
              </a:srgbClr>
            </a:solidFill>
            <a:ln w="25400" cap="flat" cmpd="sng" algn="ctr">
              <a:solidFill>
                <a:srgbClr val="4F81BD">
                  <a:lumMod val="50000"/>
                </a:srgbClr>
              </a:solidFill>
              <a:prstDash val="solid"/>
            </a:ln>
            <a:effectLst/>
          </p:spPr>
          <p:txBody>
            <a:bodyPr lIns="45720" tIns="0" rIns="0" bIns="0" rtlCol="0" anchor="b"/>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ea typeface="+mn-ea"/>
                  <a:cs typeface="+mn-cs"/>
                </a:rPr>
                <a:t>NVCC</a:t>
              </a:r>
              <a:endParaRPr kumimoji="0" lang="en-US" sz="1100" b="0" i="0" u="none" strike="noStrike" kern="0" cap="none" spc="0" normalizeH="0" baseline="0" noProof="0" dirty="0">
                <a:ln>
                  <a:noFill/>
                </a:ln>
                <a:solidFill>
                  <a:prstClr val="black"/>
                </a:solidFill>
                <a:effectLst/>
                <a:uLnTx/>
                <a:uFillTx/>
                <a:ea typeface="+mn-ea"/>
                <a:cs typeface="+mn-cs"/>
              </a:endParaRPr>
            </a:p>
          </p:txBody>
        </p:sp>
        <p:sp>
          <p:nvSpPr>
            <p:cNvPr id="21" name="Rounded Rectangle 20"/>
            <p:cNvSpPr/>
            <p:nvPr/>
          </p:nvSpPr>
          <p:spPr>
            <a:xfrm>
              <a:off x="5796562" y="4474463"/>
              <a:ext cx="597624" cy="1026483"/>
            </a:xfrm>
            <a:prstGeom prst="roundRect">
              <a:avLst/>
            </a:prstGeom>
            <a:solidFill>
              <a:srgbClr val="4F81BD">
                <a:lumMod val="75000"/>
              </a:srgbClr>
            </a:solidFill>
            <a:ln w="25400" cap="flat" cmpd="sng" algn="ctr">
              <a:solidFill>
                <a:srgbClr val="1F497D">
                  <a:lumMod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ea typeface="+mn-ea"/>
                  <a:cs typeface="+mn-cs"/>
                </a:rPr>
                <a:t>CICC</a:t>
              </a:r>
              <a:endParaRPr kumimoji="0" lang="en-US" sz="1100" b="0" i="0" u="none" strike="noStrike" kern="0" cap="none" spc="0" normalizeH="0" baseline="0" noProof="0" dirty="0">
                <a:ln>
                  <a:noFill/>
                </a:ln>
                <a:solidFill>
                  <a:prstClr val="white"/>
                </a:solidFill>
                <a:effectLst/>
                <a:uLnTx/>
                <a:uFillTx/>
                <a:ea typeface="+mn-ea"/>
                <a:cs typeface="+mn-cs"/>
              </a:endParaRPr>
            </a:p>
          </p:txBody>
        </p:sp>
        <p:sp>
          <p:nvSpPr>
            <p:cNvPr id="22" name="Rounded Rectangle 21"/>
            <p:cNvSpPr/>
            <p:nvPr/>
          </p:nvSpPr>
          <p:spPr>
            <a:xfrm>
              <a:off x="7732517" y="4474463"/>
              <a:ext cx="757382" cy="1026482"/>
            </a:xfrm>
            <a:prstGeom prst="roundRect">
              <a:avLst/>
            </a:prstGeom>
            <a:solidFill>
              <a:srgbClr val="4F81BD">
                <a:lumMod val="75000"/>
              </a:srgbClr>
            </a:solidFill>
            <a:ln w="25400" cap="flat" cmpd="sng" algn="ctr">
              <a:solidFill>
                <a:srgbClr val="1F497D">
                  <a:lumMod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ea typeface="+mn-ea"/>
                  <a:cs typeface="+mn-cs"/>
                </a:rPr>
                <a:t>PTXAS</a:t>
              </a:r>
              <a:endParaRPr kumimoji="0" lang="en-US" sz="1100" b="0" i="0" u="none" strike="noStrike" kern="0" cap="none" spc="0" normalizeH="0" baseline="0" noProof="0" dirty="0">
                <a:ln>
                  <a:noFill/>
                </a:ln>
                <a:solidFill>
                  <a:prstClr val="white"/>
                </a:solidFill>
                <a:effectLst/>
                <a:uLnTx/>
                <a:uFillTx/>
                <a:ea typeface="+mn-ea"/>
                <a:cs typeface="+mn-cs"/>
              </a:endParaRPr>
            </a:p>
          </p:txBody>
        </p:sp>
        <p:cxnSp>
          <p:nvCxnSpPr>
            <p:cNvPr id="23" name="Elbow Connector 22"/>
            <p:cNvCxnSpPr>
              <a:stCxn id="22" idx="3"/>
              <a:endCxn id="31" idx="3"/>
            </p:cNvCxnSpPr>
            <p:nvPr/>
          </p:nvCxnSpPr>
          <p:spPr>
            <a:xfrm flipV="1">
              <a:off x="8489899" y="4180113"/>
              <a:ext cx="1424203" cy="807591"/>
            </a:xfrm>
            <a:prstGeom prst="bentConnector2">
              <a:avLst/>
            </a:prstGeom>
            <a:noFill/>
            <a:ln w="38100" cap="flat" cmpd="sng" algn="ctr">
              <a:solidFill>
                <a:sysClr val="windowText" lastClr="000000"/>
              </a:solidFill>
              <a:prstDash val="solid"/>
              <a:tailEnd type="triangle"/>
            </a:ln>
            <a:effectLst/>
          </p:spPr>
        </p:cxnSp>
        <p:cxnSp>
          <p:nvCxnSpPr>
            <p:cNvPr id="24" name="Elbow Connector 23"/>
            <p:cNvCxnSpPr>
              <a:stCxn id="18" idx="4"/>
              <a:endCxn id="32" idx="1"/>
            </p:cNvCxnSpPr>
            <p:nvPr/>
          </p:nvCxnSpPr>
          <p:spPr>
            <a:xfrm rot="16200000" flipH="1">
              <a:off x="3978849" y="4278485"/>
              <a:ext cx="807591" cy="610847"/>
            </a:xfrm>
            <a:prstGeom prst="bentConnector2">
              <a:avLst/>
            </a:prstGeom>
            <a:noFill/>
            <a:ln w="38100" cap="flat" cmpd="sng" algn="ctr">
              <a:solidFill>
                <a:sysClr val="windowText" lastClr="000000"/>
              </a:solidFill>
              <a:prstDash val="solid"/>
              <a:tailEnd type="triangle"/>
            </a:ln>
            <a:effectLst/>
          </p:spPr>
        </p:cxnSp>
        <p:sp>
          <p:nvSpPr>
            <p:cNvPr id="25" name="Flowchart: Data 24"/>
            <p:cNvSpPr/>
            <p:nvPr/>
          </p:nvSpPr>
          <p:spPr>
            <a:xfrm>
              <a:off x="4998720" y="3034636"/>
              <a:ext cx="2194560" cy="1145477"/>
            </a:xfrm>
            <a:prstGeom prst="flowChartInputOutput">
              <a:avLst/>
            </a:prstGeom>
            <a:solidFill>
              <a:srgbClr val="4F81BD">
                <a:lumMod val="20000"/>
                <a:lumOff val="80000"/>
              </a:srgbClr>
            </a:solidFill>
            <a:ln w="25400" cap="flat" cmpd="sng" algn="ctr">
              <a:solidFill>
                <a:srgbClr val="1F497D">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ea typeface="+mn-ea"/>
                  <a:cs typeface="+mn-cs"/>
                </a:rPr>
                <a:t>Original PTX for kernel with marks</a:t>
              </a:r>
              <a:endParaRPr kumimoji="0" lang="en-US" sz="1100" b="0" i="0" u="none" strike="noStrike" kern="0" cap="none" spc="0" normalizeH="0" baseline="0" noProof="0" dirty="0">
                <a:ln>
                  <a:noFill/>
                </a:ln>
                <a:solidFill>
                  <a:prstClr val="black"/>
                </a:solidFill>
                <a:effectLst/>
                <a:uLnTx/>
                <a:uFillTx/>
                <a:ea typeface="+mn-ea"/>
                <a:cs typeface="+mn-cs"/>
              </a:endParaRPr>
            </a:p>
          </p:txBody>
        </p:sp>
        <p:cxnSp>
          <p:nvCxnSpPr>
            <p:cNvPr id="26" name="Elbow Connector 25"/>
            <p:cNvCxnSpPr>
              <a:stCxn id="21" idx="0"/>
              <a:endCxn id="25" idx="4"/>
            </p:cNvCxnSpPr>
            <p:nvPr/>
          </p:nvCxnSpPr>
          <p:spPr>
            <a:xfrm rot="5400000" flipH="1" flipV="1">
              <a:off x="5948512" y="4326975"/>
              <a:ext cx="294350" cy="626"/>
            </a:xfrm>
            <a:prstGeom prst="bentConnector3">
              <a:avLst>
                <a:gd name="adj1" fmla="val 50000"/>
              </a:avLst>
            </a:prstGeom>
            <a:noFill/>
            <a:ln w="38100" cap="flat" cmpd="sng" algn="ctr">
              <a:solidFill>
                <a:sysClr val="windowText" lastClr="000000"/>
              </a:solidFill>
              <a:prstDash val="solid"/>
              <a:tailEnd type="triangle"/>
            </a:ln>
            <a:effectLst/>
          </p:spPr>
        </p:cxnSp>
        <p:cxnSp>
          <p:nvCxnSpPr>
            <p:cNvPr id="27" name="Elbow Connector 26"/>
            <p:cNvCxnSpPr>
              <a:stCxn id="25" idx="1"/>
              <a:endCxn id="16" idx="2"/>
            </p:cNvCxnSpPr>
            <p:nvPr/>
          </p:nvCxnSpPr>
          <p:spPr>
            <a:xfrm rot="16200000" flipV="1">
              <a:off x="5939889" y="2878525"/>
              <a:ext cx="311596" cy="626"/>
            </a:xfrm>
            <a:prstGeom prst="bentConnector3">
              <a:avLst>
                <a:gd name="adj1" fmla="val 50000"/>
              </a:avLst>
            </a:prstGeom>
            <a:noFill/>
            <a:ln w="38100" cap="flat" cmpd="sng" algn="ctr">
              <a:solidFill>
                <a:sysClr val="windowText" lastClr="000000"/>
              </a:solidFill>
              <a:prstDash val="solid"/>
              <a:tailEnd type="triangle"/>
            </a:ln>
            <a:effectLst/>
          </p:spPr>
        </p:cxnSp>
        <p:sp>
          <p:nvSpPr>
            <p:cNvPr id="28" name="Flowchart: Data 27"/>
            <p:cNvSpPr/>
            <p:nvPr/>
          </p:nvSpPr>
          <p:spPr>
            <a:xfrm>
              <a:off x="7017499" y="3034636"/>
              <a:ext cx="2194560" cy="1145477"/>
            </a:xfrm>
            <a:prstGeom prst="flowChartInputOutput">
              <a:avLst/>
            </a:prstGeom>
            <a:solidFill>
              <a:srgbClr val="4F81BD">
                <a:lumMod val="20000"/>
                <a:lumOff val="80000"/>
              </a:srgbClr>
            </a:solidFill>
            <a:ln w="25400" cap="flat" cmpd="sng" algn="ctr">
              <a:solidFill>
                <a:srgbClr val="1F497D">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ea typeface="+mn-ea"/>
                  <a:cs typeface="+mn-cs"/>
                </a:rPr>
                <a:t>PTX for kernel with CCC applied</a:t>
              </a:r>
              <a:endParaRPr kumimoji="0" lang="en-US" sz="1100" b="0" i="0" u="none" strike="noStrike" kern="0" cap="none" spc="0" normalizeH="0" baseline="0" noProof="0" dirty="0">
                <a:ln>
                  <a:noFill/>
                </a:ln>
                <a:solidFill>
                  <a:prstClr val="black"/>
                </a:solidFill>
                <a:effectLst/>
                <a:uLnTx/>
                <a:uFillTx/>
                <a:ea typeface="+mn-ea"/>
                <a:cs typeface="+mn-cs"/>
              </a:endParaRPr>
            </a:p>
          </p:txBody>
        </p:sp>
        <p:cxnSp>
          <p:nvCxnSpPr>
            <p:cNvPr id="29" name="Elbow Connector 28"/>
            <p:cNvCxnSpPr>
              <a:stCxn id="16" idx="3"/>
              <a:endCxn id="28" idx="1"/>
            </p:cNvCxnSpPr>
            <p:nvPr/>
          </p:nvCxnSpPr>
          <p:spPr>
            <a:xfrm>
              <a:off x="6964177" y="2318092"/>
              <a:ext cx="1150602" cy="716544"/>
            </a:xfrm>
            <a:prstGeom prst="bentConnector2">
              <a:avLst/>
            </a:prstGeom>
            <a:noFill/>
            <a:ln w="38100" cap="flat" cmpd="sng" algn="ctr">
              <a:solidFill>
                <a:sysClr val="windowText" lastClr="000000"/>
              </a:solidFill>
              <a:prstDash val="solid"/>
              <a:tailEnd type="triangle"/>
            </a:ln>
            <a:effectLst/>
          </p:spPr>
        </p:cxnSp>
        <p:cxnSp>
          <p:nvCxnSpPr>
            <p:cNvPr id="30" name="Elbow Connector 29"/>
            <p:cNvCxnSpPr>
              <a:stCxn id="28" idx="4"/>
              <a:endCxn id="22" idx="0"/>
            </p:cNvCxnSpPr>
            <p:nvPr/>
          </p:nvCxnSpPr>
          <p:spPr>
            <a:xfrm rot="5400000">
              <a:off x="7965819" y="4325503"/>
              <a:ext cx="294350" cy="3571"/>
            </a:xfrm>
            <a:prstGeom prst="bentConnector3">
              <a:avLst>
                <a:gd name="adj1" fmla="val 50000"/>
              </a:avLst>
            </a:prstGeom>
            <a:noFill/>
            <a:ln w="38100" cap="flat" cmpd="sng" algn="ctr">
              <a:solidFill>
                <a:sysClr val="windowText" lastClr="000000"/>
              </a:solidFill>
              <a:prstDash val="solid"/>
              <a:tailEnd type="triangle"/>
            </a:ln>
            <a:effectLst/>
          </p:spPr>
        </p:cxnSp>
        <p:sp>
          <p:nvSpPr>
            <p:cNvPr id="31" name="Flowchart: Data 30"/>
            <p:cNvSpPr/>
            <p:nvPr/>
          </p:nvSpPr>
          <p:spPr>
            <a:xfrm>
              <a:off x="9036278" y="3034636"/>
              <a:ext cx="2194560" cy="1145477"/>
            </a:xfrm>
            <a:prstGeom prst="flowChartInputOutput">
              <a:avLst/>
            </a:prstGeom>
            <a:solidFill>
              <a:srgbClr val="4F81BD">
                <a:lumMod val="20000"/>
                <a:lumOff val="80000"/>
              </a:srgbClr>
            </a:solidFill>
            <a:ln w="25400" cap="flat" cmpd="sng" algn="ctr">
              <a:solidFill>
                <a:srgbClr val="1F497D">
                  <a:lumMod val="50000"/>
                </a:srgb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ea typeface="+mn-ea"/>
                  <a:cs typeface="+mn-cs"/>
                </a:rPr>
                <a:t>GPU Assembly with CCC applied</a:t>
              </a:r>
              <a:endParaRPr kumimoji="0" lang="en-US" sz="1100" b="0" i="0" u="none" strike="noStrike" kern="0" cap="none" spc="0" normalizeH="0" baseline="0" noProof="0" dirty="0">
                <a:ln>
                  <a:noFill/>
                </a:ln>
                <a:solidFill>
                  <a:prstClr val="black"/>
                </a:solidFill>
                <a:effectLst/>
                <a:uLnTx/>
                <a:uFillTx/>
                <a:ea typeface="+mn-ea"/>
                <a:cs typeface="+mn-cs"/>
              </a:endParaRPr>
            </a:p>
          </p:txBody>
        </p:sp>
        <p:sp>
          <p:nvSpPr>
            <p:cNvPr id="32" name="Rounded Rectangle 31"/>
            <p:cNvSpPr/>
            <p:nvPr/>
          </p:nvSpPr>
          <p:spPr>
            <a:xfrm>
              <a:off x="4688068" y="4474463"/>
              <a:ext cx="1105551" cy="1026483"/>
            </a:xfrm>
            <a:prstGeom prst="roundRect">
              <a:avLst/>
            </a:prstGeom>
            <a:solidFill>
              <a:srgbClr val="4F81BD">
                <a:lumMod val="75000"/>
              </a:srgbClr>
            </a:solidFill>
            <a:ln w="25400" cap="flat" cmpd="sng" algn="ctr">
              <a:solidFill>
                <a:srgbClr val="1F497D">
                  <a:lumMod val="50000"/>
                </a:srgbClr>
              </a:solidFill>
              <a:prstDash val="solid"/>
            </a:ln>
            <a:effectLst/>
          </p:spPr>
          <p:txBody>
            <a:bodyPr vert="vert270"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ea typeface="+mn-ea"/>
                  <a:cs typeface="+mn-cs"/>
                </a:rPr>
                <a:t>CUDA C++ Front-end</a:t>
              </a:r>
              <a:endParaRPr kumimoji="0" lang="en-US" sz="1100" b="0" i="0" u="none" strike="noStrike" kern="0" cap="none" spc="0" normalizeH="0" baseline="0" noProof="0" dirty="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425658960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Collaborative Context Collection:</a:t>
            </a:r>
            <a:br>
              <a:rPr lang="en-US" sz="3200" dirty="0" smtClean="0"/>
            </a:br>
            <a:r>
              <a:rPr lang="en-US" sz="3200" dirty="0" smtClean="0"/>
              <a:t>Performance Improvement</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12</a:t>
            </a:r>
            <a:endParaRPr lang="en-US" dirty="0">
              <a:solidFill>
                <a:schemeClr val="bg1">
                  <a:lumMod val="8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998439514"/>
              </p:ext>
            </p:extLst>
          </p:nvPr>
        </p:nvGraphicFramePr>
        <p:xfrm>
          <a:off x="2744724" y="1409700"/>
          <a:ext cx="6702552"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15408130"/>
              </p:ext>
            </p:extLst>
          </p:nvPr>
        </p:nvGraphicFramePr>
        <p:xfrm>
          <a:off x="2744724" y="3646026"/>
          <a:ext cx="6702552" cy="26120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1649885"/>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Collaborative Context Collection:</a:t>
            </a:r>
            <a:br>
              <a:rPr lang="en-US" sz="3200" dirty="0" smtClean="0"/>
            </a:br>
            <a:r>
              <a:rPr lang="en-US" sz="3200" dirty="0" smtClean="0"/>
              <a:t>Sensitivity on # of Diverging Warp Lanes</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13</a:t>
            </a:r>
            <a:endParaRPr lang="en-US" dirty="0">
              <a:solidFill>
                <a:schemeClr val="bg1">
                  <a:lumMod val="8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2699711136"/>
              </p:ext>
            </p:extLst>
          </p:nvPr>
        </p:nvGraphicFramePr>
        <p:xfrm>
          <a:off x="2952750" y="1905000"/>
          <a:ext cx="6537960" cy="33947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467384926"/>
              </p:ext>
            </p:extLst>
          </p:nvPr>
        </p:nvGraphicFramePr>
        <p:xfrm>
          <a:off x="6297757" y="2381682"/>
          <a:ext cx="3499613" cy="29180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664810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sp>
        <p:nvSpPr>
          <p:cNvPr id="7" name="Title 1"/>
          <p:cNvSpPr>
            <a:spLocks noGrp="1"/>
          </p:cNvSpPr>
          <p:nvPr>
            <p:ph type="title"/>
          </p:nvPr>
        </p:nvSpPr>
        <p:spPr>
          <a:xfrm>
            <a:off x="2449676" y="266065"/>
            <a:ext cx="8911687" cy="1280890"/>
          </a:xfrm>
        </p:spPr>
        <p:txBody>
          <a:bodyPr>
            <a:normAutofit/>
          </a:bodyPr>
          <a:lstStyle/>
          <a:p>
            <a:r>
              <a:rPr lang="en-US" sz="3200" dirty="0"/>
              <a:t>Collaborative Context Collection:</a:t>
            </a:r>
            <a:br>
              <a:rPr lang="en-US" sz="3200" dirty="0"/>
            </a:br>
            <a:r>
              <a:rPr lang="en-US" sz="3200" dirty="0"/>
              <a:t>Sensitivity on </a:t>
            </a:r>
            <a:r>
              <a:rPr lang="en-US" sz="3200" dirty="0" smtClean="0"/>
              <a:t>Divergent Path Length</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14</a:t>
            </a:r>
            <a:endParaRPr lang="en-US" dirty="0">
              <a:solidFill>
                <a:schemeClr val="bg1">
                  <a:lumMod val="8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1657232898"/>
              </p:ext>
            </p:extLst>
          </p:nvPr>
        </p:nvGraphicFramePr>
        <p:xfrm>
          <a:off x="2950346" y="1546955"/>
          <a:ext cx="6570980" cy="548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288049565"/>
              </p:ext>
            </p:extLst>
          </p:nvPr>
        </p:nvGraphicFramePr>
        <p:xfrm>
          <a:off x="6158190" y="1762855"/>
          <a:ext cx="4793155" cy="3505200"/>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0881046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Summary</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15</a:t>
            </a:r>
            <a:endParaRPr lang="en-US" dirty="0">
              <a:solidFill>
                <a:schemeClr val="bg1">
                  <a:lumMod val="85000"/>
                </a:schemeClr>
              </a:solidFill>
            </a:endParaRPr>
          </a:p>
        </p:txBody>
      </p:sp>
      <p:sp>
        <p:nvSpPr>
          <p:cNvPr id="10" name="Content Placeholder 2"/>
          <p:cNvSpPr>
            <a:spLocks noGrp="1"/>
          </p:cNvSpPr>
          <p:nvPr>
            <p:ph idx="1"/>
          </p:nvPr>
        </p:nvSpPr>
        <p:spPr>
          <a:xfrm>
            <a:off x="2587644" y="1422400"/>
            <a:ext cx="8385156" cy="3777622"/>
          </a:xfrm>
        </p:spPr>
        <p:txBody>
          <a:bodyPr>
            <a:normAutofit fontScale="92500" lnSpcReduction="10000"/>
          </a:bodyPr>
          <a:lstStyle/>
          <a:p>
            <a:r>
              <a:rPr lang="en-US" sz="2000" dirty="0"/>
              <a:t>Collaborative Context Collection [and Consumption] (CCC) as a software/compiler technique to overcome thread divergence.</a:t>
            </a:r>
          </a:p>
          <a:p>
            <a:r>
              <a:rPr lang="en-US" sz="2000" dirty="0"/>
              <a:t>CCC collects the context of divergent threads at </a:t>
            </a:r>
            <a:r>
              <a:rPr lang="en-US" sz="2000" dirty="0" smtClean="0"/>
              <a:t>a stack inside </a:t>
            </a:r>
            <a:r>
              <a:rPr lang="en-US" sz="2000" dirty="0"/>
              <a:t>the shared memory in order to implement </a:t>
            </a:r>
            <a:r>
              <a:rPr lang="en-US" sz="2000" i="1" dirty="0"/>
              <a:t>all-or-none</a:t>
            </a:r>
            <a:r>
              <a:rPr lang="en-US" sz="2000" dirty="0"/>
              <a:t> principle</a:t>
            </a:r>
            <a:r>
              <a:rPr lang="en-US" sz="2000" dirty="0" smtClean="0"/>
              <a:t>.</a:t>
            </a:r>
          </a:p>
          <a:p>
            <a:r>
              <a:rPr lang="en-US" sz="2000" dirty="0" smtClean="0"/>
              <a:t>Transformations enable applying CCC to wider class of applications.</a:t>
            </a:r>
          </a:p>
          <a:p>
            <a:r>
              <a:rPr lang="en-US" sz="2000" dirty="0" smtClean="0"/>
              <a:t>Optimizations improve the performance in certain situations.</a:t>
            </a:r>
          </a:p>
          <a:p>
            <a:r>
              <a:rPr lang="en-US" sz="2000" dirty="0" smtClean="0"/>
              <a:t>CCC can be automated as a compiler technique.</a:t>
            </a:r>
          </a:p>
          <a:p>
            <a:r>
              <a:rPr lang="en-US" sz="2000" dirty="0" smtClean="0"/>
              <a:t>CCC </a:t>
            </a:r>
            <a:r>
              <a:rPr lang="en-US" sz="2000" dirty="0"/>
              <a:t>results in warp execution efficiency increase and the </a:t>
            </a:r>
            <a:r>
              <a:rPr lang="en-US" sz="2000" dirty="0" smtClean="0"/>
              <a:t>speedup in applications with certain repetitive patterns especially for compute-intensive ones.</a:t>
            </a:r>
            <a:endParaRPr lang="en-US" sz="2000" dirty="0"/>
          </a:p>
        </p:txBody>
      </p:sp>
    </p:spTree>
    <p:extLst>
      <p:ext uri="{BB962C8B-B14F-4D97-AF65-F5344CB8AC3E}">
        <p14:creationId xmlns:p14="http://schemas.microsoft.com/office/powerpoint/2010/main" val="1849100120"/>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TEMPLATE</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P</a:t>
            </a:r>
            <a:endParaRPr lang="en-US" dirty="0">
              <a:solidFill>
                <a:schemeClr val="bg1">
                  <a:lumMod val="85000"/>
                </a:schemeClr>
              </a:solidFill>
            </a:endParaRPr>
          </a:p>
        </p:txBody>
      </p:sp>
      <p:sp>
        <p:nvSpPr>
          <p:cNvPr id="10" name="Content Placeholder 2"/>
          <p:cNvSpPr>
            <a:spLocks noGrp="1"/>
          </p:cNvSpPr>
          <p:nvPr>
            <p:ph idx="1"/>
          </p:nvPr>
        </p:nvSpPr>
        <p:spPr>
          <a:xfrm>
            <a:off x="2587644" y="1422400"/>
            <a:ext cx="8385156" cy="3777622"/>
          </a:xfrm>
        </p:spPr>
        <p:txBody>
          <a:bodyPr>
            <a:normAutofit/>
          </a:bodyPr>
          <a:lstStyle/>
          <a:p>
            <a:pPr marL="0" indent="0">
              <a:buNone/>
            </a:pPr>
            <a:endParaRPr lang="en-US" sz="2000" dirty="0" smtClean="0"/>
          </a:p>
          <a:p>
            <a:endParaRPr lang="en-US" sz="2000" dirty="0" smtClean="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83722649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44" y="1422400"/>
            <a:ext cx="8385156" cy="3777622"/>
          </a:xfrm>
        </p:spPr>
        <p:txBody>
          <a:bodyPr>
            <a:normAutofit/>
          </a:bodyPr>
          <a:lstStyle/>
          <a:p>
            <a:r>
              <a:rPr lang="en-US" sz="2000" dirty="0" smtClean="0"/>
              <a:t>One PC for the SIMD group (warp):</a:t>
            </a:r>
          </a:p>
          <a:p>
            <a:pPr lvl="1"/>
            <a:r>
              <a:rPr lang="en-US" sz="1800" dirty="0" smtClean="0"/>
              <a:t>Reduces the die size and the power consumption.</a:t>
            </a:r>
          </a:p>
          <a:p>
            <a:pPr lvl="1"/>
            <a:r>
              <a:rPr lang="en-US" sz="1800" dirty="0" smtClean="0"/>
              <a:t>Warp lanes must run in lockstep.</a:t>
            </a:r>
            <a:endParaRPr lang="en-US" sz="1800" dirty="0"/>
          </a:p>
          <a:p>
            <a:r>
              <a:rPr lang="en-US" sz="2000" dirty="0" smtClean="0"/>
              <a:t>When facing intra-warp divergence:</a:t>
            </a:r>
          </a:p>
          <a:p>
            <a:pPr lvl="1"/>
            <a:r>
              <a:rPr lang="en-US" sz="1800" dirty="0" smtClean="0"/>
              <a:t>Mask-off inactive threads.</a:t>
            </a:r>
          </a:p>
          <a:p>
            <a:pPr lvl="1"/>
            <a:r>
              <a:rPr lang="en-US" sz="1800" dirty="0" smtClean="0"/>
              <a:t>Hold the re-convergence PC in a stack.</a:t>
            </a:r>
          </a:p>
          <a:p>
            <a:pPr lvl="1"/>
            <a:r>
              <a:rPr lang="en-US" sz="1800" dirty="0" smtClean="0"/>
              <a:t>Some execution units are reserved but not utilized until re-convergence.</a:t>
            </a:r>
          </a:p>
          <a:p>
            <a:pPr lvl="1"/>
            <a:endParaRPr lang="en-US" sz="1800" dirty="0"/>
          </a:p>
        </p:txBody>
      </p:sp>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Thread Divergence: Problem Overview</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1</a:t>
            </a:r>
            <a:endParaRPr lang="en-US" dirty="0">
              <a:solidFill>
                <a:schemeClr val="bg1">
                  <a:lumMod val="8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17140673"/>
              </p:ext>
            </p:extLst>
          </p:nvPr>
        </p:nvGraphicFramePr>
        <p:xfrm>
          <a:off x="1429975" y="4829182"/>
          <a:ext cx="9294309" cy="741680"/>
        </p:xfrm>
        <a:graphic>
          <a:graphicData uri="http://schemas.openxmlformats.org/drawingml/2006/table">
            <a:tbl>
              <a:tblPr firstRow="1" bandRow="1">
                <a:tableStyleId>{5C22544A-7EE6-4342-B048-85BDC9FD1C3A}</a:tableStyleId>
              </a:tblPr>
              <a:tblGrid>
                <a:gridCol w="2299949"/>
                <a:gridCol w="874295"/>
                <a:gridCol w="874295"/>
                <a:gridCol w="874295"/>
                <a:gridCol w="874295"/>
                <a:gridCol w="874295"/>
                <a:gridCol w="874295"/>
                <a:gridCol w="874295"/>
                <a:gridCol w="874295"/>
              </a:tblGrid>
              <a:tr h="370840">
                <a:tc>
                  <a:txBody>
                    <a:bodyPr/>
                    <a:lstStyle/>
                    <a:p>
                      <a:pPr algn="ctr"/>
                      <a:r>
                        <a:rPr lang="en-US" dirty="0" smtClean="0"/>
                        <a:t>Benchmark</a:t>
                      </a:r>
                      <a:endParaRPr lang="en-US" dirty="0"/>
                    </a:p>
                  </a:txBody>
                  <a:tcPr anchor="ctr"/>
                </a:tc>
                <a:tc>
                  <a:txBody>
                    <a:bodyPr/>
                    <a:lstStyle/>
                    <a:p>
                      <a:pPr algn="ctr"/>
                      <a:r>
                        <a:rPr lang="en-US" dirty="0" smtClean="0"/>
                        <a:t>BFS</a:t>
                      </a:r>
                      <a:endParaRPr lang="en-US" dirty="0"/>
                    </a:p>
                  </a:txBody>
                  <a:tcPr anchor="ctr"/>
                </a:tc>
                <a:tc>
                  <a:txBody>
                    <a:bodyPr/>
                    <a:lstStyle/>
                    <a:p>
                      <a:pPr algn="ctr"/>
                      <a:r>
                        <a:rPr lang="en-US" dirty="0" smtClean="0"/>
                        <a:t>DQG</a:t>
                      </a:r>
                      <a:endParaRPr lang="en-US" dirty="0"/>
                    </a:p>
                  </a:txBody>
                  <a:tcPr anchor="ctr"/>
                </a:tc>
                <a:tc>
                  <a:txBody>
                    <a:bodyPr/>
                    <a:lstStyle/>
                    <a:p>
                      <a:pPr algn="ctr"/>
                      <a:r>
                        <a:rPr lang="en-US" dirty="0" smtClean="0"/>
                        <a:t>EMIES</a:t>
                      </a:r>
                      <a:endParaRPr lang="en-US" dirty="0"/>
                    </a:p>
                  </a:txBody>
                  <a:tcPr anchor="ctr"/>
                </a:tc>
                <a:tc>
                  <a:txBody>
                    <a:bodyPr/>
                    <a:lstStyle/>
                    <a:p>
                      <a:pPr algn="ctr"/>
                      <a:r>
                        <a:rPr lang="en-US" dirty="0" smtClean="0"/>
                        <a:t>FF</a:t>
                      </a:r>
                      <a:endParaRPr lang="en-US" dirty="0"/>
                    </a:p>
                  </a:txBody>
                  <a:tcPr anchor="ctr"/>
                </a:tc>
                <a:tc>
                  <a:txBody>
                    <a:bodyPr/>
                    <a:lstStyle/>
                    <a:p>
                      <a:pPr algn="ctr"/>
                      <a:r>
                        <a:rPr lang="en-US" dirty="0" smtClean="0"/>
                        <a:t>HASH</a:t>
                      </a:r>
                      <a:endParaRPr lang="en-US" dirty="0"/>
                    </a:p>
                  </a:txBody>
                  <a:tcPr anchor="ctr"/>
                </a:tc>
                <a:tc>
                  <a:txBody>
                    <a:bodyPr/>
                    <a:lstStyle/>
                    <a:p>
                      <a:pPr algn="ctr"/>
                      <a:r>
                        <a:rPr lang="en-US" dirty="0" smtClean="0"/>
                        <a:t>IEFA</a:t>
                      </a:r>
                      <a:endParaRPr lang="en-US" dirty="0"/>
                    </a:p>
                  </a:txBody>
                  <a:tcPr anchor="ctr"/>
                </a:tc>
                <a:tc>
                  <a:txBody>
                    <a:bodyPr/>
                    <a:lstStyle/>
                    <a:p>
                      <a:pPr algn="ctr"/>
                      <a:r>
                        <a:rPr lang="en-US" dirty="0" smtClean="0"/>
                        <a:t>RT</a:t>
                      </a:r>
                      <a:endParaRPr lang="en-US" dirty="0"/>
                    </a:p>
                  </a:txBody>
                  <a:tcPr anchor="ctr"/>
                </a:tc>
                <a:tc>
                  <a:txBody>
                    <a:bodyPr/>
                    <a:lstStyle/>
                    <a:p>
                      <a:pPr algn="ctr"/>
                      <a:r>
                        <a:rPr lang="en-US" dirty="0" smtClean="0"/>
                        <a:t>SSSP</a:t>
                      </a:r>
                      <a:endParaRPr lang="en-US" dirty="0"/>
                    </a:p>
                  </a:txBody>
                  <a:tcPr anchor="ctr"/>
                </a:tc>
              </a:tr>
              <a:tr h="370840">
                <a:tc>
                  <a:txBody>
                    <a:bodyPr/>
                    <a:lstStyle/>
                    <a:p>
                      <a:pPr algn="ctr"/>
                      <a:r>
                        <a:rPr lang="en-US" dirty="0" smtClean="0"/>
                        <a:t>Warp Exec. Eff. (%)</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37</a:t>
                      </a:r>
                      <a:endParaRPr lang="en-US" dirty="0"/>
                    </a:p>
                  </a:txBody>
                  <a:tcPr anchor="ctr"/>
                </a:tc>
                <a:tc>
                  <a:txBody>
                    <a:bodyPr/>
                    <a:lstStyle/>
                    <a:p>
                      <a:pPr algn="ctr"/>
                      <a:r>
                        <a:rPr lang="en-US" dirty="0" smtClean="0"/>
                        <a:t>44</a:t>
                      </a:r>
                      <a:endParaRPr lang="en-US" dirty="0"/>
                    </a:p>
                  </a:txBody>
                  <a:tcPr anchor="ctr"/>
                </a:tc>
                <a:tc>
                  <a:txBody>
                    <a:bodyPr/>
                    <a:lstStyle/>
                    <a:p>
                      <a:pPr algn="ctr"/>
                      <a:r>
                        <a:rPr lang="en-US" dirty="0" smtClean="0"/>
                        <a:t>13</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41</a:t>
                      </a:r>
                      <a:endParaRPr lang="en-US" dirty="0"/>
                    </a:p>
                  </a:txBody>
                  <a:tcPr anchor="ctr"/>
                </a:tc>
                <a:tc>
                  <a:txBody>
                    <a:bodyPr/>
                    <a:lstStyle/>
                    <a:p>
                      <a:pPr algn="ctr"/>
                      <a:r>
                        <a:rPr lang="en-US" dirty="0" smtClean="0"/>
                        <a:t>67</a:t>
                      </a:r>
                      <a:endParaRPr lang="en-US" dirty="0"/>
                    </a:p>
                  </a:txBody>
                  <a:tcPr anchor="ctr"/>
                </a:tc>
                <a:tc>
                  <a:txBody>
                    <a:bodyPr/>
                    <a:lstStyle/>
                    <a:p>
                      <a:pPr algn="ctr"/>
                      <a:r>
                        <a:rPr lang="en-US" dirty="0" smtClean="0"/>
                        <a:t>64</a:t>
                      </a:r>
                      <a:endParaRPr lang="en-US" dirty="0"/>
                    </a:p>
                  </a:txBody>
                  <a:tcPr anchor="ctr"/>
                </a:tc>
              </a:tr>
            </a:tbl>
          </a:graphicData>
        </a:graphic>
      </p:graphicFrame>
    </p:spTree>
    <p:extLst>
      <p:ext uri="{BB962C8B-B14F-4D97-AF65-F5344CB8AC3E}">
        <p14:creationId xmlns:p14="http://schemas.microsoft.com/office/powerpoint/2010/main" val="37124450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Thread Divergence in Repetitive Tasks: Example</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2</a:t>
            </a:r>
            <a:endParaRPr lang="en-US" dirty="0">
              <a:solidFill>
                <a:schemeClr val="bg1">
                  <a:lumMod val="85000"/>
                </a:schemeClr>
              </a:solidFill>
            </a:endParaRPr>
          </a:p>
        </p:txBody>
      </p:sp>
      <p:sp>
        <p:nvSpPr>
          <p:cNvPr id="10" name="TextBox 9"/>
          <p:cNvSpPr txBox="1"/>
          <p:nvPr/>
        </p:nvSpPr>
        <p:spPr>
          <a:xfrm>
            <a:off x="2208941" y="1767007"/>
            <a:ext cx="7774118" cy="3323987"/>
          </a:xfrm>
          <a:prstGeom prst="rect">
            <a:avLst/>
          </a:prstGeom>
          <a:noFill/>
        </p:spPr>
        <p:txBody>
          <a:bodyPr wrap="square" lIns="0" tIns="0" rIns="0" bIns="0" rtlCol="0">
            <a:spAutoFit/>
          </a:bodyPr>
          <a:lstStyle/>
          <a:p>
            <a:r>
              <a:rPr lang="en-US" dirty="0" smtClean="0">
                <a:latin typeface="Courier New" panose="02070309020205020404" pitchFamily="49" charset="0"/>
                <a:cs typeface="Courier New" panose="02070309020205020404" pitchFamily="49" charset="0"/>
              </a:rPr>
              <a:t>1  __global__ void </a:t>
            </a:r>
            <a:r>
              <a:rPr lang="en-US" dirty="0" err="1" smtClean="0">
                <a:latin typeface="Courier New" panose="02070309020205020404" pitchFamily="49" charset="0"/>
                <a:cs typeface="Courier New" panose="02070309020205020404" pitchFamily="49" charset="0"/>
              </a:rPr>
              <a:t>CUDA_kernel_BFS</a:t>
            </a:r>
            <a:r>
              <a:rPr lang="en-US" dirty="0" smtClean="0">
                <a:latin typeface="Courier New" panose="02070309020205020404" pitchFamily="49" charset="0"/>
                <a:cs typeface="Courier New" panose="02070309020205020404" pitchFamily="49" charset="0"/>
              </a:rPr>
              <a:t>( </a:t>
            </a:r>
          </a:p>
          <a:p>
            <a:r>
              <a:rPr lang="en-US" dirty="0" smtClean="0">
                <a:latin typeface="Courier New" panose="02070309020205020404" pitchFamily="49" charset="0"/>
                <a:cs typeface="Courier New" panose="02070309020205020404" pitchFamily="49" charset="0"/>
              </a:rPr>
              <a:t>2  const int numV, const int curr, int* levels,</a:t>
            </a:r>
          </a:p>
          <a:p>
            <a:r>
              <a:rPr lang="en-US" dirty="0" smtClean="0">
                <a:latin typeface="Courier New" panose="02070309020205020404" pitchFamily="49" charset="0"/>
                <a:cs typeface="Courier New" panose="02070309020205020404" pitchFamily="49" charset="0"/>
              </a:rPr>
              <a:t>3  const int* v, const int* e, bool* done ) {</a:t>
            </a:r>
          </a:p>
          <a:p>
            <a:r>
              <a:rPr lang="en-US" dirty="0">
                <a:latin typeface="Courier New" panose="02070309020205020404" pitchFamily="49" charset="0"/>
                <a:cs typeface="Courier New" panose="02070309020205020404" pitchFamily="49" charset="0"/>
              </a:rPr>
              <a:t>4</a:t>
            </a:r>
            <a:r>
              <a:rPr lang="en-US" dirty="0" smtClean="0">
                <a:latin typeface="Courier New" panose="02070309020205020404" pitchFamily="49" charset="0"/>
                <a:cs typeface="Courier New" panose="02070309020205020404" pitchFamily="49" charset="0"/>
              </a:rPr>
              <a:t>     for(</a:t>
            </a:r>
          </a:p>
          <a:p>
            <a:r>
              <a:rPr lang="en-US" dirty="0">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int vIdx = threadIdx.x + blockIdx.x * blockDim.x;</a:t>
            </a:r>
          </a:p>
          <a:p>
            <a:r>
              <a:rPr lang="en-US" dirty="0">
                <a:latin typeface="Courier New" panose="02070309020205020404" pitchFamily="49" charset="0"/>
                <a:cs typeface="Courier New" panose="02070309020205020404" pitchFamily="49" charset="0"/>
              </a:rPr>
              <a:t>6</a:t>
            </a:r>
            <a:r>
              <a:rPr lang="en-US" dirty="0" smtClean="0">
                <a:latin typeface="Courier New" panose="02070309020205020404" pitchFamily="49" charset="0"/>
                <a:cs typeface="Courier New" panose="02070309020205020404" pitchFamily="49" charset="0"/>
              </a:rPr>
              <a:t>     vIdx &lt; numV;</a:t>
            </a:r>
          </a:p>
          <a:p>
            <a:r>
              <a:rPr lang="en-US" dirty="0">
                <a:latin typeface="Courier New" panose="02070309020205020404" pitchFamily="49" charset="0"/>
                <a:cs typeface="Courier New" panose="02070309020205020404" pitchFamily="49" charset="0"/>
              </a:rPr>
              <a:t>7</a:t>
            </a:r>
            <a:r>
              <a:rPr lang="en-US" dirty="0" smtClean="0">
                <a:latin typeface="Courier New" panose="02070309020205020404" pitchFamily="49" charset="0"/>
                <a:cs typeface="Courier New" panose="02070309020205020404" pitchFamily="49" charset="0"/>
              </a:rPr>
              <a:t>     vIdx += gridDim.x * blockDim.x ) {</a:t>
            </a:r>
          </a:p>
          <a:p>
            <a:r>
              <a:rPr lang="en-US" dirty="0">
                <a:latin typeface="Courier New" panose="02070309020205020404" pitchFamily="49" charset="0"/>
                <a:cs typeface="Courier New" panose="02070309020205020404" pitchFamily="49" charset="0"/>
              </a:rPr>
              <a:t>8</a:t>
            </a:r>
            <a:r>
              <a:rPr lang="en-US" dirty="0" smtClean="0">
                <a:latin typeface="Courier New" panose="02070309020205020404" pitchFamily="49" charset="0"/>
                <a:cs typeface="Courier New" panose="02070309020205020404" pitchFamily="49" charset="0"/>
              </a:rPr>
              <a:t>        </a:t>
            </a:r>
            <a:r>
              <a:rPr lang="en-US" dirty="0" smtClean="0">
                <a:solidFill>
                  <a:srgbClr val="0070C0"/>
                </a:solidFill>
                <a:latin typeface="Courier New" panose="02070309020205020404" pitchFamily="49" charset="0"/>
                <a:cs typeface="Courier New" panose="02070309020205020404" pitchFamily="49" charset="0"/>
              </a:rPr>
              <a:t>bool p = levels[ vIdx ] == curr; </a:t>
            </a:r>
            <a:r>
              <a:rPr lang="en-US" b="1" dirty="0" smtClean="0">
                <a:latin typeface="Courier New" panose="02070309020205020404" pitchFamily="49" charset="0"/>
                <a:cs typeface="Courier New" panose="02070309020205020404" pitchFamily="49" charset="0"/>
              </a:rPr>
              <a:t>// Block A.</a:t>
            </a:r>
          </a:p>
          <a:p>
            <a:r>
              <a:rPr lang="en-US" dirty="0">
                <a:latin typeface="Courier New" panose="02070309020205020404" pitchFamily="49" charset="0"/>
                <a:cs typeface="Courier New" panose="02070309020205020404" pitchFamily="49" charset="0"/>
              </a:rPr>
              <a:t>9</a:t>
            </a:r>
            <a:r>
              <a:rPr lang="en-US" dirty="0" smtClean="0">
                <a:latin typeface="Courier New" panose="02070309020205020404" pitchFamily="49" charset="0"/>
                <a:cs typeface="Courier New" panose="02070309020205020404" pitchFamily="49" charset="0"/>
              </a:rPr>
              <a:t>        if( p )</a:t>
            </a:r>
          </a:p>
          <a:p>
            <a:r>
              <a:rPr lang="en-US" dirty="0" smtClean="0">
                <a:latin typeface="Courier New" panose="02070309020205020404" pitchFamily="49" charset="0"/>
                <a:cs typeface="Courier New" panose="02070309020205020404" pitchFamily="49" charset="0"/>
              </a:rPr>
              <a:t>10          </a:t>
            </a:r>
            <a:r>
              <a:rPr lang="en-US" dirty="0" smtClean="0">
                <a:solidFill>
                  <a:schemeClr val="accent1">
                    <a:lumMod val="50000"/>
                  </a:schemeClr>
                </a:solidFill>
                <a:latin typeface="Courier New" panose="02070309020205020404" pitchFamily="49" charset="0"/>
                <a:cs typeface="Courier New" panose="02070309020205020404" pitchFamily="49" charset="0"/>
              </a:rPr>
              <a:t>process_nbrs( vIdx,</a:t>
            </a:r>
          </a:p>
          <a:p>
            <a:r>
              <a:rPr lang="en-US" dirty="0" smtClean="0">
                <a:latin typeface="Courier New" panose="02070309020205020404" pitchFamily="49" charset="0"/>
                <a:cs typeface="Courier New" panose="02070309020205020404" pitchFamily="49" charset="0"/>
              </a:rPr>
              <a:t>11</a:t>
            </a:r>
            <a:r>
              <a:rPr lang="en-US" dirty="0" smtClean="0">
                <a:solidFill>
                  <a:schemeClr val="accent1">
                    <a:lumMod val="50000"/>
                  </a:schemeClr>
                </a:solidFill>
                <a:latin typeface="Courier New" panose="02070309020205020404" pitchFamily="49" charset="0"/>
                <a:cs typeface="Courier New" panose="02070309020205020404" pitchFamily="49" charset="0"/>
              </a:rPr>
              <a:t>          curr, levels, v, e, done ); </a:t>
            </a:r>
            <a:r>
              <a:rPr lang="en-US" b="1" dirty="0" smtClean="0">
                <a:latin typeface="Courier New" panose="02070309020205020404" pitchFamily="49" charset="0"/>
                <a:cs typeface="Courier New" panose="02070309020205020404" pitchFamily="49" charset="0"/>
              </a:rPr>
              <a:t>// Block B.</a:t>
            </a:r>
          </a:p>
          <a:p>
            <a:r>
              <a:rPr lang="en-US" dirty="0" smtClean="0">
                <a:latin typeface="Courier New" panose="02070309020205020404" pitchFamily="49" charset="0"/>
                <a:cs typeface="Courier New" panose="02070309020205020404" pitchFamily="49" charset="0"/>
              </a:rPr>
              <a:t>12    } }</a:t>
            </a:r>
            <a:endParaRPr lang="en-US" dirty="0">
              <a:latin typeface="Courier New" panose="02070309020205020404" pitchFamily="49" charset="0"/>
              <a:cs typeface="Courier New" panose="02070309020205020404" pitchFamily="49" charset="0"/>
            </a:endParaRPr>
          </a:p>
        </p:txBody>
      </p:sp>
      <p:sp>
        <p:nvSpPr>
          <p:cNvPr id="11" name="Rectangle 10"/>
          <p:cNvSpPr/>
          <p:nvPr/>
        </p:nvSpPr>
        <p:spPr>
          <a:xfrm>
            <a:off x="3355473" y="3680577"/>
            <a:ext cx="6182228" cy="289878"/>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ectangle 11"/>
          <p:cNvSpPr/>
          <p:nvPr/>
        </p:nvSpPr>
        <p:spPr>
          <a:xfrm>
            <a:off x="3746499" y="4261104"/>
            <a:ext cx="5666875" cy="51435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685648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Thread Divergence: Visualization</a:t>
            </a:r>
            <a:endParaRPr lang="en-US" sz="3200" dirty="0"/>
          </a:p>
        </p:txBody>
      </p:sp>
      <p:pic>
        <p:nvPicPr>
          <p:cNvPr id="8" name="Content Placeholder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3</a:t>
            </a:r>
            <a:endParaRPr lang="en-US" dirty="0">
              <a:solidFill>
                <a:schemeClr val="bg1">
                  <a:lumMod val="85000"/>
                </a:schemeClr>
              </a:solidFill>
            </a:endParaRPr>
          </a:p>
        </p:txBody>
      </p:sp>
      <p:sp>
        <p:nvSpPr>
          <p:cNvPr id="11" name="Oval 10"/>
          <p:cNvSpPr/>
          <p:nvPr/>
        </p:nvSpPr>
        <p:spPr>
          <a:xfrm>
            <a:off x="4158250"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 name="Oval 11"/>
          <p:cNvSpPr/>
          <p:nvPr/>
        </p:nvSpPr>
        <p:spPr>
          <a:xfrm>
            <a:off x="4203970"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 name="Oval 12"/>
          <p:cNvSpPr/>
          <p:nvPr/>
        </p:nvSpPr>
        <p:spPr>
          <a:xfrm>
            <a:off x="4698560"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 name="Oval 13"/>
          <p:cNvSpPr/>
          <p:nvPr/>
        </p:nvSpPr>
        <p:spPr>
          <a:xfrm>
            <a:off x="4744280"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15" name="Straight Arrow Connector 14"/>
          <p:cNvCxnSpPr>
            <a:stCxn id="11" idx="4"/>
            <a:endCxn id="45" idx="0"/>
          </p:cNvCxnSpPr>
          <p:nvPr/>
        </p:nvCxnSpPr>
        <p:spPr>
          <a:xfrm>
            <a:off x="4386850" y="1707901"/>
            <a:ext cx="0" cy="155124"/>
          </a:xfrm>
          <a:prstGeom prst="straightConnector1">
            <a:avLst/>
          </a:prstGeom>
          <a:noFill/>
          <a:ln w="25400" cap="flat" cmpd="sng" algn="ctr">
            <a:solidFill>
              <a:srgbClr val="235DA0"/>
            </a:solidFill>
            <a:prstDash val="solid"/>
            <a:tailEnd type="arrow"/>
          </a:ln>
          <a:effectLst/>
        </p:spPr>
      </p:cxnSp>
      <p:cxnSp>
        <p:nvCxnSpPr>
          <p:cNvPr id="16" name="Straight Arrow Connector 15"/>
          <p:cNvCxnSpPr>
            <a:stCxn id="30" idx="4"/>
            <a:endCxn id="49" idx="0"/>
          </p:cNvCxnSpPr>
          <p:nvPr/>
        </p:nvCxnSpPr>
        <p:spPr>
          <a:xfrm>
            <a:off x="6007780" y="1707901"/>
            <a:ext cx="0" cy="155124"/>
          </a:xfrm>
          <a:prstGeom prst="straightConnector1">
            <a:avLst/>
          </a:prstGeom>
          <a:noFill/>
          <a:ln w="25400" cap="flat" cmpd="sng" algn="ctr">
            <a:solidFill>
              <a:srgbClr val="235DA0"/>
            </a:solidFill>
            <a:prstDash val="solid"/>
            <a:tailEnd type="arrow"/>
          </a:ln>
          <a:effectLst/>
        </p:spPr>
      </p:cxnSp>
      <p:cxnSp>
        <p:nvCxnSpPr>
          <p:cNvPr id="17" name="Straight Arrow Connector 16"/>
          <p:cNvCxnSpPr>
            <a:stCxn id="36" idx="4"/>
            <a:endCxn id="53" idx="0"/>
          </p:cNvCxnSpPr>
          <p:nvPr/>
        </p:nvCxnSpPr>
        <p:spPr>
          <a:xfrm>
            <a:off x="7628710" y="1707901"/>
            <a:ext cx="0" cy="155124"/>
          </a:xfrm>
          <a:prstGeom prst="straightConnector1">
            <a:avLst/>
          </a:prstGeom>
          <a:noFill/>
          <a:ln w="25400" cap="flat" cmpd="sng" algn="ctr">
            <a:solidFill>
              <a:srgbClr val="235DA0"/>
            </a:solidFill>
            <a:prstDash val="solid"/>
            <a:tailEnd type="arrow"/>
          </a:ln>
          <a:effectLst/>
        </p:spPr>
      </p:cxnSp>
      <p:cxnSp>
        <p:nvCxnSpPr>
          <p:cNvPr id="18" name="Straight Connector 17"/>
          <p:cNvCxnSpPr/>
          <p:nvPr/>
        </p:nvCxnSpPr>
        <p:spPr>
          <a:xfrm rot="5400000">
            <a:off x="2684059" y="3498341"/>
            <a:ext cx="5029200" cy="661"/>
          </a:xfrm>
          <a:prstGeom prst="line">
            <a:avLst/>
          </a:prstGeom>
          <a:noFill/>
          <a:ln w="9525" cap="flat" cmpd="sng" algn="ctr">
            <a:solidFill>
              <a:sysClr val="windowText" lastClr="000000">
                <a:shade val="95000"/>
                <a:satMod val="105000"/>
              </a:sysClr>
            </a:solidFill>
            <a:prstDash val="dash"/>
          </a:ln>
          <a:effectLst/>
        </p:spPr>
      </p:cxnSp>
      <p:cxnSp>
        <p:nvCxnSpPr>
          <p:cNvPr id="19" name="Straight Connector 18"/>
          <p:cNvCxnSpPr/>
          <p:nvPr/>
        </p:nvCxnSpPr>
        <p:spPr>
          <a:xfrm rot="16200000" flipH="1">
            <a:off x="2142404" y="3496727"/>
            <a:ext cx="5029200" cy="3888"/>
          </a:xfrm>
          <a:prstGeom prst="line">
            <a:avLst/>
          </a:prstGeom>
          <a:noFill/>
          <a:ln w="9525" cap="flat" cmpd="sng" algn="ctr">
            <a:solidFill>
              <a:sysClr val="windowText" lastClr="000000">
                <a:shade val="95000"/>
                <a:satMod val="105000"/>
              </a:sysClr>
            </a:solidFill>
            <a:prstDash val="dash"/>
          </a:ln>
          <a:effectLst/>
        </p:spPr>
      </p:cxnSp>
      <p:sp>
        <p:nvSpPr>
          <p:cNvPr id="20" name="TextBox 19"/>
          <p:cNvSpPr txBox="1"/>
          <p:nvPr/>
        </p:nvSpPr>
        <p:spPr>
          <a:xfrm>
            <a:off x="4128886"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0</a:t>
            </a:r>
          </a:p>
        </p:txBody>
      </p:sp>
      <p:sp>
        <p:nvSpPr>
          <p:cNvPr id="21" name="TextBox 20"/>
          <p:cNvSpPr txBox="1"/>
          <p:nvPr/>
        </p:nvSpPr>
        <p:spPr>
          <a:xfrm>
            <a:off x="4670063"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1</a:t>
            </a:r>
          </a:p>
        </p:txBody>
      </p:sp>
      <p:sp>
        <p:nvSpPr>
          <p:cNvPr id="22" name="TextBox 21"/>
          <p:cNvSpPr txBox="1"/>
          <p:nvPr/>
        </p:nvSpPr>
        <p:spPr>
          <a:xfrm>
            <a:off x="5211240"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2</a:t>
            </a:r>
          </a:p>
        </p:txBody>
      </p:sp>
      <p:sp>
        <p:nvSpPr>
          <p:cNvPr id="23" name="TextBox 22"/>
          <p:cNvSpPr txBox="1"/>
          <p:nvPr/>
        </p:nvSpPr>
        <p:spPr>
          <a:xfrm>
            <a:off x="5752417"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3</a:t>
            </a:r>
          </a:p>
        </p:txBody>
      </p:sp>
      <p:sp>
        <p:nvSpPr>
          <p:cNvPr id="24" name="TextBox 23"/>
          <p:cNvSpPr txBox="1"/>
          <p:nvPr/>
        </p:nvSpPr>
        <p:spPr>
          <a:xfrm>
            <a:off x="6293594"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4</a:t>
            </a:r>
          </a:p>
        </p:txBody>
      </p:sp>
      <p:sp>
        <p:nvSpPr>
          <p:cNvPr id="25" name="TextBox 24"/>
          <p:cNvSpPr txBox="1"/>
          <p:nvPr/>
        </p:nvSpPr>
        <p:spPr>
          <a:xfrm>
            <a:off x="6834771"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5</a:t>
            </a:r>
          </a:p>
        </p:txBody>
      </p:sp>
      <p:sp>
        <p:nvSpPr>
          <p:cNvPr id="26" name="TextBox 25"/>
          <p:cNvSpPr txBox="1"/>
          <p:nvPr/>
        </p:nvSpPr>
        <p:spPr>
          <a:xfrm>
            <a:off x="7375948"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6</a:t>
            </a:r>
          </a:p>
        </p:txBody>
      </p:sp>
      <p:sp>
        <p:nvSpPr>
          <p:cNvPr id="27" name="TextBox 26"/>
          <p:cNvSpPr txBox="1"/>
          <p:nvPr/>
        </p:nvSpPr>
        <p:spPr>
          <a:xfrm>
            <a:off x="7917122" y="971145"/>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7</a:t>
            </a:r>
          </a:p>
        </p:txBody>
      </p:sp>
      <p:sp>
        <p:nvSpPr>
          <p:cNvPr id="28" name="Oval 27"/>
          <p:cNvSpPr/>
          <p:nvPr/>
        </p:nvSpPr>
        <p:spPr>
          <a:xfrm>
            <a:off x="5238870"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29" name="Oval 28"/>
          <p:cNvSpPr/>
          <p:nvPr/>
        </p:nvSpPr>
        <p:spPr>
          <a:xfrm>
            <a:off x="5284590"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30" name="Oval 29"/>
          <p:cNvSpPr/>
          <p:nvPr/>
        </p:nvSpPr>
        <p:spPr>
          <a:xfrm>
            <a:off x="5779180"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31" name="Oval 30"/>
          <p:cNvSpPr/>
          <p:nvPr/>
        </p:nvSpPr>
        <p:spPr>
          <a:xfrm>
            <a:off x="5824900"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32" name="Oval 31"/>
          <p:cNvSpPr/>
          <p:nvPr/>
        </p:nvSpPr>
        <p:spPr>
          <a:xfrm>
            <a:off x="6319490"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33" name="Oval 32"/>
          <p:cNvSpPr/>
          <p:nvPr/>
        </p:nvSpPr>
        <p:spPr>
          <a:xfrm>
            <a:off x="6365210"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4</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34" name="Oval 33"/>
          <p:cNvSpPr/>
          <p:nvPr/>
        </p:nvSpPr>
        <p:spPr>
          <a:xfrm>
            <a:off x="6859800"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35" name="Oval 34"/>
          <p:cNvSpPr/>
          <p:nvPr/>
        </p:nvSpPr>
        <p:spPr>
          <a:xfrm>
            <a:off x="6905520"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36" name="Oval 35"/>
          <p:cNvSpPr/>
          <p:nvPr/>
        </p:nvSpPr>
        <p:spPr>
          <a:xfrm>
            <a:off x="7400110"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37" name="Oval 36"/>
          <p:cNvSpPr/>
          <p:nvPr/>
        </p:nvSpPr>
        <p:spPr>
          <a:xfrm>
            <a:off x="7445830"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38" name="Oval 37"/>
          <p:cNvSpPr/>
          <p:nvPr/>
        </p:nvSpPr>
        <p:spPr>
          <a:xfrm>
            <a:off x="7940422" y="125070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39" name="Oval 38"/>
          <p:cNvSpPr/>
          <p:nvPr/>
        </p:nvSpPr>
        <p:spPr>
          <a:xfrm>
            <a:off x="7986142" y="1296421"/>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40" name="Straight Connector 39"/>
          <p:cNvCxnSpPr/>
          <p:nvPr/>
        </p:nvCxnSpPr>
        <p:spPr>
          <a:xfrm rot="5400000">
            <a:off x="3224100" y="3498341"/>
            <a:ext cx="5029200" cy="661"/>
          </a:xfrm>
          <a:prstGeom prst="line">
            <a:avLst/>
          </a:prstGeom>
          <a:noFill/>
          <a:ln w="9525" cap="flat" cmpd="sng" algn="ctr">
            <a:solidFill>
              <a:sysClr val="windowText" lastClr="000000">
                <a:shade val="95000"/>
                <a:satMod val="105000"/>
              </a:sysClr>
            </a:solidFill>
            <a:prstDash val="dash"/>
          </a:ln>
          <a:effectLst/>
        </p:spPr>
      </p:cxnSp>
      <p:cxnSp>
        <p:nvCxnSpPr>
          <p:cNvPr id="41" name="Straight Connector 40"/>
          <p:cNvCxnSpPr/>
          <p:nvPr/>
        </p:nvCxnSpPr>
        <p:spPr>
          <a:xfrm rot="5400000">
            <a:off x="3764141" y="3498341"/>
            <a:ext cx="5029200" cy="661"/>
          </a:xfrm>
          <a:prstGeom prst="line">
            <a:avLst/>
          </a:prstGeom>
          <a:noFill/>
          <a:ln w="9525" cap="flat" cmpd="sng" algn="ctr">
            <a:solidFill>
              <a:sysClr val="windowText" lastClr="000000">
                <a:shade val="95000"/>
                <a:satMod val="105000"/>
              </a:sysClr>
            </a:solidFill>
            <a:prstDash val="dash"/>
          </a:ln>
          <a:effectLst/>
        </p:spPr>
      </p:cxnSp>
      <p:cxnSp>
        <p:nvCxnSpPr>
          <p:cNvPr id="42" name="Straight Connector 41"/>
          <p:cNvCxnSpPr/>
          <p:nvPr/>
        </p:nvCxnSpPr>
        <p:spPr>
          <a:xfrm rot="5400000">
            <a:off x="4304182" y="3498341"/>
            <a:ext cx="5029200" cy="661"/>
          </a:xfrm>
          <a:prstGeom prst="line">
            <a:avLst/>
          </a:prstGeom>
          <a:noFill/>
          <a:ln w="9525" cap="flat" cmpd="sng" algn="ctr">
            <a:solidFill>
              <a:sysClr val="windowText" lastClr="000000">
                <a:shade val="95000"/>
                <a:satMod val="105000"/>
              </a:sysClr>
            </a:solidFill>
            <a:prstDash val="dash"/>
          </a:ln>
          <a:effectLst/>
        </p:spPr>
      </p:cxnSp>
      <p:cxnSp>
        <p:nvCxnSpPr>
          <p:cNvPr id="43" name="Straight Connector 42"/>
          <p:cNvCxnSpPr/>
          <p:nvPr/>
        </p:nvCxnSpPr>
        <p:spPr>
          <a:xfrm rot="5400000">
            <a:off x="4844223" y="3498341"/>
            <a:ext cx="5029200" cy="661"/>
          </a:xfrm>
          <a:prstGeom prst="line">
            <a:avLst/>
          </a:prstGeom>
          <a:noFill/>
          <a:ln w="9525" cap="flat" cmpd="sng" algn="ctr">
            <a:solidFill>
              <a:sysClr val="windowText" lastClr="000000">
                <a:shade val="95000"/>
                <a:satMod val="105000"/>
              </a:sysClr>
            </a:solidFill>
            <a:prstDash val="dash"/>
          </a:ln>
          <a:effectLst/>
        </p:spPr>
      </p:cxnSp>
      <p:cxnSp>
        <p:nvCxnSpPr>
          <p:cNvPr id="44" name="Straight Connector 43"/>
          <p:cNvCxnSpPr/>
          <p:nvPr/>
        </p:nvCxnSpPr>
        <p:spPr>
          <a:xfrm rot="16200000" flipH="1">
            <a:off x="5384266" y="3498341"/>
            <a:ext cx="5029200" cy="661"/>
          </a:xfrm>
          <a:prstGeom prst="line">
            <a:avLst/>
          </a:prstGeom>
          <a:noFill/>
          <a:ln w="9525" cap="flat" cmpd="sng" algn="ctr">
            <a:solidFill>
              <a:sysClr val="windowText" lastClr="000000">
                <a:shade val="95000"/>
                <a:satMod val="105000"/>
              </a:sysClr>
            </a:solidFill>
            <a:prstDash val="dash"/>
          </a:ln>
          <a:effectLst/>
        </p:spPr>
      </p:cxnSp>
      <p:sp>
        <p:nvSpPr>
          <p:cNvPr id="45" name="Oval 44"/>
          <p:cNvSpPr/>
          <p:nvPr/>
        </p:nvSpPr>
        <p:spPr>
          <a:xfrm>
            <a:off x="4158250"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46" name="Oval 45"/>
          <p:cNvSpPr/>
          <p:nvPr/>
        </p:nvSpPr>
        <p:spPr>
          <a:xfrm>
            <a:off x="4203970" y="1908745"/>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47" name="Oval 46"/>
          <p:cNvSpPr/>
          <p:nvPr/>
        </p:nvSpPr>
        <p:spPr>
          <a:xfrm>
            <a:off x="4698560"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48" name="Oval 47"/>
          <p:cNvSpPr/>
          <p:nvPr/>
        </p:nvSpPr>
        <p:spPr>
          <a:xfrm>
            <a:off x="5238870"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49" name="Oval 48"/>
          <p:cNvSpPr/>
          <p:nvPr/>
        </p:nvSpPr>
        <p:spPr>
          <a:xfrm>
            <a:off x="5779180"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0" name="Oval 49"/>
          <p:cNvSpPr/>
          <p:nvPr/>
        </p:nvSpPr>
        <p:spPr>
          <a:xfrm>
            <a:off x="5824900" y="1908745"/>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51" name="Oval 50"/>
          <p:cNvSpPr/>
          <p:nvPr/>
        </p:nvSpPr>
        <p:spPr>
          <a:xfrm>
            <a:off x="6319490"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2" name="Oval 51"/>
          <p:cNvSpPr/>
          <p:nvPr/>
        </p:nvSpPr>
        <p:spPr>
          <a:xfrm>
            <a:off x="6859800"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3" name="Oval 52"/>
          <p:cNvSpPr/>
          <p:nvPr/>
        </p:nvSpPr>
        <p:spPr>
          <a:xfrm>
            <a:off x="7400110"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4" name="Oval 53"/>
          <p:cNvSpPr/>
          <p:nvPr/>
        </p:nvSpPr>
        <p:spPr>
          <a:xfrm>
            <a:off x="7445830" y="1908745"/>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55" name="Oval 54"/>
          <p:cNvSpPr/>
          <p:nvPr/>
        </p:nvSpPr>
        <p:spPr>
          <a:xfrm>
            <a:off x="7940422" y="186302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6" name="Oval 55"/>
          <p:cNvSpPr/>
          <p:nvPr/>
        </p:nvSpPr>
        <p:spPr>
          <a:xfrm>
            <a:off x="4158250"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7" name="Oval 56"/>
          <p:cNvSpPr/>
          <p:nvPr/>
        </p:nvSpPr>
        <p:spPr>
          <a:xfrm>
            <a:off x="4203970"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58" name="Oval 57"/>
          <p:cNvSpPr/>
          <p:nvPr/>
        </p:nvSpPr>
        <p:spPr>
          <a:xfrm>
            <a:off x="4698560"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9" name="Oval 58"/>
          <p:cNvSpPr/>
          <p:nvPr/>
        </p:nvSpPr>
        <p:spPr>
          <a:xfrm>
            <a:off x="4744280"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60" name="Straight Arrow Connector 59"/>
          <p:cNvCxnSpPr>
            <a:stCxn id="56" idx="4"/>
            <a:endCxn id="78" idx="0"/>
          </p:cNvCxnSpPr>
          <p:nvPr/>
        </p:nvCxnSpPr>
        <p:spPr>
          <a:xfrm>
            <a:off x="4386850" y="2932549"/>
            <a:ext cx="0" cy="155124"/>
          </a:xfrm>
          <a:prstGeom prst="straightConnector1">
            <a:avLst/>
          </a:prstGeom>
          <a:noFill/>
          <a:ln w="25400" cap="flat" cmpd="sng" algn="ctr">
            <a:solidFill>
              <a:srgbClr val="235DA0"/>
            </a:solidFill>
            <a:prstDash val="solid"/>
            <a:tailEnd type="arrow"/>
          </a:ln>
          <a:effectLst/>
        </p:spPr>
      </p:cxnSp>
      <p:cxnSp>
        <p:nvCxnSpPr>
          <p:cNvPr id="61" name="Straight Arrow Connector 60"/>
          <p:cNvCxnSpPr>
            <a:stCxn id="58" idx="4"/>
            <a:endCxn id="80" idx="0"/>
          </p:cNvCxnSpPr>
          <p:nvPr/>
        </p:nvCxnSpPr>
        <p:spPr>
          <a:xfrm>
            <a:off x="4927160" y="2932549"/>
            <a:ext cx="0" cy="155124"/>
          </a:xfrm>
          <a:prstGeom prst="straightConnector1">
            <a:avLst/>
          </a:prstGeom>
          <a:noFill/>
          <a:ln w="25400" cap="flat" cmpd="sng" algn="ctr">
            <a:solidFill>
              <a:srgbClr val="235DA0"/>
            </a:solidFill>
            <a:prstDash val="solid"/>
            <a:tailEnd type="arrow"/>
          </a:ln>
          <a:effectLst/>
        </p:spPr>
      </p:cxnSp>
      <p:cxnSp>
        <p:nvCxnSpPr>
          <p:cNvPr id="62" name="Straight Arrow Connector 61"/>
          <p:cNvCxnSpPr>
            <a:stCxn id="68" idx="4"/>
            <a:endCxn id="83" idx="0"/>
          </p:cNvCxnSpPr>
          <p:nvPr/>
        </p:nvCxnSpPr>
        <p:spPr>
          <a:xfrm>
            <a:off x="6007780" y="2932549"/>
            <a:ext cx="0" cy="155124"/>
          </a:xfrm>
          <a:prstGeom prst="straightConnector1">
            <a:avLst/>
          </a:prstGeom>
          <a:noFill/>
          <a:ln w="25400" cap="flat" cmpd="sng" algn="ctr">
            <a:solidFill>
              <a:srgbClr val="235DA0"/>
            </a:solidFill>
            <a:prstDash val="solid"/>
            <a:tailEnd type="arrow"/>
          </a:ln>
          <a:effectLst/>
        </p:spPr>
      </p:cxnSp>
      <p:cxnSp>
        <p:nvCxnSpPr>
          <p:cNvPr id="63" name="Straight Arrow Connector 62"/>
          <p:cNvCxnSpPr>
            <a:stCxn id="70" idx="4"/>
            <a:endCxn id="85" idx="0"/>
          </p:cNvCxnSpPr>
          <p:nvPr/>
        </p:nvCxnSpPr>
        <p:spPr>
          <a:xfrm>
            <a:off x="6548090" y="2932549"/>
            <a:ext cx="0" cy="155124"/>
          </a:xfrm>
          <a:prstGeom prst="straightConnector1">
            <a:avLst/>
          </a:prstGeom>
          <a:noFill/>
          <a:ln w="25400" cap="flat" cmpd="sng" algn="ctr">
            <a:solidFill>
              <a:srgbClr val="235DA0"/>
            </a:solidFill>
            <a:prstDash val="solid"/>
            <a:tailEnd type="arrow"/>
          </a:ln>
          <a:effectLst/>
        </p:spPr>
      </p:cxnSp>
      <p:cxnSp>
        <p:nvCxnSpPr>
          <p:cNvPr id="64" name="Straight Arrow Connector 63"/>
          <p:cNvCxnSpPr>
            <a:stCxn id="72" idx="4"/>
            <a:endCxn id="87" idx="0"/>
          </p:cNvCxnSpPr>
          <p:nvPr/>
        </p:nvCxnSpPr>
        <p:spPr>
          <a:xfrm>
            <a:off x="7088400" y="2932549"/>
            <a:ext cx="0" cy="155124"/>
          </a:xfrm>
          <a:prstGeom prst="straightConnector1">
            <a:avLst/>
          </a:prstGeom>
          <a:noFill/>
          <a:ln w="25400" cap="flat" cmpd="sng" algn="ctr">
            <a:solidFill>
              <a:srgbClr val="235DA0"/>
            </a:solidFill>
            <a:prstDash val="solid"/>
            <a:tailEnd type="arrow"/>
          </a:ln>
          <a:effectLst/>
        </p:spPr>
      </p:cxnSp>
      <p:cxnSp>
        <p:nvCxnSpPr>
          <p:cNvPr id="65" name="Straight Arrow Connector 64"/>
          <p:cNvCxnSpPr>
            <a:stCxn id="76" idx="4"/>
            <a:endCxn id="90" idx="0"/>
          </p:cNvCxnSpPr>
          <p:nvPr/>
        </p:nvCxnSpPr>
        <p:spPr>
          <a:xfrm>
            <a:off x="8169022" y="2932549"/>
            <a:ext cx="0" cy="155124"/>
          </a:xfrm>
          <a:prstGeom prst="straightConnector1">
            <a:avLst/>
          </a:prstGeom>
          <a:noFill/>
          <a:ln w="25400" cap="flat" cmpd="sng" algn="ctr">
            <a:solidFill>
              <a:srgbClr val="235DA0"/>
            </a:solidFill>
            <a:prstDash val="solid"/>
            <a:tailEnd type="arrow"/>
          </a:ln>
          <a:effectLst/>
        </p:spPr>
      </p:cxnSp>
      <p:sp>
        <p:nvSpPr>
          <p:cNvPr id="66" name="Oval 65"/>
          <p:cNvSpPr/>
          <p:nvPr/>
        </p:nvSpPr>
        <p:spPr>
          <a:xfrm>
            <a:off x="5238870"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67" name="Oval 66"/>
          <p:cNvSpPr/>
          <p:nvPr/>
        </p:nvSpPr>
        <p:spPr>
          <a:xfrm>
            <a:off x="5284590"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68" name="Oval 67"/>
          <p:cNvSpPr/>
          <p:nvPr/>
        </p:nvSpPr>
        <p:spPr>
          <a:xfrm>
            <a:off x="5779180"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69" name="Oval 68"/>
          <p:cNvSpPr/>
          <p:nvPr/>
        </p:nvSpPr>
        <p:spPr>
          <a:xfrm>
            <a:off x="5824900"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70" name="Oval 69"/>
          <p:cNvSpPr/>
          <p:nvPr/>
        </p:nvSpPr>
        <p:spPr>
          <a:xfrm>
            <a:off x="6319490"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71" name="Oval 70"/>
          <p:cNvSpPr/>
          <p:nvPr/>
        </p:nvSpPr>
        <p:spPr>
          <a:xfrm>
            <a:off x="6365210"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72" name="Oval 71"/>
          <p:cNvSpPr/>
          <p:nvPr/>
        </p:nvSpPr>
        <p:spPr>
          <a:xfrm>
            <a:off x="6859800"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73" name="Oval 72"/>
          <p:cNvSpPr/>
          <p:nvPr/>
        </p:nvSpPr>
        <p:spPr>
          <a:xfrm>
            <a:off x="6905520"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74" name="Oval 73"/>
          <p:cNvSpPr/>
          <p:nvPr/>
        </p:nvSpPr>
        <p:spPr>
          <a:xfrm>
            <a:off x="7400110"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75" name="Oval 74"/>
          <p:cNvSpPr/>
          <p:nvPr/>
        </p:nvSpPr>
        <p:spPr>
          <a:xfrm>
            <a:off x="7445830"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14</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76" name="Oval 75"/>
          <p:cNvSpPr/>
          <p:nvPr/>
        </p:nvSpPr>
        <p:spPr>
          <a:xfrm>
            <a:off x="7940422" y="247534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77" name="Oval 76"/>
          <p:cNvSpPr/>
          <p:nvPr/>
        </p:nvSpPr>
        <p:spPr>
          <a:xfrm>
            <a:off x="7986142" y="2521069"/>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78" name="Oval 77"/>
          <p:cNvSpPr/>
          <p:nvPr/>
        </p:nvSpPr>
        <p:spPr>
          <a:xfrm>
            <a:off x="4158250"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79" name="Oval 78"/>
          <p:cNvSpPr/>
          <p:nvPr/>
        </p:nvSpPr>
        <p:spPr>
          <a:xfrm>
            <a:off x="4203970" y="3133393"/>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0" name="Oval 79"/>
          <p:cNvSpPr/>
          <p:nvPr/>
        </p:nvSpPr>
        <p:spPr>
          <a:xfrm>
            <a:off x="4698560"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1" name="Oval 80"/>
          <p:cNvSpPr/>
          <p:nvPr/>
        </p:nvSpPr>
        <p:spPr>
          <a:xfrm>
            <a:off x="4744280" y="3133393"/>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2" name="Oval 81"/>
          <p:cNvSpPr/>
          <p:nvPr/>
        </p:nvSpPr>
        <p:spPr>
          <a:xfrm>
            <a:off x="5238870"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3" name="Oval 82"/>
          <p:cNvSpPr/>
          <p:nvPr/>
        </p:nvSpPr>
        <p:spPr>
          <a:xfrm>
            <a:off x="5779180"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4" name="Oval 83"/>
          <p:cNvSpPr/>
          <p:nvPr/>
        </p:nvSpPr>
        <p:spPr>
          <a:xfrm>
            <a:off x="5824900" y="3133393"/>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5" name="Oval 84"/>
          <p:cNvSpPr/>
          <p:nvPr/>
        </p:nvSpPr>
        <p:spPr>
          <a:xfrm>
            <a:off x="6319490"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6" name="Oval 85"/>
          <p:cNvSpPr/>
          <p:nvPr/>
        </p:nvSpPr>
        <p:spPr>
          <a:xfrm>
            <a:off x="6365210" y="3133393"/>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7" name="Oval 86"/>
          <p:cNvSpPr/>
          <p:nvPr/>
        </p:nvSpPr>
        <p:spPr>
          <a:xfrm>
            <a:off x="6859800"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8" name="Oval 87"/>
          <p:cNvSpPr/>
          <p:nvPr/>
        </p:nvSpPr>
        <p:spPr>
          <a:xfrm>
            <a:off x="6905520" y="3133393"/>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9" name="Oval 88"/>
          <p:cNvSpPr/>
          <p:nvPr/>
        </p:nvSpPr>
        <p:spPr>
          <a:xfrm>
            <a:off x="7400110"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0" name="Oval 89"/>
          <p:cNvSpPr/>
          <p:nvPr/>
        </p:nvSpPr>
        <p:spPr>
          <a:xfrm>
            <a:off x="7940422" y="3087673"/>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1" name="Oval 90"/>
          <p:cNvSpPr/>
          <p:nvPr/>
        </p:nvSpPr>
        <p:spPr>
          <a:xfrm>
            <a:off x="7986142" y="3133393"/>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92" name="Oval 91"/>
          <p:cNvSpPr/>
          <p:nvPr/>
        </p:nvSpPr>
        <p:spPr>
          <a:xfrm>
            <a:off x="4158250"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3" name="Oval 92"/>
          <p:cNvSpPr/>
          <p:nvPr/>
        </p:nvSpPr>
        <p:spPr>
          <a:xfrm>
            <a:off x="4203970"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94" name="Oval 93"/>
          <p:cNvSpPr/>
          <p:nvPr/>
        </p:nvSpPr>
        <p:spPr>
          <a:xfrm>
            <a:off x="4698560"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5" name="Oval 94"/>
          <p:cNvSpPr/>
          <p:nvPr/>
        </p:nvSpPr>
        <p:spPr>
          <a:xfrm>
            <a:off x="4744280"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96" name="Straight Arrow Connector 95"/>
          <p:cNvCxnSpPr>
            <a:stCxn id="98" idx="4"/>
            <a:endCxn id="112" idx="0"/>
          </p:cNvCxnSpPr>
          <p:nvPr/>
        </p:nvCxnSpPr>
        <p:spPr>
          <a:xfrm>
            <a:off x="5467470" y="4157197"/>
            <a:ext cx="0" cy="155124"/>
          </a:xfrm>
          <a:prstGeom prst="straightConnector1">
            <a:avLst/>
          </a:prstGeom>
          <a:noFill/>
          <a:ln w="25400" cap="flat" cmpd="sng" algn="ctr">
            <a:solidFill>
              <a:srgbClr val="235DA0"/>
            </a:solidFill>
            <a:prstDash val="solid"/>
            <a:tailEnd type="arrow"/>
          </a:ln>
          <a:effectLst/>
        </p:spPr>
      </p:cxnSp>
      <p:cxnSp>
        <p:nvCxnSpPr>
          <p:cNvPr id="97" name="Straight Arrow Connector 96"/>
          <p:cNvCxnSpPr>
            <a:stCxn id="102" idx="4"/>
            <a:endCxn id="115" idx="0"/>
          </p:cNvCxnSpPr>
          <p:nvPr/>
        </p:nvCxnSpPr>
        <p:spPr>
          <a:xfrm>
            <a:off x="6548090" y="4157197"/>
            <a:ext cx="0" cy="155124"/>
          </a:xfrm>
          <a:prstGeom prst="straightConnector1">
            <a:avLst/>
          </a:prstGeom>
          <a:noFill/>
          <a:ln w="25400" cap="flat" cmpd="sng" algn="ctr">
            <a:solidFill>
              <a:srgbClr val="235DA0"/>
            </a:solidFill>
            <a:prstDash val="solid"/>
            <a:tailEnd type="arrow"/>
          </a:ln>
          <a:effectLst/>
        </p:spPr>
      </p:cxnSp>
      <p:sp>
        <p:nvSpPr>
          <p:cNvPr id="98" name="Oval 97"/>
          <p:cNvSpPr/>
          <p:nvPr/>
        </p:nvSpPr>
        <p:spPr>
          <a:xfrm>
            <a:off x="5238870"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9" name="Oval 98"/>
          <p:cNvSpPr/>
          <p:nvPr/>
        </p:nvSpPr>
        <p:spPr>
          <a:xfrm>
            <a:off x="5284590"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0" name="Oval 99"/>
          <p:cNvSpPr/>
          <p:nvPr/>
        </p:nvSpPr>
        <p:spPr>
          <a:xfrm>
            <a:off x="5779180"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1" name="Oval 100"/>
          <p:cNvSpPr/>
          <p:nvPr/>
        </p:nvSpPr>
        <p:spPr>
          <a:xfrm>
            <a:off x="5824900"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2" name="Oval 101"/>
          <p:cNvSpPr/>
          <p:nvPr/>
        </p:nvSpPr>
        <p:spPr>
          <a:xfrm>
            <a:off x="6319490"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3" name="Oval 102"/>
          <p:cNvSpPr/>
          <p:nvPr/>
        </p:nvSpPr>
        <p:spPr>
          <a:xfrm>
            <a:off x="6365210"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4" name="Oval 103"/>
          <p:cNvSpPr/>
          <p:nvPr/>
        </p:nvSpPr>
        <p:spPr>
          <a:xfrm>
            <a:off x="6859800"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5" name="Oval 104"/>
          <p:cNvSpPr/>
          <p:nvPr/>
        </p:nvSpPr>
        <p:spPr>
          <a:xfrm>
            <a:off x="6905520"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6" name="Oval 105"/>
          <p:cNvSpPr/>
          <p:nvPr/>
        </p:nvSpPr>
        <p:spPr>
          <a:xfrm>
            <a:off x="7400110"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7" name="Oval 106"/>
          <p:cNvSpPr/>
          <p:nvPr/>
        </p:nvSpPr>
        <p:spPr>
          <a:xfrm>
            <a:off x="7445830"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8" name="Oval 107"/>
          <p:cNvSpPr/>
          <p:nvPr/>
        </p:nvSpPr>
        <p:spPr>
          <a:xfrm>
            <a:off x="7940422" y="3699997"/>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9" name="Oval 108"/>
          <p:cNvSpPr/>
          <p:nvPr/>
        </p:nvSpPr>
        <p:spPr>
          <a:xfrm>
            <a:off x="7986142" y="3745717"/>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10" name="Oval 109"/>
          <p:cNvSpPr/>
          <p:nvPr/>
        </p:nvSpPr>
        <p:spPr>
          <a:xfrm>
            <a:off x="4158250"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1" name="Oval 110"/>
          <p:cNvSpPr/>
          <p:nvPr/>
        </p:nvSpPr>
        <p:spPr>
          <a:xfrm>
            <a:off x="4698560"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2" name="Oval 111"/>
          <p:cNvSpPr/>
          <p:nvPr/>
        </p:nvSpPr>
        <p:spPr>
          <a:xfrm>
            <a:off x="5238870"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3" name="Oval 112"/>
          <p:cNvSpPr/>
          <p:nvPr/>
        </p:nvSpPr>
        <p:spPr>
          <a:xfrm>
            <a:off x="5284590" y="4358041"/>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14" name="Oval 113"/>
          <p:cNvSpPr/>
          <p:nvPr/>
        </p:nvSpPr>
        <p:spPr>
          <a:xfrm>
            <a:off x="5779180"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5" name="Oval 114"/>
          <p:cNvSpPr/>
          <p:nvPr/>
        </p:nvSpPr>
        <p:spPr>
          <a:xfrm>
            <a:off x="6319490"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6" name="Oval 115"/>
          <p:cNvSpPr/>
          <p:nvPr/>
        </p:nvSpPr>
        <p:spPr>
          <a:xfrm>
            <a:off x="6365210" y="4358041"/>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20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17" name="Oval 116"/>
          <p:cNvSpPr/>
          <p:nvPr/>
        </p:nvSpPr>
        <p:spPr>
          <a:xfrm>
            <a:off x="6859800"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8" name="Oval 117"/>
          <p:cNvSpPr/>
          <p:nvPr/>
        </p:nvSpPr>
        <p:spPr>
          <a:xfrm>
            <a:off x="7400110"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9" name="Oval 118"/>
          <p:cNvSpPr/>
          <p:nvPr/>
        </p:nvSpPr>
        <p:spPr>
          <a:xfrm>
            <a:off x="7940422" y="4312321"/>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0" name="Oval 119"/>
          <p:cNvSpPr/>
          <p:nvPr/>
        </p:nvSpPr>
        <p:spPr>
          <a:xfrm>
            <a:off x="4158250"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1" name="Oval 120"/>
          <p:cNvSpPr/>
          <p:nvPr/>
        </p:nvSpPr>
        <p:spPr>
          <a:xfrm>
            <a:off x="4203970"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24</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22" name="Oval 121"/>
          <p:cNvSpPr/>
          <p:nvPr/>
        </p:nvSpPr>
        <p:spPr>
          <a:xfrm>
            <a:off x="4698560"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3" name="Oval 122"/>
          <p:cNvSpPr/>
          <p:nvPr/>
        </p:nvSpPr>
        <p:spPr>
          <a:xfrm>
            <a:off x="4744280"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124" name="Straight Arrow Connector 123"/>
          <p:cNvCxnSpPr>
            <a:stCxn id="120" idx="4"/>
            <a:endCxn id="141" idx="0"/>
          </p:cNvCxnSpPr>
          <p:nvPr/>
        </p:nvCxnSpPr>
        <p:spPr>
          <a:xfrm>
            <a:off x="4386850" y="5381845"/>
            <a:ext cx="0" cy="155124"/>
          </a:xfrm>
          <a:prstGeom prst="straightConnector1">
            <a:avLst/>
          </a:prstGeom>
          <a:noFill/>
          <a:ln w="25400" cap="flat" cmpd="sng" algn="ctr">
            <a:solidFill>
              <a:srgbClr val="235DA0"/>
            </a:solidFill>
            <a:prstDash val="solid"/>
            <a:tailEnd type="arrow"/>
          </a:ln>
          <a:effectLst/>
        </p:spPr>
      </p:cxnSp>
      <p:cxnSp>
        <p:nvCxnSpPr>
          <p:cNvPr id="125" name="Straight Arrow Connector 124"/>
          <p:cNvCxnSpPr>
            <a:stCxn id="129" idx="4"/>
            <a:endCxn id="143" idx="0"/>
          </p:cNvCxnSpPr>
          <p:nvPr/>
        </p:nvCxnSpPr>
        <p:spPr>
          <a:xfrm>
            <a:off x="5467470" y="5381845"/>
            <a:ext cx="0" cy="155124"/>
          </a:xfrm>
          <a:prstGeom prst="straightConnector1">
            <a:avLst/>
          </a:prstGeom>
          <a:noFill/>
          <a:ln w="25400" cap="flat" cmpd="sng" algn="ctr">
            <a:solidFill>
              <a:srgbClr val="235DA0"/>
            </a:solidFill>
            <a:prstDash val="solid"/>
            <a:tailEnd type="arrow"/>
          </a:ln>
          <a:effectLst/>
        </p:spPr>
      </p:cxnSp>
      <p:cxnSp>
        <p:nvCxnSpPr>
          <p:cNvPr id="126" name="Straight Arrow Connector 125"/>
          <p:cNvCxnSpPr>
            <a:stCxn id="131" idx="4"/>
            <a:endCxn id="145" idx="0"/>
          </p:cNvCxnSpPr>
          <p:nvPr/>
        </p:nvCxnSpPr>
        <p:spPr>
          <a:xfrm>
            <a:off x="6007780" y="5381845"/>
            <a:ext cx="0" cy="155124"/>
          </a:xfrm>
          <a:prstGeom prst="straightConnector1">
            <a:avLst/>
          </a:prstGeom>
          <a:noFill/>
          <a:ln w="25400" cap="flat" cmpd="sng" algn="ctr">
            <a:solidFill>
              <a:srgbClr val="235DA0"/>
            </a:solidFill>
            <a:prstDash val="solid"/>
            <a:tailEnd type="arrow"/>
          </a:ln>
          <a:effectLst/>
        </p:spPr>
      </p:cxnSp>
      <p:cxnSp>
        <p:nvCxnSpPr>
          <p:cNvPr id="127" name="Straight Arrow Connector 126"/>
          <p:cNvCxnSpPr>
            <a:stCxn id="135" idx="4"/>
            <a:endCxn id="148" idx="0"/>
          </p:cNvCxnSpPr>
          <p:nvPr/>
        </p:nvCxnSpPr>
        <p:spPr>
          <a:xfrm>
            <a:off x="7088400" y="5381845"/>
            <a:ext cx="0" cy="155124"/>
          </a:xfrm>
          <a:prstGeom prst="straightConnector1">
            <a:avLst/>
          </a:prstGeom>
          <a:noFill/>
          <a:ln w="25400" cap="flat" cmpd="sng" algn="ctr">
            <a:solidFill>
              <a:srgbClr val="235DA0"/>
            </a:solidFill>
            <a:prstDash val="solid"/>
            <a:tailEnd type="arrow"/>
          </a:ln>
          <a:effectLst/>
        </p:spPr>
      </p:cxnSp>
      <p:cxnSp>
        <p:nvCxnSpPr>
          <p:cNvPr id="128" name="Straight Arrow Connector 127"/>
          <p:cNvCxnSpPr>
            <a:stCxn id="139" idx="4"/>
            <a:endCxn id="150" idx="0"/>
          </p:cNvCxnSpPr>
          <p:nvPr/>
        </p:nvCxnSpPr>
        <p:spPr>
          <a:xfrm>
            <a:off x="8169022" y="5381845"/>
            <a:ext cx="0" cy="155124"/>
          </a:xfrm>
          <a:prstGeom prst="straightConnector1">
            <a:avLst/>
          </a:prstGeom>
          <a:noFill/>
          <a:ln w="25400" cap="flat" cmpd="sng" algn="ctr">
            <a:solidFill>
              <a:srgbClr val="235DA0"/>
            </a:solidFill>
            <a:prstDash val="solid"/>
            <a:tailEnd type="arrow"/>
          </a:ln>
          <a:effectLst/>
        </p:spPr>
      </p:cxnSp>
      <p:sp>
        <p:nvSpPr>
          <p:cNvPr id="129" name="Oval 128"/>
          <p:cNvSpPr/>
          <p:nvPr/>
        </p:nvSpPr>
        <p:spPr>
          <a:xfrm>
            <a:off x="5238870"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0" name="Oval 129"/>
          <p:cNvSpPr/>
          <p:nvPr/>
        </p:nvSpPr>
        <p:spPr>
          <a:xfrm>
            <a:off x="5284590"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1" name="Oval 130"/>
          <p:cNvSpPr/>
          <p:nvPr/>
        </p:nvSpPr>
        <p:spPr>
          <a:xfrm>
            <a:off x="5779180"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2" name="Oval 131"/>
          <p:cNvSpPr/>
          <p:nvPr/>
        </p:nvSpPr>
        <p:spPr>
          <a:xfrm>
            <a:off x="5824900"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3" name="Oval 132"/>
          <p:cNvSpPr/>
          <p:nvPr/>
        </p:nvSpPr>
        <p:spPr>
          <a:xfrm>
            <a:off x="6319490"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4" name="Oval 133"/>
          <p:cNvSpPr/>
          <p:nvPr/>
        </p:nvSpPr>
        <p:spPr>
          <a:xfrm>
            <a:off x="6365210"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5" name="Oval 134"/>
          <p:cNvSpPr/>
          <p:nvPr/>
        </p:nvSpPr>
        <p:spPr>
          <a:xfrm>
            <a:off x="6859800"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6" name="Oval 135"/>
          <p:cNvSpPr/>
          <p:nvPr/>
        </p:nvSpPr>
        <p:spPr>
          <a:xfrm>
            <a:off x="6905520"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7" name="Oval 136"/>
          <p:cNvSpPr/>
          <p:nvPr/>
        </p:nvSpPr>
        <p:spPr>
          <a:xfrm>
            <a:off x="7400110"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8" name="Oval 137"/>
          <p:cNvSpPr/>
          <p:nvPr/>
        </p:nvSpPr>
        <p:spPr>
          <a:xfrm>
            <a:off x="7445830"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30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9" name="Oval 138"/>
          <p:cNvSpPr/>
          <p:nvPr/>
        </p:nvSpPr>
        <p:spPr>
          <a:xfrm>
            <a:off x="7940422" y="4924645"/>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0" name="Oval 139"/>
          <p:cNvSpPr/>
          <p:nvPr/>
        </p:nvSpPr>
        <p:spPr>
          <a:xfrm>
            <a:off x="7986142" y="4970365"/>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31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41" name="Oval 140"/>
          <p:cNvSpPr/>
          <p:nvPr/>
        </p:nvSpPr>
        <p:spPr>
          <a:xfrm>
            <a:off x="4158250"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2" name="Oval 141"/>
          <p:cNvSpPr/>
          <p:nvPr/>
        </p:nvSpPr>
        <p:spPr>
          <a:xfrm>
            <a:off x="4698560"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3" name="Oval 142"/>
          <p:cNvSpPr/>
          <p:nvPr/>
        </p:nvSpPr>
        <p:spPr>
          <a:xfrm>
            <a:off x="5238870"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4" name="Oval 143"/>
          <p:cNvSpPr/>
          <p:nvPr/>
        </p:nvSpPr>
        <p:spPr>
          <a:xfrm>
            <a:off x="5284590" y="5582689"/>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26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45" name="Oval 144"/>
          <p:cNvSpPr/>
          <p:nvPr/>
        </p:nvSpPr>
        <p:spPr>
          <a:xfrm>
            <a:off x="5779180"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6" name="Oval 145"/>
          <p:cNvSpPr/>
          <p:nvPr/>
        </p:nvSpPr>
        <p:spPr>
          <a:xfrm>
            <a:off x="5824900" y="5582689"/>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27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47" name="Oval 146"/>
          <p:cNvSpPr/>
          <p:nvPr/>
        </p:nvSpPr>
        <p:spPr>
          <a:xfrm>
            <a:off x="6319490"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8" name="Oval 147"/>
          <p:cNvSpPr/>
          <p:nvPr/>
        </p:nvSpPr>
        <p:spPr>
          <a:xfrm>
            <a:off x="6859800"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9" name="Oval 148"/>
          <p:cNvSpPr/>
          <p:nvPr/>
        </p:nvSpPr>
        <p:spPr>
          <a:xfrm>
            <a:off x="7400110"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50" name="Oval 149"/>
          <p:cNvSpPr/>
          <p:nvPr/>
        </p:nvSpPr>
        <p:spPr>
          <a:xfrm>
            <a:off x="7940422" y="5536969"/>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51" name="Oval 150"/>
          <p:cNvSpPr/>
          <p:nvPr/>
        </p:nvSpPr>
        <p:spPr>
          <a:xfrm>
            <a:off x="4203970" y="4358041"/>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52" name="Oval 151"/>
          <p:cNvSpPr/>
          <p:nvPr/>
        </p:nvSpPr>
        <p:spPr>
          <a:xfrm>
            <a:off x="7445830" y="4358041"/>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22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53" name="Oval 152"/>
          <p:cNvSpPr/>
          <p:nvPr/>
        </p:nvSpPr>
        <p:spPr>
          <a:xfrm>
            <a:off x="7986142" y="5582689"/>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31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54" name="Down Arrow 153"/>
          <p:cNvSpPr/>
          <p:nvPr/>
        </p:nvSpPr>
        <p:spPr>
          <a:xfrm>
            <a:off x="3759576" y="1250701"/>
            <a:ext cx="193963" cy="900167"/>
          </a:xfrm>
          <a:prstGeom prst="downArrow">
            <a:avLst/>
          </a:prstGeom>
          <a:solidFill>
            <a:srgbClr val="E7E6E6">
              <a:lumMod val="75000"/>
            </a:srgbClr>
          </a:solidFill>
          <a:ln w="12700" cap="flat" cmpd="sng" algn="ctr">
            <a:solidFill>
              <a:srgbClr val="E7E6E6">
                <a:lumMod val="75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w="0">
                  <a:noFill/>
                </a:ln>
                <a:solidFill>
                  <a:prstClr val="black"/>
                </a:solidFill>
                <a:effectLst/>
                <a:uLnTx/>
                <a:uFillTx/>
                <a:latin typeface="Adobe Garamond Pro" panose="02020502060506020403" pitchFamily="18" charset="0"/>
                <a:ea typeface="+mn-ea"/>
                <a:cs typeface="+mn-cs"/>
              </a:rPr>
              <a:t>Time</a:t>
            </a:r>
            <a:endParaRPr kumimoji="0" lang="en-US" sz="1800" b="0" i="0" u="none" strike="noStrike" kern="0" cap="none" spc="0" normalizeH="0" baseline="0" noProof="0" dirty="0">
              <a:ln w="0">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32958382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fade">
                                      <p:cBhvr>
                                        <p:cTn id="121" dur="500"/>
                                        <p:tgtEl>
                                          <p:spTgt spid="6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500"/>
                                        <p:tgtEl>
                                          <p:spTgt spid="7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1"/>
                                        </p:tgtEl>
                                        <p:attrNameLst>
                                          <p:attrName>style.visibility</p:attrName>
                                        </p:attrNameLst>
                                      </p:cBhvr>
                                      <p:to>
                                        <p:strVal val="visible"/>
                                      </p:to>
                                    </p:set>
                                    <p:animEffect transition="in" filter="fade">
                                      <p:cBhvr>
                                        <p:cTn id="127" dur="500"/>
                                        <p:tgtEl>
                                          <p:spTgt spid="7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500"/>
                                        <p:tgtEl>
                                          <p:spTgt spid="7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fade">
                                      <p:cBhvr>
                                        <p:cTn id="133" dur="500"/>
                                        <p:tgtEl>
                                          <p:spTgt spid="7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fade">
                                      <p:cBhvr>
                                        <p:cTn id="136" dur="500"/>
                                        <p:tgtEl>
                                          <p:spTgt spid="7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fade">
                                      <p:cBhvr>
                                        <p:cTn id="139" dur="500"/>
                                        <p:tgtEl>
                                          <p:spTgt spid="7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6"/>
                                        </p:tgtEl>
                                        <p:attrNameLst>
                                          <p:attrName>style.visibility</p:attrName>
                                        </p:attrNameLst>
                                      </p:cBhvr>
                                      <p:to>
                                        <p:strVal val="visible"/>
                                      </p:to>
                                    </p:set>
                                    <p:animEffect transition="in" filter="fade">
                                      <p:cBhvr>
                                        <p:cTn id="142" dur="500"/>
                                        <p:tgtEl>
                                          <p:spTgt spid="7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7"/>
                                        </p:tgtEl>
                                        <p:attrNameLst>
                                          <p:attrName>style.visibility</p:attrName>
                                        </p:attrNameLst>
                                      </p:cBhvr>
                                      <p:to>
                                        <p:strVal val="visible"/>
                                      </p:to>
                                    </p:set>
                                    <p:animEffect transition="in" filter="fade">
                                      <p:cBhvr>
                                        <p:cTn id="145" dur="500"/>
                                        <p:tgtEl>
                                          <p:spTgt spid="77"/>
                                        </p:tgtEl>
                                      </p:cBhvr>
                                    </p:animEffect>
                                  </p:childTnLst>
                                </p:cTn>
                              </p:par>
                            </p:childTnLst>
                          </p:cTn>
                        </p:par>
                        <p:par>
                          <p:cTn id="146" fill="hold">
                            <p:stCondLst>
                              <p:cond delay="2000"/>
                            </p:stCondLst>
                            <p:childTnLst>
                              <p:par>
                                <p:cTn id="147" presetID="10" presetClass="entr" presetSubtype="0" fill="hold"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500"/>
                                        <p:tgtEl>
                                          <p:spTgt spid="60"/>
                                        </p:tgtEl>
                                      </p:cBhvr>
                                    </p:animEffect>
                                  </p:childTnLst>
                                </p:cTn>
                              </p:par>
                              <p:par>
                                <p:cTn id="150" presetID="10" presetClass="entr" presetSubtype="0" fill="hold"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00"/>
                                        <p:tgtEl>
                                          <p:spTgt spid="61"/>
                                        </p:tgtEl>
                                      </p:cBhvr>
                                    </p:animEffect>
                                  </p:childTnLst>
                                </p:cTn>
                              </p:par>
                              <p:par>
                                <p:cTn id="153" presetID="10" presetClass="entr" presetSubtype="0" fill="hold" nodeType="withEffect">
                                  <p:stCondLst>
                                    <p:cond delay="0"/>
                                  </p:stCondLst>
                                  <p:childTnLst>
                                    <p:set>
                                      <p:cBhvr>
                                        <p:cTn id="154" dur="1" fill="hold">
                                          <p:stCondLst>
                                            <p:cond delay="0"/>
                                          </p:stCondLst>
                                        </p:cTn>
                                        <p:tgtEl>
                                          <p:spTgt spid="62"/>
                                        </p:tgtEl>
                                        <p:attrNameLst>
                                          <p:attrName>style.visibility</p:attrName>
                                        </p:attrNameLst>
                                      </p:cBhvr>
                                      <p:to>
                                        <p:strVal val="visible"/>
                                      </p:to>
                                    </p:set>
                                    <p:animEffect transition="in" filter="fade">
                                      <p:cBhvr>
                                        <p:cTn id="155" dur="500"/>
                                        <p:tgtEl>
                                          <p:spTgt spid="62"/>
                                        </p:tgtEl>
                                      </p:cBhvr>
                                    </p:animEffect>
                                  </p:childTnLst>
                                </p:cTn>
                              </p:par>
                              <p:par>
                                <p:cTn id="156" presetID="10" presetClass="entr" presetSubtype="0" fill="hold"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fade">
                                      <p:cBhvr>
                                        <p:cTn id="158" dur="500"/>
                                        <p:tgtEl>
                                          <p:spTgt spid="63"/>
                                        </p:tgtEl>
                                      </p:cBhvr>
                                    </p:animEffect>
                                  </p:childTnLst>
                                </p:cTn>
                              </p:par>
                              <p:par>
                                <p:cTn id="159" presetID="10" presetClass="entr" presetSubtype="0" fill="hold" nodeType="with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fade">
                                      <p:cBhvr>
                                        <p:cTn id="161" dur="500"/>
                                        <p:tgtEl>
                                          <p:spTgt spid="64"/>
                                        </p:tgtEl>
                                      </p:cBhvr>
                                    </p:animEffect>
                                  </p:childTnLst>
                                </p:cTn>
                              </p:par>
                              <p:par>
                                <p:cTn id="162" presetID="10" presetClass="entr" presetSubtype="0" fill="hold" nodeType="with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500"/>
                                        <p:tgtEl>
                                          <p:spTgt spid="65"/>
                                        </p:tgtEl>
                                      </p:cBhvr>
                                    </p:animEffect>
                                  </p:childTnLst>
                                </p:cTn>
                              </p:par>
                            </p:childTnLst>
                          </p:cTn>
                        </p:par>
                        <p:par>
                          <p:cTn id="165" fill="hold">
                            <p:stCondLst>
                              <p:cond delay="2500"/>
                            </p:stCondLst>
                            <p:childTnLst>
                              <p:par>
                                <p:cTn id="166" presetID="10" presetClass="entr" presetSubtype="0" fill="hold" grpId="0" nodeType="afterEffect">
                                  <p:stCondLst>
                                    <p:cond delay="0"/>
                                  </p:stCondLst>
                                  <p:childTnLst>
                                    <p:set>
                                      <p:cBhvr>
                                        <p:cTn id="167" dur="1" fill="hold">
                                          <p:stCondLst>
                                            <p:cond delay="0"/>
                                          </p:stCondLst>
                                        </p:cTn>
                                        <p:tgtEl>
                                          <p:spTgt spid="78"/>
                                        </p:tgtEl>
                                        <p:attrNameLst>
                                          <p:attrName>style.visibility</p:attrName>
                                        </p:attrNameLst>
                                      </p:cBhvr>
                                      <p:to>
                                        <p:strVal val="visible"/>
                                      </p:to>
                                    </p:set>
                                    <p:animEffect transition="in" filter="fade">
                                      <p:cBhvr>
                                        <p:cTn id="168" dur="500"/>
                                        <p:tgtEl>
                                          <p:spTgt spid="7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500"/>
                                        <p:tgtEl>
                                          <p:spTgt spid="7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80"/>
                                        </p:tgtEl>
                                        <p:attrNameLst>
                                          <p:attrName>style.visibility</p:attrName>
                                        </p:attrNameLst>
                                      </p:cBhvr>
                                      <p:to>
                                        <p:strVal val="visible"/>
                                      </p:to>
                                    </p:set>
                                    <p:animEffect transition="in" filter="fade">
                                      <p:cBhvr>
                                        <p:cTn id="174" dur="500"/>
                                        <p:tgtEl>
                                          <p:spTgt spid="80"/>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fade">
                                      <p:cBhvr>
                                        <p:cTn id="177" dur="500"/>
                                        <p:tgtEl>
                                          <p:spTgt spid="8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82"/>
                                        </p:tgtEl>
                                        <p:attrNameLst>
                                          <p:attrName>style.visibility</p:attrName>
                                        </p:attrNameLst>
                                      </p:cBhvr>
                                      <p:to>
                                        <p:strVal val="visible"/>
                                      </p:to>
                                    </p:set>
                                    <p:animEffect transition="in" filter="fade">
                                      <p:cBhvr>
                                        <p:cTn id="180" dur="500"/>
                                        <p:tgtEl>
                                          <p:spTgt spid="8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3"/>
                                        </p:tgtEl>
                                        <p:attrNameLst>
                                          <p:attrName>style.visibility</p:attrName>
                                        </p:attrNameLst>
                                      </p:cBhvr>
                                      <p:to>
                                        <p:strVal val="visible"/>
                                      </p:to>
                                    </p:set>
                                    <p:animEffect transition="in" filter="fade">
                                      <p:cBhvr>
                                        <p:cTn id="183" dur="500"/>
                                        <p:tgtEl>
                                          <p:spTgt spid="8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4"/>
                                        </p:tgtEl>
                                        <p:attrNameLst>
                                          <p:attrName>style.visibility</p:attrName>
                                        </p:attrNameLst>
                                      </p:cBhvr>
                                      <p:to>
                                        <p:strVal val="visible"/>
                                      </p:to>
                                    </p:set>
                                    <p:animEffect transition="in" filter="fade">
                                      <p:cBhvr>
                                        <p:cTn id="186" dur="500"/>
                                        <p:tgtEl>
                                          <p:spTgt spid="8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5"/>
                                        </p:tgtEl>
                                        <p:attrNameLst>
                                          <p:attrName>style.visibility</p:attrName>
                                        </p:attrNameLst>
                                      </p:cBhvr>
                                      <p:to>
                                        <p:strVal val="visible"/>
                                      </p:to>
                                    </p:set>
                                    <p:animEffect transition="in" filter="fade">
                                      <p:cBhvr>
                                        <p:cTn id="189" dur="500"/>
                                        <p:tgtEl>
                                          <p:spTgt spid="8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fade">
                                      <p:cBhvr>
                                        <p:cTn id="192" dur="500"/>
                                        <p:tgtEl>
                                          <p:spTgt spid="8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87"/>
                                        </p:tgtEl>
                                        <p:attrNameLst>
                                          <p:attrName>style.visibility</p:attrName>
                                        </p:attrNameLst>
                                      </p:cBhvr>
                                      <p:to>
                                        <p:strVal val="visible"/>
                                      </p:to>
                                    </p:set>
                                    <p:animEffect transition="in" filter="fade">
                                      <p:cBhvr>
                                        <p:cTn id="195" dur="500"/>
                                        <p:tgtEl>
                                          <p:spTgt spid="87"/>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88"/>
                                        </p:tgtEl>
                                        <p:attrNameLst>
                                          <p:attrName>style.visibility</p:attrName>
                                        </p:attrNameLst>
                                      </p:cBhvr>
                                      <p:to>
                                        <p:strVal val="visible"/>
                                      </p:to>
                                    </p:set>
                                    <p:animEffect transition="in" filter="fade">
                                      <p:cBhvr>
                                        <p:cTn id="198" dur="500"/>
                                        <p:tgtEl>
                                          <p:spTgt spid="8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9"/>
                                        </p:tgtEl>
                                        <p:attrNameLst>
                                          <p:attrName>style.visibility</p:attrName>
                                        </p:attrNameLst>
                                      </p:cBhvr>
                                      <p:to>
                                        <p:strVal val="visible"/>
                                      </p:to>
                                    </p:set>
                                    <p:animEffect transition="in" filter="fade">
                                      <p:cBhvr>
                                        <p:cTn id="201" dur="500"/>
                                        <p:tgtEl>
                                          <p:spTgt spid="8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0"/>
                                        </p:tgtEl>
                                        <p:attrNameLst>
                                          <p:attrName>style.visibility</p:attrName>
                                        </p:attrNameLst>
                                      </p:cBhvr>
                                      <p:to>
                                        <p:strVal val="visible"/>
                                      </p:to>
                                    </p:set>
                                    <p:animEffect transition="in" filter="fade">
                                      <p:cBhvr>
                                        <p:cTn id="204" dur="500"/>
                                        <p:tgtEl>
                                          <p:spTgt spid="9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92"/>
                                        </p:tgtEl>
                                        <p:attrNameLst>
                                          <p:attrName>style.visibility</p:attrName>
                                        </p:attrNameLst>
                                      </p:cBhvr>
                                      <p:to>
                                        <p:strVal val="visible"/>
                                      </p:to>
                                    </p:set>
                                    <p:animEffect transition="in" filter="fade">
                                      <p:cBhvr>
                                        <p:cTn id="211" dur="500"/>
                                        <p:tgtEl>
                                          <p:spTgt spid="9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3"/>
                                        </p:tgtEl>
                                        <p:attrNameLst>
                                          <p:attrName>style.visibility</p:attrName>
                                        </p:attrNameLst>
                                      </p:cBhvr>
                                      <p:to>
                                        <p:strVal val="visible"/>
                                      </p:to>
                                    </p:set>
                                    <p:animEffect transition="in" filter="fade">
                                      <p:cBhvr>
                                        <p:cTn id="214" dur="500"/>
                                        <p:tgtEl>
                                          <p:spTgt spid="93"/>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94"/>
                                        </p:tgtEl>
                                        <p:attrNameLst>
                                          <p:attrName>style.visibility</p:attrName>
                                        </p:attrNameLst>
                                      </p:cBhvr>
                                      <p:to>
                                        <p:strVal val="visible"/>
                                      </p:to>
                                    </p:set>
                                    <p:animEffect transition="in" filter="fade">
                                      <p:cBhvr>
                                        <p:cTn id="217" dur="500"/>
                                        <p:tgtEl>
                                          <p:spTgt spid="94"/>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95"/>
                                        </p:tgtEl>
                                        <p:attrNameLst>
                                          <p:attrName>style.visibility</p:attrName>
                                        </p:attrNameLst>
                                      </p:cBhvr>
                                      <p:to>
                                        <p:strVal val="visible"/>
                                      </p:to>
                                    </p:set>
                                    <p:animEffect transition="in" filter="fade">
                                      <p:cBhvr>
                                        <p:cTn id="220" dur="500"/>
                                        <p:tgtEl>
                                          <p:spTgt spid="95"/>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98"/>
                                        </p:tgtEl>
                                        <p:attrNameLst>
                                          <p:attrName>style.visibility</p:attrName>
                                        </p:attrNameLst>
                                      </p:cBhvr>
                                      <p:to>
                                        <p:strVal val="visible"/>
                                      </p:to>
                                    </p:set>
                                    <p:animEffect transition="in" filter="fade">
                                      <p:cBhvr>
                                        <p:cTn id="223" dur="500"/>
                                        <p:tgtEl>
                                          <p:spTgt spid="98"/>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99"/>
                                        </p:tgtEl>
                                        <p:attrNameLst>
                                          <p:attrName>style.visibility</p:attrName>
                                        </p:attrNameLst>
                                      </p:cBhvr>
                                      <p:to>
                                        <p:strVal val="visible"/>
                                      </p:to>
                                    </p:set>
                                    <p:animEffect transition="in" filter="fade">
                                      <p:cBhvr>
                                        <p:cTn id="226" dur="500"/>
                                        <p:tgtEl>
                                          <p:spTgt spid="99"/>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00"/>
                                        </p:tgtEl>
                                        <p:attrNameLst>
                                          <p:attrName>style.visibility</p:attrName>
                                        </p:attrNameLst>
                                      </p:cBhvr>
                                      <p:to>
                                        <p:strVal val="visible"/>
                                      </p:to>
                                    </p:set>
                                    <p:animEffect transition="in" filter="fade">
                                      <p:cBhvr>
                                        <p:cTn id="229" dur="500"/>
                                        <p:tgtEl>
                                          <p:spTgt spid="10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1"/>
                                        </p:tgtEl>
                                        <p:attrNameLst>
                                          <p:attrName>style.visibility</p:attrName>
                                        </p:attrNameLst>
                                      </p:cBhvr>
                                      <p:to>
                                        <p:strVal val="visible"/>
                                      </p:to>
                                    </p:set>
                                    <p:animEffect transition="in" filter="fade">
                                      <p:cBhvr>
                                        <p:cTn id="232" dur="500"/>
                                        <p:tgtEl>
                                          <p:spTgt spid="10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02"/>
                                        </p:tgtEl>
                                        <p:attrNameLst>
                                          <p:attrName>style.visibility</p:attrName>
                                        </p:attrNameLst>
                                      </p:cBhvr>
                                      <p:to>
                                        <p:strVal val="visible"/>
                                      </p:to>
                                    </p:set>
                                    <p:animEffect transition="in" filter="fade">
                                      <p:cBhvr>
                                        <p:cTn id="235" dur="500"/>
                                        <p:tgtEl>
                                          <p:spTgt spid="102"/>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03"/>
                                        </p:tgtEl>
                                        <p:attrNameLst>
                                          <p:attrName>style.visibility</p:attrName>
                                        </p:attrNameLst>
                                      </p:cBhvr>
                                      <p:to>
                                        <p:strVal val="visible"/>
                                      </p:to>
                                    </p:set>
                                    <p:animEffect transition="in" filter="fade">
                                      <p:cBhvr>
                                        <p:cTn id="238" dur="500"/>
                                        <p:tgtEl>
                                          <p:spTgt spid="103"/>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04"/>
                                        </p:tgtEl>
                                        <p:attrNameLst>
                                          <p:attrName>style.visibility</p:attrName>
                                        </p:attrNameLst>
                                      </p:cBhvr>
                                      <p:to>
                                        <p:strVal val="visible"/>
                                      </p:to>
                                    </p:set>
                                    <p:animEffect transition="in" filter="fade">
                                      <p:cBhvr>
                                        <p:cTn id="241" dur="500"/>
                                        <p:tgtEl>
                                          <p:spTgt spid="104"/>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05"/>
                                        </p:tgtEl>
                                        <p:attrNameLst>
                                          <p:attrName>style.visibility</p:attrName>
                                        </p:attrNameLst>
                                      </p:cBhvr>
                                      <p:to>
                                        <p:strVal val="visible"/>
                                      </p:to>
                                    </p:set>
                                    <p:animEffect transition="in" filter="fade">
                                      <p:cBhvr>
                                        <p:cTn id="244" dur="500"/>
                                        <p:tgtEl>
                                          <p:spTgt spid="105"/>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06"/>
                                        </p:tgtEl>
                                        <p:attrNameLst>
                                          <p:attrName>style.visibility</p:attrName>
                                        </p:attrNameLst>
                                      </p:cBhvr>
                                      <p:to>
                                        <p:strVal val="visible"/>
                                      </p:to>
                                    </p:set>
                                    <p:animEffect transition="in" filter="fade">
                                      <p:cBhvr>
                                        <p:cTn id="247" dur="500"/>
                                        <p:tgtEl>
                                          <p:spTgt spid="106"/>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07"/>
                                        </p:tgtEl>
                                        <p:attrNameLst>
                                          <p:attrName>style.visibility</p:attrName>
                                        </p:attrNameLst>
                                      </p:cBhvr>
                                      <p:to>
                                        <p:strVal val="visible"/>
                                      </p:to>
                                    </p:set>
                                    <p:animEffect transition="in" filter="fade">
                                      <p:cBhvr>
                                        <p:cTn id="250" dur="500"/>
                                        <p:tgtEl>
                                          <p:spTgt spid="107"/>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08"/>
                                        </p:tgtEl>
                                        <p:attrNameLst>
                                          <p:attrName>style.visibility</p:attrName>
                                        </p:attrNameLst>
                                      </p:cBhvr>
                                      <p:to>
                                        <p:strVal val="visible"/>
                                      </p:to>
                                    </p:set>
                                    <p:animEffect transition="in" filter="fade">
                                      <p:cBhvr>
                                        <p:cTn id="253" dur="500"/>
                                        <p:tgtEl>
                                          <p:spTgt spid="108"/>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09"/>
                                        </p:tgtEl>
                                        <p:attrNameLst>
                                          <p:attrName>style.visibility</p:attrName>
                                        </p:attrNameLst>
                                      </p:cBhvr>
                                      <p:to>
                                        <p:strVal val="visible"/>
                                      </p:to>
                                    </p:set>
                                    <p:animEffect transition="in" filter="fade">
                                      <p:cBhvr>
                                        <p:cTn id="256" dur="500"/>
                                        <p:tgtEl>
                                          <p:spTgt spid="109"/>
                                        </p:tgtEl>
                                      </p:cBhvr>
                                    </p:animEffect>
                                  </p:childTnLst>
                                </p:cTn>
                              </p:par>
                            </p:childTnLst>
                          </p:cTn>
                        </p:par>
                        <p:par>
                          <p:cTn id="257" fill="hold">
                            <p:stCondLst>
                              <p:cond delay="3500"/>
                            </p:stCondLst>
                            <p:childTnLst>
                              <p:par>
                                <p:cTn id="258" presetID="10" presetClass="entr" presetSubtype="0" fill="hold" nodeType="afterEffect">
                                  <p:stCondLst>
                                    <p:cond delay="0"/>
                                  </p:stCondLst>
                                  <p:childTnLst>
                                    <p:set>
                                      <p:cBhvr>
                                        <p:cTn id="259" dur="1" fill="hold">
                                          <p:stCondLst>
                                            <p:cond delay="0"/>
                                          </p:stCondLst>
                                        </p:cTn>
                                        <p:tgtEl>
                                          <p:spTgt spid="97"/>
                                        </p:tgtEl>
                                        <p:attrNameLst>
                                          <p:attrName>style.visibility</p:attrName>
                                        </p:attrNameLst>
                                      </p:cBhvr>
                                      <p:to>
                                        <p:strVal val="visible"/>
                                      </p:to>
                                    </p:set>
                                    <p:animEffect transition="in" filter="fade">
                                      <p:cBhvr>
                                        <p:cTn id="260" dur="500"/>
                                        <p:tgtEl>
                                          <p:spTgt spid="97"/>
                                        </p:tgtEl>
                                      </p:cBhvr>
                                    </p:animEffect>
                                  </p:childTnLst>
                                </p:cTn>
                              </p:par>
                              <p:par>
                                <p:cTn id="261" presetID="10" presetClass="entr" presetSubtype="0" fill="hold" nodeType="withEffect">
                                  <p:stCondLst>
                                    <p:cond delay="0"/>
                                  </p:stCondLst>
                                  <p:childTnLst>
                                    <p:set>
                                      <p:cBhvr>
                                        <p:cTn id="262" dur="1" fill="hold">
                                          <p:stCondLst>
                                            <p:cond delay="0"/>
                                          </p:stCondLst>
                                        </p:cTn>
                                        <p:tgtEl>
                                          <p:spTgt spid="96"/>
                                        </p:tgtEl>
                                        <p:attrNameLst>
                                          <p:attrName>style.visibility</p:attrName>
                                        </p:attrNameLst>
                                      </p:cBhvr>
                                      <p:to>
                                        <p:strVal val="visible"/>
                                      </p:to>
                                    </p:set>
                                    <p:animEffect transition="in" filter="fade">
                                      <p:cBhvr>
                                        <p:cTn id="263" dur="500"/>
                                        <p:tgtEl>
                                          <p:spTgt spid="96"/>
                                        </p:tgtEl>
                                      </p:cBhvr>
                                    </p:animEffect>
                                  </p:childTnLst>
                                </p:cTn>
                              </p:par>
                            </p:childTnLst>
                          </p:cTn>
                        </p:par>
                        <p:par>
                          <p:cTn id="264" fill="hold">
                            <p:stCondLst>
                              <p:cond delay="4000"/>
                            </p:stCondLst>
                            <p:childTnLst>
                              <p:par>
                                <p:cTn id="265" presetID="10" presetClass="entr" presetSubtype="0" fill="hold" grpId="0" nodeType="afterEffect">
                                  <p:stCondLst>
                                    <p:cond delay="0"/>
                                  </p:stCondLst>
                                  <p:childTnLst>
                                    <p:set>
                                      <p:cBhvr>
                                        <p:cTn id="266" dur="1" fill="hold">
                                          <p:stCondLst>
                                            <p:cond delay="0"/>
                                          </p:stCondLst>
                                        </p:cTn>
                                        <p:tgtEl>
                                          <p:spTgt spid="110"/>
                                        </p:tgtEl>
                                        <p:attrNameLst>
                                          <p:attrName>style.visibility</p:attrName>
                                        </p:attrNameLst>
                                      </p:cBhvr>
                                      <p:to>
                                        <p:strVal val="visible"/>
                                      </p:to>
                                    </p:set>
                                    <p:animEffect transition="in" filter="fade">
                                      <p:cBhvr>
                                        <p:cTn id="267" dur="500"/>
                                        <p:tgtEl>
                                          <p:spTgt spid="110"/>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11"/>
                                        </p:tgtEl>
                                        <p:attrNameLst>
                                          <p:attrName>style.visibility</p:attrName>
                                        </p:attrNameLst>
                                      </p:cBhvr>
                                      <p:to>
                                        <p:strVal val="visible"/>
                                      </p:to>
                                    </p:set>
                                    <p:animEffect transition="in" filter="fade">
                                      <p:cBhvr>
                                        <p:cTn id="270" dur="500"/>
                                        <p:tgtEl>
                                          <p:spTgt spid="111"/>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12"/>
                                        </p:tgtEl>
                                        <p:attrNameLst>
                                          <p:attrName>style.visibility</p:attrName>
                                        </p:attrNameLst>
                                      </p:cBhvr>
                                      <p:to>
                                        <p:strVal val="visible"/>
                                      </p:to>
                                    </p:set>
                                    <p:animEffect transition="in" filter="fade">
                                      <p:cBhvr>
                                        <p:cTn id="273" dur="500"/>
                                        <p:tgtEl>
                                          <p:spTgt spid="112"/>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13"/>
                                        </p:tgtEl>
                                        <p:attrNameLst>
                                          <p:attrName>style.visibility</p:attrName>
                                        </p:attrNameLst>
                                      </p:cBhvr>
                                      <p:to>
                                        <p:strVal val="visible"/>
                                      </p:to>
                                    </p:set>
                                    <p:animEffect transition="in" filter="fade">
                                      <p:cBhvr>
                                        <p:cTn id="276" dur="500"/>
                                        <p:tgtEl>
                                          <p:spTgt spid="113"/>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14"/>
                                        </p:tgtEl>
                                        <p:attrNameLst>
                                          <p:attrName>style.visibility</p:attrName>
                                        </p:attrNameLst>
                                      </p:cBhvr>
                                      <p:to>
                                        <p:strVal val="visible"/>
                                      </p:to>
                                    </p:set>
                                    <p:animEffect transition="in" filter="fade">
                                      <p:cBhvr>
                                        <p:cTn id="279" dur="500"/>
                                        <p:tgtEl>
                                          <p:spTgt spid="114"/>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15"/>
                                        </p:tgtEl>
                                        <p:attrNameLst>
                                          <p:attrName>style.visibility</p:attrName>
                                        </p:attrNameLst>
                                      </p:cBhvr>
                                      <p:to>
                                        <p:strVal val="visible"/>
                                      </p:to>
                                    </p:set>
                                    <p:animEffect transition="in" filter="fade">
                                      <p:cBhvr>
                                        <p:cTn id="282" dur="500"/>
                                        <p:tgtEl>
                                          <p:spTgt spid="115"/>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16"/>
                                        </p:tgtEl>
                                        <p:attrNameLst>
                                          <p:attrName>style.visibility</p:attrName>
                                        </p:attrNameLst>
                                      </p:cBhvr>
                                      <p:to>
                                        <p:strVal val="visible"/>
                                      </p:to>
                                    </p:set>
                                    <p:animEffect transition="in" filter="fade">
                                      <p:cBhvr>
                                        <p:cTn id="285" dur="500"/>
                                        <p:tgtEl>
                                          <p:spTgt spid="116"/>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17"/>
                                        </p:tgtEl>
                                        <p:attrNameLst>
                                          <p:attrName>style.visibility</p:attrName>
                                        </p:attrNameLst>
                                      </p:cBhvr>
                                      <p:to>
                                        <p:strVal val="visible"/>
                                      </p:to>
                                    </p:set>
                                    <p:animEffect transition="in" filter="fade">
                                      <p:cBhvr>
                                        <p:cTn id="288" dur="500"/>
                                        <p:tgtEl>
                                          <p:spTgt spid="117"/>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18"/>
                                        </p:tgtEl>
                                        <p:attrNameLst>
                                          <p:attrName>style.visibility</p:attrName>
                                        </p:attrNameLst>
                                      </p:cBhvr>
                                      <p:to>
                                        <p:strVal val="visible"/>
                                      </p:to>
                                    </p:set>
                                    <p:animEffect transition="in" filter="fade">
                                      <p:cBhvr>
                                        <p:cTn id="291" dur="500"/>
                                        <p:tgtEl>
                                          <p:spTgt spid="118"/>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19"/>
                                        </p:tgtEl>
                                        <p:attrNameLst>
                                          <p:attrName>style.visibility</p:attrName>
                                        </p:attrNameLst>
                                      </p:cBhvr>
                                      <p:to>
                                        <p:strVal val="visible"/>
                                      </p:to>
                                    </p:set>
                                    <p:animEffect transition="in" filter="fade">
                                      <p:cBhvr>
                                        <p:cTn id="294" dur="500"/>
                                        <p:tgtEl>
                                          <p:spTgt spid="119"/>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51"/>
                                        </p:tgtEl>
                                        <p:attrNameLst>
                                          <p:attrName>style.visibility</p:attrName>
                                        </p:attrNameLst>
                                      </p:cBhvr>
                                      <p:to>
                                        <p:strVal val="visible"/>
                                      </p:to>
                                    </p:set>
                                    <p:animEffect transition="in" filter="fade">
                                      <p:cBhvr>
                                        <p:cTn id="297" dur="500"/>
                                        <p:tgtEl>
                                          <p:spTgt spid="151"/>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52"/>
                                        </p:tgtEl>
                                        <p:attrNameLst>
                                          <p:attrName>style.visibility</p:attrName>
                                        </p:attrNameLst>
                                      </p:cBhvr>
                                      <p:to>
                                        <p:strVal val="visible"/>
                                      </p:to>
                                    </p:set>
                                    <p:animEffect transition="in" filter="fade">
                                      <p:cBhvr>
                                        <p:cTn id="300" dur="500"/>
                                        <p:tgtEl>
                                          <p:spTgt spid="152"/>
                                        </p:tgtEl>
                                      </p:cBhvr>
                                    </p:animEffect>
                                  </p:childTnLst>
                                </p:cTn>
                              </p:par>
                            </p:childTnLst>
                          </p:cTn>
                        </p:par>
                        <p:par>
                          <p:cTn id="301" fill="hold">
                            <p:stCondLst>
                              <p:cond delay="4500"/>
                            </p:stCondLst>
                            <p:childTnLst>
                              <p:par>
                                <p:cTn id="302" presetID="10" presetClass="entr" presetSubtype="0" fill="hold" grpId="0" nodeType="afterEffect">
                                  <p:stCondLst>
                                    <p:cond delay="0"/>
                                  </p:stCondLst>
                                  <p:childTnLst>
                                    <p:set>
                                      <p:cBhvr>
                                        <p:cTn id="303" dur="1" fill="hold">
                                          <p:stCondLst>
                                            <p:cond delay="0"/>
                                          </p:stCondLst>
                                        </p:cTn>
                                        <p:tgtEl>
                                          <p:spTgt spid="120"/>
                                        </p:tgtEl>
                                        <p:attrNameLst>
                                          <p:attrName>style.visibility</p:attrName>
                                        </p:attrNameLst>
                                      </p:cBhvr>
                                      <p:to>
                                        <p:strVal val="visible"/>
                                      </p:to>
                                    </p:set>
                                    <p:animEffect transition="in" filter="fade">
                                      <p:cBhvr>
                                        <p:cTn id="304" dur="500"/>
                                        <p:tgtEl>
                                          <p:spTgt spid="120"/>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21"/>
                                        </p:tgtEl>
                                        <p:attrNameLst>
                                          <p:attrName>style.visibility</p:attrName>
                                        </p:attrNameLst>
                                      </p:cBhvr>
                                      <p:to>
                                        <p:strVal val="visible"/>
                                      </p:to>
                                    </p:set>
                                    <p:animEffect transition="in" filter="fade">
                                      <p:cBhvr>
                                        <p:cTn id="307" dur="500"/>
                                        <p:tgtEl>
                                          <p:spTgt spid="121"/>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22"/>
                                        </p:tgtEl>
                                        <p:attrNameLst>
                                          <p:attrName>style.visibility</p:attrName>
                                        </p:attrNameLst>
                                      </p:cBhvr>
                                      <p:to>
                                        <p:strVal val="visible"/>
                                      </p:to>
                                    </p:set>
                                    <p:animEffect transition="in" filter="fade">
                                      <p:cBhvr>
                                        <p:cTn id="310" dur="500"/>
                                        <p:tgtEl>
                                          <p:spTgt spid="122"/>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23"/>
                                        </p:tgtEl>
                                        <p:attrNameLst>
                                          <p:attrName>style.visibility</p:attrName>
                                        </p:attrNameLst>
                                      </p:cBhvr>
                                      <p:to>
                                        <p:strVal val="visible"/>
                                      </p:to>
                                    </p:set>
                                    <p:animEffect transition="in" filter="fade">
                                      <p:cBhvr>
                                        <p:cTn id="313" dur="500"/>
                                        <p:tgtEl>
                                          <p:spTgt spid="123"/>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29"/>
                                        </p:tgtEl>
                                        <p:attrNameLst>
                                          <p:attrName>style.visibility</p:attrName>
                                        </p:attrNameLst>
                                      </p:cBhvr>
                                      <p:to>
                                        <p:strVal val="visible"/>
                                      </p:to>
                                    </p:set>
                                    <p:animEffect transition="in" filter="fade">
                                      <p:cBhvr>
                                        <p:cTn id="316" dur="500"/>
                                        <p:tgtEl>
                                          <p:spTgt spid="129"/>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30"/>
                                        </p:tgtEl>
                                        <p:attrNameLst>
                                          <p:attrName>style.visibility</p:attrName>
                                        </p:attrNameLst>
                                      </p:cBhvr>
                                      <p:to>
                                        <p:strVal val="visible"/>
                                      </p:to>
                                    </p:set>
                                    <p:animEffect transition="in" filter="fade">
                                      <p:cBhvr>
                                        <p:cTn id="319" dur="500"/>
                                        <p:tgtEl>
                                          <p:spTgt spid="130"/>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131"/>
                                        </p:tgtEl>
                                        <p:attrNameLst>
                                          <p:attrName>style.visibility</p:attrName>
                                        </p:attrNameLst>
                                      </p:cBhvr>
                                      <p:to>
                                        <p:strVal val="visible"/>
                                      </p:to>
                                    </p:set>
                                    <p:animEffect transition="in" filter="fade">
                                      <p:cBhvr>
                                        <p:cTn id="322" dur="500"/>
                                        <p:tgtEl>
                                          <p:spTgt spid="131"/>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132"/>
                                        </p:tgtEl>
                                        <p:attrNameLst>
                                          <p:attrName>style.visibility</p:attrName>
                                        </p:attrNameLst>
                                      </p:cBhvr>
                                      <p:to>
                                        <p:strVal val="visible"/>
                                      </p:to>
                                    </p:set>
                                    <p:animEffect transition="in" filter="fade">
                                      <p:cBhvr>
                                        <p:cTn id="325" dur="500"/>
                                        <p:tgtEl>
                                          <p:spTgt spid="132"/>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133"/>
                                        </p:tgtEl>
                                        <p:attrNameLst>
                                          <p:attrName>style.visibility</p:attrName>
                                        </p:attrNameLst>
                                      </p:cBhvr>
                                      <p:to>
                                        <p:strVal val="visible"/>
                                      </p:to>
                                    </p:set>
                                    <p:animEffect transition="in" filter="fade">
                                      <p:cBhvr>
                                        <p:cTn id="328" dur="500"/>
                                        <p:tgtEl>
                                          <p:spTgt spid="13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134"/>
                                        </p:tgtEl>
                                        <p:attrNameLst>
                                          <p:attrName>style.visibility</p:attrName>
                                        </p:attrNameLst>
                                      </p:cBhvr>
                                      <p:to>
                                        <p:strVal val="visible"/>
                                      </p:to>
                                    </p:set>
                                    <p:animEffect transition="in" filter="fade">
                                      <p:cBhvr>
                                        <p:cTn id="331" dur="500"/>
                                        <p:tgtEl>
                                          <p:spTgt spid="134"/>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135"/>
                                        </p:tgtEl>
                                        <p:attrNameLst>
                                          <p:attrName>style.visibility</p:attrName>
                                        </p:attrNameLst>
                                      </p:cBhvr>
                                      <p:to>
                                        <p:strVal val="visible"/>
                                      </p:to>
                                    </p:set>
                                    <p:animEffect transition="in" filter="fade">
                                      <p:cBhvr>
                                        <p:cTn id="334" dur="500"/>
                                        <p:tgtEl>
                                          <p:spTgt spid="135"/>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136"/>
                                        </p:tgtEl>
                                        <p:attrNameLst>
                                          <p:attrName>style.visibility</p:attrName>
                                        </p:attrNameLst>
                                      </p:cBhvr>
                                      <p:to>
                                        <p:strVal val="visible"/>
                                      </p:to>
                                    </p:set>
                                    <p:animEffect transition="in" filter="fade">
                                      <p:cBhvr>
                                        <p:cTn id="337" dur="500"/>
                                        <p:tgtEl>
                                          <p:spTgt spid="136"/>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137"/>
                                        </p:tgtEl>
                                        <p:attrNameLst>
                                          <p:attrName>style.visibility</p:attrName>
                                        </p:attrNameLst>
                                      </p:cBhvr>
                                      <p:to>
                                        <p:strVal val="visible"/>
                                      </p:to>
                                    </p:set>
                                    <p:animEffect transition="in" filter="fade">
                                      <p:cBhvr>
                                        <p:cTn id="340" dur="500"/>
                                        <p:tgtEl>
                                          <p:spTgt spid="137"/>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138"/>
                                        </p:tgtEl>
                                        <p:attrNameLst>
                                          <p:attrName>style.visibility</p:attrName>
                                        </p:attrNameLst>
                                      </p:cBhvr>
                                      <p:to>
                                        <p:strVal val="visible"/>
                                      </p:to>
                                    </p:set>
                                    <p:animEffect transition="in" filter="fade">
                                      <p:cBhvr>
                                        <p:cTn id="343" dur="500"/>
                                        <p:tgtEl>
                                          <p:spTgt spid="138"/>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39"/>
                                        </p:tgtEl>
                                        <p:attrNameLst>
                                          <p:attrName>style.visibility</p:attrName>
                                        </p:attrNameLst>
                                      </p:cBhvr>
                                      <p:to>
                                        <p:strVal val="visible"/>
                                      </p:to>
                                    </p:set>
                                    <p:animEffect transition="in" filter="fade">
                                      <p:cBhvr>
                                        <p:cTn id="346" dur="500"/>
                                        <p:tgtEl>
                                          <p:spTgt spid="139"/>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140"/>
                                        </p:tgtEl>
                                        <p:attrNameLst>
                                          <p:attrName>style.visibility</p:attrName>
                                        </p:attrNameLst>
                                      </p:cBhvr>
                                      <p:to>
                                        <p:strVal val="visible"/>
                                      </p:to>
                                    </p:set>
                                    <p:animEffect transition="in" filter="fade">
                                      <p:cBhvr>
                                        <p:cTn id="349" dur="500"/>
                                        <p:tgtEl>
                                          <p:spTgt spid="140"/>
                                        </p:tgtEl>
                                      </p:cBhvr>
                                    </p:animEffect>
                                  </p:childTnLst>
                                </p:cTn>
                              </p:par>
                            </p:childTnLst>
                          </p:cTn>
                        </p:par>
                        <p:par>
                          <p:cTn id="350" fill="hold">
                            <p:stCondLst>
                              <p:cond delay="5000"/>
                            </p:stCondLst>
                            <p:childTnLst>
                              <p:par>
                                <p:cTn id="351" presetID="10" presetClass="entr" presetSubtype="0" fill="hold" nodeType="afterEffect">
                                  <p:stCondLst>
                                    <p:cond delay="0"/>
                                  </p:stCondLst>
                                  <p:childTnLst>
                                    <p:set>
                                      <p:cBhvr>
                                        <p:cTn id="352" dur="1" fill="hold">
                                          <p:stCondLst>
                                            <p:cond delay="0"/>
                                          </p:stCondLst>
                                        </p:cTn>
                                        <p:tgtEl>
                                          <p:spTgt spid="128"/>
                                        </p:tgtEl>
                                        <p:attrNameLst>
                                          <p:attrName>style.visibility</p:attrName>
                                        </p:attrNameLst>
                                      </p:cBhvr>
                                      <p:to>
                                        <p:strVal val="visible"/>
                                      </p:to>
                                    </p:set>
                                    <p:animEffect transition="in" filter="fade">
                                      <p:cBhvr>
                                        <p:cTn id="353" dur="500"/>
                                        <p:tgtEl>
                                          <p:spTgt spid="128"/>
                                        </p:tgtEl>
                                      </p:cBhvr>
                                    </p:animEffect>
                                  </p:childTnLst>
                                </p:cTn>
                              </p:par>
                              <p:par>
                                <p:cTn id="354" presetID="10" presetClass="entr" presetSubtype="0" fill="hold" nodeType="withEffect">
                                  <p:stCondLst>
                                    <p:cond delay="0"/>
                                  </p:stCondLst>
                                  <p:childTnLst>
                                    <p:set>
                                      <p:cBhvr>
                                        <p:cTn id="355" dur="1" fill="hold">
                                          <p:stCondLst>
                                            <p:cond delay="0"/>
                                          </p:stCondLst>
                                        </p:cTn>
                                        <p:tgtEl>
                                          <p:spTgt spid="127"/>
                                        </p:tgtEl>
                                        <p:attrNameLst>
                                          <p:attrName>style.visibility</p:attrName>
                                        </p:attrNameLst>
                                      </p:cBhvr>
                                      <p:to>
                                        <p:strVal val="visible"/>
                                      </p:to>
                                    </p:set>
                                    <p:animEffect transition="in" filter="fade">
                                      <p:cBhvr>
                                        <p:cTn id="356" dur="500"/>
                                        <p:tgtEl>
                                          <p:spTgt spid="127"/>
                                        </p:tgtEl>
                                      </p:cBhvr>
                                    </p:animEffect>
                                  </p:childTnLst>
                                </p:cTn>
                              </p:par>
                              <p:par>
                                <p:cTn id="357" presetID="10" presetClass="entr" presetSubtype="0" fill="hold" nodeType="withEffect">
                                  <p:stCondLst>
                                    <p:cond delay="0"/>
                                  </p:stCondLst>
                                  <p:childTnLst>
                                    <p:set>
                                      <p:cBhvr>
                                        <p:cTn id="358" dur="1" fill="hold">
                                          <p:stCondLst>
                                            <p:cond delay="0"/>
                                          </p:stCondLst>
                                        </p:cTn>
                                        <p:tgtEl>
                                          <p:spTgt spid="126"/>
                                        </p:tgtEl>
                                        <p:attrNameLst>
                                          <p:attrName>style.visibility</p:attrName>
                                        </p:attrNameLst>
                                      </p:cBhvr>
                                      <p:to>
                                        <p:strVal val="visible"/>
                                      </p:to>
                                    </p:set>
                                    <p:animEffect transition="in" filter="fade">
                                      <p:cBhvr>
                                        <p:cTn id="359" dur="500"/>
                                        <p:tgtEl>
                                          <p:spTgt spid="126"/>
                                        </p:tgtEl>
                                      </p:cBhvr>
                                    </p:animEffect>
                                  </p:childTnLst>
                                </p:cTn>
                              </p:par>
                              <p:par>
                                <p:cTn id="360" presetID="10" presetClass="entr" presetSubtype="0" fill="hold" nodeType="withEffect">
                                  <p:stCondLst>
                                    <p:cond delay="0"/>
                                  </p:stCondLst>
                                  <p:childTnLst>
                                    <p:set>
                                      <p:cBhvr>
                                        <p:cTn id="361" dur="1" fill="hold">
                                          <p:stCondLst>
                                            <p:cond delay="0"/>
                                          </p:stCondLst>
                                        </p:cTn>
                                        <p:tgtEl>
                                          <p:spTgt spid="125"/>
                                        </p:tgtEl>
                                        <p:attrNameLst>
                                          <p:attrName>style.visibility</p:attrName>
                                        </p:attrNameLst>
                                      </p:cBhvr>
                                      <p:to>
                                        <p:strVal val="visible"/>
                                      </p:to>
                                    </p:set>
                                    <p:animEffect transition="in" filter="fade">
                                      <p:cBhvr>
                                        <p:cTn id="362" dur="500"/>
                                        <p:tgtEl>
                                          <p:spTgt spid="125"/>
                                        </p:tgtEl>
                                      </p:cBhvr>
                                    </p:animEffect>
                                  </p:childTnLst>
                                </p:cTn>
                              </p:par>
                              <p:par>
                                <p:cTn id="363" presetID="10" presetClass="entr" presetSubtype="0" fill="hold" nodeType="withEffect">
                                  <p:stCondLst>
                                    <p:cond delay="0"/>
                                  </p:stCondLst>
                                  <p:childTnLst>
                                    <p:set>
                                      <p:cBhvr>
                                        <p:cTn id="364" dur="1" fill="hold">
                                          <p:stCondLst>
                                            <p:cond delay="0"/>
                                          </p:stCondLst>
                                        </p:cTn>
                                        <p:tgtEl>
                                          <p:spTgt spid="124"/>
                                        </p:tgtEl>
                                        <p:attrNameLst>
                                          <p:attrName>style.visibility</p:attrName>
                                        </p:attrNameLst>
                                      </p:cBhvr>
                                      <p:to>
                                        <p:strVal val="visible"/>
                                      </p:to>
                                    </p:set>
                                    <p:animEffect transition="in" filter="fade">
                                      <p:cBhvr>
                                        <p:cTn id="365" dur="500"/>
                                        <p:tgtEl>
                                          <p:spTgt spid="124"/>
                                        </p:tgtEl>
                                      </p:cBhvr>
                                    </p:animEffect>
                                  </p:childTnLst>
                                </p:cTn>
                              </p:par>
                            </p:childTnLst>
                          </p:cTn>
                        </p:par>
                        <p:par>
                          <p:cTn id="366" fill="hold">
                            <p:stCondLst>
                              <p:cond delay="5500"/>
                            </p:stCondLst>
                            <p:childTnLst>
                              <p:par>
                                <p:cTn id="367" presetID="10" presetClass="entr" presetSubtype="0"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fade">
                                      <p:cBhvr>
                                        <p:cTn id="369" dur="500"/>
                                        <p:tgtEl>
                                          <p:spTgt spid="141"/>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142"/>
                                        </p:tgtEl>
                                        <p:attrNameLst>
                                          <p:attrName>style.visibility</p:attrName>
                                        </p:attrNameLst>
                                      </p:cBhvr>
                                      <p:to>
                                        <p:strVal val="visible"/>
                                      </p:to>
                                    </p:set>
                                    <p:animEffect transition="in" filter="fade">
                                      <p:cBhvr>
                                        <p:cTn id="372" dur="500"/>
                                        <p:tgtEl>
                                          <p:spTgt spid="142"/>
                                        </p:tgtEl>
                                      </p:cBhvr>
                                    </p:animEffect>
                                  </p:childTnLst>
                                </p:cTn>
                              </p:par>
                              <p:par>
                                <p:cTn id="373" presetID="10" presetClass="entr" presetSubtype="0" fill="hold" grpId="0" nodeType="withEffect">
                                  <p:stCondLst>
                                    <p:cond delay="0"/>
                                  </p:stCondLst>
                                  <p:childTnLst>
                                    <p:set>
                                      <p:cBhvr>
                                        <p:cTn id="374" dur="1" fill="hold">
                                          <p:stCondLst>
                                            <p:cond delay="0"/>
                                          </p:stCondLst>
                                        </p:cTn>
                                        <p:tgtEl>
                                          <p:spTgt spid="143"/>
                                        </p:tgtEl>
                                        <p:attrNameLst>
                                          <p:attrName>style.visibility</p:attrName>
                                        </p:attrNameLst>
                                      </p:cBhvr>
                                      <p:to>
                                        <p:strVal val="visible"/>
                                      </p:to>
                                    </p:set>
                                    <p:animEffect transition="in" filter="fade">
                                      <p:cBhvr>
                                        <p:cTn id="375" dur="500"/>
                                        <p:tgtEl>
                                          <p:spTgt spid="143"/>
                                        </p:tgtEl>
                                      </p:cBhvr>
                                    </p:animEffect>
                                  </p:childTnLst>
                                </p:cTn>
                              </p:par>
                              <p:par>
                                <p:cTn id="376" presetID="10" presetClass="entr" presetSubtype="0" fill="hold" grpId="0" nodeType="withEffect">
                                  <p:stCondLst>
                                    <p:cond delay="0"/>
                                  </p:stCondLst>
                                  <p:childTnLst>
                                    <p:set>
                                      <p:cBhvr>
                                        <p:cTn id="377" dur="1" fill="hold">
                                          <p:stCondLst>
                                            <p:cond delay="0"/>
                                          </p:stCondLst>
                                        </p:cTn>
                                        <p:tgtEl>
                                          <p:spTgt spid="144"/>
                                        </p:tgtEl>
                                        <p:attrNameLst>
                                          <p:attrName>style.visibility</p:attrName>
                                        </p:attrNameLst>
                                      </p:cBhvr>
                                      <p:to>
                                        <p:strVal val="visible"/>
                                      </p:to>
                                    </p:set>
                                    <p:animEffect transition="in" filter="fade">
                                      <p:cBhvr>
                                        <p:cTn id="378" dur="500"/>
                                        <p:tgtEl>
                                          <p:spTgt spid="144"/>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145"/>
                                        </p:tgtEl>
                                        <p:attrNameLst>
                                          <p:attrName>style.visibility</p:attrName>
                                        </p:attrNameLst>
                                      </p:cBhvr>
                                      <p:to>
                                        <p:strVal val="visible"/>
                                      </p:to>
                                    </p:set>
                                    <p:animEffect transition="in" filter="fade">
                                      <p:cBhvr>
                                        <p:cTn id="381" dur="500"/>
                                        <p:tgtEl>
                                          <p:spTgt spid="145"/>
                                        </p:tgtEl>
                                      </p:cBhvr>
                                    </p:animEffect>
                                  </p:childTnLst>
                                </p:cTn>
                              </p:par>
                              <p:par>
                                <p:cTn id="382" presetID="10" presetClass="entr" presetSubtype="0" fill="hold" grpId="0" nodeType="withEffect">
                                  <p:stCondLst>
                                    <p:cond delay="0"/>
                                  </p:stCondLst>
                                  <p:childTnLst>
                                    <p:set>
                                      <p:cBhvr>
                                        <p:cTn id="383" dur="1" fill="hold">
                                          <p:stCondLst>
                                            <p:cond delay="0"/>
                                          </p:stCondLst>
                                        </p:cTn>
                                        <p:tgtEl>
                                          <p:spTgt spid="146"/>
                                        </p:tgtEl>
                                        <p:attrNameLst>
                                          <p:attrName>style.visibility</p:attrName>
                                        </p:attrNameLst>
                                      </p:cBhvr>
                                      <p:to>
                                        <p:strVal val="visible"/>
                                      </p:to>
                                    </p:set>
                                    <p:animEffect transition="in" filter="fade">
                                      <p:cBhvr>
                                        <p:cTn id="384" dur="500"/>
                                        <p:tgtEl>
                                          <p:spTgt spid="146"/>
                                        </p:tgtEl>
                                      </p:cBhvr>
                                    </p:animEffect>
                                  </p:childTnLst>
                                </p:cTn>
                              </p:par>
                              <p:par>
                                <p:cTn id="385" presetID="10" presetClass="entr" presetSubtype="0" fill="hold" grpId="0" nodeType="withEffect">
                                  <p:stCondLst>
                                    <p:cond delay="0"/>
                                  </p:stCondLst>
                                  <p:childTnLst>
                                    <p:set>
                                      <p:cBhvr>
                                        <p:cTn id="386" dur="1" fill="hold">
                                          <p:stCondLst>
                                            <p:cond delay="0"/>
                                          </p:stCondLst>
                                        </p:cTn>
                                        <p:tgtEl>
                                          <p:spTgt spid="147"/>
                                        </p:tgtEl>
                                        <p:attrNameLst>
                                          <p:attrName>style.visibility</p:attrName>
                                        </p:attrNameLst>
                                      </p:cBhvr>
                                      <p:to>
                                        <p:strVal val="visible"/>
                                      </p:to>
                                    </p:set>
                                    <p:animEffect transition="in" filter="fade">
                                      <p:cBhvr>
                                        <p:cTn id="387" dur="500"/>
                                        <p:tgtEl>
                                          <p:spTgt spid="147"/>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148"/>
                                        </p:tgtEl>
                                        <p:attrNameLst>
                                          <p:attrName>style.visibility</p:attrName>
                                        </p:attrNameLst>
                                      </p:cBhvr>
                                      <p:to>
                                        <p:strVal val="visible"/>
                                      </p:to>
                                    </p:set>
                                    <p:animEffect transition="in" filter="fade">
                                      <p:cBhvr>
                                        <p:cTn id="390" dur="500"/>
                                        <p:tgtEl>
                                          <p:spTgt spid="148"/>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149"/>
                                        </p:tgtEl>
                                        <p:attrNameLst>
                                          <p:attrName>style.visibility</p:attrName>
                                        </p:attrNameLst>
                                      </p:cBhvr>
                                      <p:to>
                                        <p:strVal val="visible"/>
                                      </p:to>
                                    </p:set>
                                    <p:animEffect transition="in" filter="fade">
                                      <p:cBhvr>
                                        <p:cTn id="393" dur="500"/>
                                        <p:tgtEl>
                                          <p:spTgt spid="149"/>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50"/>
                                        </p:tgtEl>
                                        <p:attrNameLst>
                                          <p:attrName>style.visibility</p:attrName>
                                        </p:attrNameLst>
                                      </p:cBhvr>
                                      <p:to>
                                        <p:strVal val="visible"/>
                                      </p:to>
                                    </p:set>
                                    <p:animEffect transition="in" filter="fade">
                                      <p:cBhvr>
                                        <p:cTn id="396" dur="500"/>
                                        <p:tgtEl>
                                          <p:spTgt spid="150"/>
                                        </p:tgtEl>
                                      </p:cBhvr>
                                    </p:animEffect>
                                  </p:childTnLst>
                                </p:cTn>
                              </p:par>
                              <p:par>
                                <p:cTn id="397" presetID="10" presetClass="entr" presetSubtype="0" fill="hold" grpId="0" nodeType="withEffect">
                                  <p:stCondLst>
                                    <p:cond delay="0"/>
                                  </p:stCondLst>
                                  <p:childTnLst>
                                    <p:set>
                                      <p:cBhvr>
                                        <p:cTn id="398" dur="1" fill="hold">
                                          <p:stCondLst>
                                            <p:cond delay="0"/>
                                          </p:stCondLst>
                                        </p:cTn>
                                        <p:tgtEl>
                                          <p:spTgt spid="153"/>
                                        </p:tgtEl>
                                        <p:attrNameLst>
                                          <p:attrName>style.visibility</p:attrName>
                                        </p:attrNameLst>
                                      </p:cBhvr>
                                      <p:to>
                                        <p:strVal val="visible"/>
                                      </p:to>
                                    </p:set>
                                    <p:animEffect transition="in" filter="fade">
                                      <p:cBhvr>
                                        <p:cTn id="399"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Collaborative Context Collection:</a:t>
            </a:r>
            <a:br>
              <a:rPr lang="en-US" sz="3200" dirty="0" smtClean="0"/>
            </a:br>
            <a:r>
              <a:rPr lang="en-US" sz="3200" dirty="0" smtClean="0"/>
              <a:t>Main Idea</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4</a:t>
            </a:r>
            <a:endParaRPr lang="en-US" dirty="0">
              <a:solidFill>
                <a:schemeClr val="bg1">
                  <a:lumMod val="85000"/>
                </a:schemeClr>
              </a:solidFill>
            </a:endParaRPr>
          </a:p>
        </p:txBody>
      </p:sp>
      <p:sp>
        <p:nvSpPr>
          <p:cNvPr id="10" name="Content Placeholder 2"/>
          <p:cNvSpPr>
            <a:spLocks noGrp="1"/>
          </p:cNvSpPr>
          <p:nvPr>
            <p:ph idx="1"/>
          </p:nvPr>
        </p:nvSpPr>
        <p:spPr>
          <a:xfrm>
            <a:off x="2587644" y="1422400"/>
            <a:ext cx="8385156" cy="3777622"/>
          </a:xfrm>
        </p:spPr>
        <p:txBody>
          <a:bodyPr>
            <a:normAutofit/>
          </a:bodyPr>
          <a:lstStyle/>
          <a:p>
            <a:r>
              <a:rPr lang="en-US" sz="2000" dirty="0"/>
              <a:t>Keep collecting divergent tasks until there are enough tasks to keep all warp lanes busy</a:t>
            </a:r>
            <a:r>
              <a:rPr lang="en-US" sz="2000" dirty="0" smtClean="0"/>
              <a:t>.</a:t>
            </a:r>
            <a:endParaRPr lang="en-US" dirty="0" smtClean="0"/>
          </a:p>
          <a:p>
            <a:r>
              <a:rPr lang="en-US" sz="2000" dirty="0" smtClean="0"/>
              <a:t>If the aggregation of collected divergent tasks and new divergent tasks equals to or exceeds the warp size, execute.</a:t>
            </a:r>
            <a:endParaRPr lang="en-US" sz="2000" dirty="0"/>
          </a:p>
        </p:txBody>
      </p:sp>
    </p:spTree>
    <p:extLst>
      <p:ext uri="{BB962C8B-B14F-4D97-AF65-F5344CB8AC3E}">
        <p14:creationId xmlns:p14="http://schemas.microsoft.com/office/powerpoint/2010/main" val="57601495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Collaborative Context Collection: Visualization</a:t>
            </a:r>
            <a:endParaRPr lang="en-US" sz="3200" dirty="0"/>
          </a:p>
        </p:txBody>
      </p:sp>
      <p:pic>
        <p:nvPicPr>
          <p:cNvPr id="8" name="Content Placeholder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5</a:t>
            </a:r>
            <a:endParaRPr lang="en-US" dirty="0">
              <a:solidFill>
                <a:schemeClr val="bg1">
                  <a:lumMod val="85000"/>
                </a:schemeClr>
              </a:solidFill>
            </a:endParaRPr>
          </a:p>
        </p:txBody>
      </p:sp>
      <p:sp>
        <p:nvSpPr>
          <p:cNvPr id="11" name="Right Arrow 10"/>
          <p:cNvSpPr/>
          <p:nvPr/>
        </p:nvSpPr>
        <p:spPr>
          <a:xfrm rot="2772614">
            <a:off x="2687782" y="3875677"/>
            <a:ext cx="376263"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rot="2772614">
            <a:off x="3774701" y="3868401"/>
            <a:ext cx="376263"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ight Arrow 12"/>
          <p:cNvSpPr/>
          <p:nvPr/>
        </p:nvSpPr>
        <p:spPr>
          <a:xfrm rot="2772614">
            <a:off x="5931849" y="3875677"/>
            <a:ext cx="376263"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p:cNvSpPr/>
          <p:nvPr/>
        </p:nvSpPr>
        <p:spPr>
          <a:xfrm rot="2772614">
            <a:off x="4855663" y="3875676"/>
            <a:ext cx="376263"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ight Arrow 14"/>
          <p:cNvSpPr/>
          <p:nvPr/>
        </p:nvSpPr>
        <p:spPr>
          <a:xfrm rot="2772614">
            <a:off x="2687782" y="2006862"/>
            <a:ext cx="376263"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ight Arrow 15"/>
          <p:cNvSpPr/>
          <p:nvPr/>
        </p:nvSpPr>
        <p:spPr>
          <a:xfrm rot="2772614">
            <a:off x="4316677" y="2006863"/>
            <a:ext cx="376263"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ight Arrow 16"/>
          <p:cNvSpPr/>
          <p:nvPr/>
        </p:nvSpPr>
        <p:spPr>
          <a:xfrm rot="2772614">
            <a:off x="5931849" y="2006863"/>
            <a:ext cx="376263"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6925602" y="4181555"/>
            <a:ext cx="3429000" cy="495300"/>
          </a:xfrm>
          <a:prstGeom prst="rect">
            <a:avLst/>
          </a:prstGeom>
          <a:noFill/>
          <a:ln w="25400" cap="flat" cmpd="sng" algn="ctr">
            <a:solidFill>
              <a:srgbClr val="4472C4">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dobe Garamond Pro" pitchFamily="18" charset="0"/>
            </a:endParaRPr>
          </a:p>
        </p:txBody>
      </p:sp>
      <p:sp>
        <p:nvSpPr>
          <p:cNvPr id="19" name="Right Arrow 18"/>
          <p:cNvSpPr/>
          <p:nvPr/>
        </p:nvSpPr>
        <p:spPr>
          <a:xfrm rot="8155421">
            <a:off x="7674945" y="4529847"/>
            <a:ext cx="405255" cy="134962"/>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ight Arrow 19"/>
          <p:cNvSpPr/>
          <p:nvPr/>
        </p:nvSpPr>
        <p:spPr>
          <a:xfrm rot="8155421">
            <a:off x="8097404" y="4528487"/>
            <a:ext cx="401344" cy="134962"/>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ight Arrow 20"/>
          <p:cNvSpPr/>
          <p:nvPr/>
        </p:nvSpPr>
        <p:spPr>
          <a:xfrm rot="8155421">
            <a:off x="8520412" y="4528833"/>
            <a:ext cx="402340" cy="134962"/>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ight Arrow 21"/>
          <p:cNvSpPr/>
          <p:nvPr/>
        </p:nvSpPr>
        <p:spPr>
          <a:xfrm rot="8155421">
            <a:off x="6835901" y="4527938"/>
            <a:ext cx="405255" cy="134962"/>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ight Arrow 22"/>
          <p:cNvSpPr/>
          <p:nvPr/>
        </p:nvSpPr>
        <p:spPr>
          <a:xfrm rot="8155421">
            <a:off x="7258360" y="4526578"/>
            <a:ext cx="401344" cy="134962"/>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6925602" y="2325993"/>
            <a:ext cx="3429000" cy="495300"/>
          </a:xfrm>
          <a:prstGeom prst="rect">
            <a:avLst/>
          </a:prstGeom>
          <a:noFill/>
          <a:ln w="25400" cap="flat" cmpd="sng" algn="ctr">
            <a:solidFill>
              <a:srgbClr val="4472C4">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dobe Garamond Pro" pitchFamily="18" charset="0"/>
            </a:endParaRPr>
          </a:p>
        </p:txBody>
      </p:sp>
      <p:sp>
        <p:nvSpPr>
          <p:cNvPr id="25" name="Right Arrow 24"/>
          <p:cNvSpPr/>
          <p:nvPr/>
        </p:nvSpPr>
        <p:spPr>
          <a:xfrm rot="8155421">
            <a:off x="7257087" y="2666058"/>
            <a:ext cx="405255" cy="134962"/>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p:cNvSpPr/>
          <p:nvPr/>
        </p:nvSpPr>
        <p:spPr>
          <a:xfrm rot="8155421">
            <a:off x="7679546" y="2664698"/>
            <a:ext cx="401344" cy="134962"/>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2544861"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28" name="Oval 27"/>
          <p:cNvSpPr/>
          <p:nvPr/>
        </p:nvSpPr>
        <p:spPr>
          <a:xfrm>
            <a:off x="2590581"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29" name="Oval 28"/>
          <p:cNvSpPr/>
          <p:nvPr/>
        </p:nvSpPr>
        <p:spPr>
          <a:xfrm>
            <a:off x="3085171"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30" name="Oval 29"/>
          <p:cNvSpPr/>
          <p:nvPr/>
        </p:nvSpPr>
        <p:spPr>
          <a:xfrm>
            <a:off x="3130891"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31" name="Straight Connector 30"/>
          <p:cNvCxnSpPr/>
          <p:nvPr/>
        </p:nvCxnSpPr>
        <p:spPr>
          <a:xfrm rot="5400000">
            <a:off x="1687890" y="3363872"/>
            <a:ext cx="3794760" cy="661"/>
          </a:xfrm>
          <a:prstGeom prst="line">
            <a:avLst/>
          </a:prstGeom>
          <a:noFill/>
          <a:ln w="9525" cap="flat" cmpd="sng" algn="ctr">
            <a:solidFill>
              <a:sysClr val="windowText" lastClr="000000">
                <a:shade val="95000"/>
                <a:satMod val="105000"/>
              </a:sysClr>
            </a:solidFill>
            <a:prstDash val="dash"/>
          </a:ln>
          <a:effectLst/>
        </p:spPr>
      </p:cxnSp>
      <p:cxnSp>
        <p:nvCxnSpPr>
          <p:cNvPr id="32" name="Straight Connector 31"/>
          <p:cNvCxnSpPr/>
          <p:nvPr/>
        </p:nvCxnSpPr>
        <p:spPr>
          <a:xfrm rot="16200000" flipH="1">
            <a:off x="1146235" y="3362259"/>
            <a:ext cx="3794760" cy="3888"/>
          </a:xfrm>
          <a:prstGeom prst="line">
            <a:avLst/>
          </a:prstGeom>
          <a:noFill/>
          <a:ln w="9525" cap="flat" cmpd="sng" algn="ctr">
            <a:solidFill>
              <a:sysClr val="windowText" lastClr="000000">
                <a:shade val="95000"/>
                <a:satMod val="105000"/>
              </a:sysClr>
            </a:solidFill>
            <a:prstDash val="dash"/>
          </a:ln>
          <a:effectLst/>
        </p:spPr>
      </p:cxnSp>
      <p:sp>
        <p:nvSpPr>
          <p:cNvPr id="33" name="TextBox 32"/>
          <p:cNvSpPr txBox="1"/>
          <p:nvPr/>
        </p:nvSpPr>
        <p:spPr>
          <a:xfrm>
            <a:off x="2515497"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0</a:t>
            </a:r>
          </a:p>
        </p:txBody>
      </p:sp>
      <p:sp>
        <p:nvSpPr>
          <p:cNvPr id="34" name="TextBox 33"/>
          <p:cNvSpPr txBox="1"/>
          <p:nvPr/>
        </p:nvSpPr>
        <p:spPr>
          <a:xfrm>
            <a:off x="3056674"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1</a:t>
            </a:r>
          </a:p>
        </p:txBody>
      </p:sp>
      <p:sp>
        <p:nvSpPr>
          <p:cNvPr id="35" name="TextBox 34"/>
          <p:cNvSpPr txBox="1"/>
          <p:nvPr/>
        </p:nvSpPr>
        <p:spPr>
          <a:xfrm>
            <a:off x="3597851"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2</a:t>
            </a:r>
          </a:p>
        </p:txBody>
      </p:sp>
      <p:sp>
        <p:nvSpPr>
          <p:cNvPr id="36" name="TextBox 35"/>
          <p:cNvSpPr txBox="1"/>
          <p:nvPr/>
        </p:nvSpPr>
        <p:spPr>
          <a:xfrm>
            <a:off x="4139028"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3</a:t>
            </a:r>
          </a:p>
        </p:txBody>
      </p:sp>
      <p:sp>
        <p:nvSpPr>
          <p:cNvPr id="37" name="TextBox 36"/>
          <p:cNvSpPr txBox="1"/>
          <p:nvPr/>
        </p:nvSpPr>
        <p:spPr>
          <a:xfrm>
            <a:off x="4680205"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4</a:t>
            </a:r>
          </a:p>
        </p:txBody>
      </p:sp>
      <p:sp>
        <p:nvSpPr>
          <p:cNvPr id="38" name="TextBox 37"/>
          <p:cNvSpPr txBox="1"/>
          <p:nvPr/>
        </p:nvSpPr>
        <p:spPr>
          <a:xfrm>
            <a:off x="5221382"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5</a:t>
            </a:r>
          </a:p>
        </p:txBody>
      </p:sp>
      <p:sp>
        <p:nvSpPr>
          <p:cNvPr id="39" name="TextBox 38"/>
          <p:cNvSpPr txBox="1"/>
          <p:nvPr/>
        </p:nvSpPr>
        <p:spPr>
          <a:xfrm>
            <a:off x="5762559"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6</a:t>
            </a:r>
          </a:p>
        </p:txBody>
      </p:sp>
      <p:sp>
        <p:nvSpPr>
          <p:cNvPr id="40" name="TextBox 39"/>
          <p:cNvSpPr txBox="1"/>
          <p:nvPr/>
        </p:nvSpPr>
        <p:spPr>
          <a:xfrm>
            <a:off x="6303733" y="1453896"/>
            <a:ext cx="515302"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Lane 7</a:t>
            </a:r>
          </a:p>
        </p:txBody>
      </p:sp>
      <p:sp>
        <p:nvSpPr>
          <p:cNvPr id="41" name="Oval 40"/>
          <p:cNvSpPr/>
          <p:nvPr/>
        </p:nvSpPr>
        <p:spPr>
          <a:xfrm>
            <a:off x="3625481"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42" name="Oval 41"/>
          <p:cNvSpPr/>
          <p:nvPr/>
        </p:nvSpPr>
        <p:spPr>
          <a:xfrm>
            <a:off x="3671201"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43" name="Oval 42"/>
          <p:cNvSpPr/>
          <p:nvPr/>
        </p:nvSpPr>
        <p:spPr>
          <a:xfrm>
            <a:off x="4165791"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44" name="Oval 43"/>
          <p:cNvSpPr/>
          <p:nvPr/>
        </p:nvSpPr>
        <p:spPr>
          <a:xfrm>
            <a:off x="4211511"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45" name="Oval 44"/>
          <p:cNvSpPr/>
          <p:nvPr/>
        </p:nvSpPr>
        <p:spPr>
          <a:xfrm>
            <a:off x="4706101"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46" name="Oval 45"/>
          <p:cNvSpPr/>
          <p:nvPr/>
        </p:nvSpPr>
        <p:spPr>
          <a:xfrm>
            <a:off x="4751821"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4</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47" name="Oval 46"/>
          <p:cNvSpPr/>
          <p:nvPr/>
        </p:nvSpPr>
        <p:spPr>
          <a:xfrm>
            <a:off x="5246411"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48" name="Oval 47"/>
          <p:cNvSpPr/>
          <p:nvPr/>
        </p:nvSpPr>
        <p:spPr>
          <a:xfrm>
            <a:off x="5292131"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49" name="Oval 48"/>
          <p:cNvSpPr/>
          <p:nvPr/>
        </p:nvSpPr>
        <p:spPr>
          <a:xfrm>
            <a:off x="5786721"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0" name="Oval 49"/>
          <p:cNvSpPr/>
          <p:nvPr/>
        </p:nvSpPr>
        <p:spPr>
          <a:xfrm>
            <a:off x="5832441"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51" name="Oval 50"/>
          <p:cNvSpPr/>
          <p:nvPr/>
        </p:nvSpPr>
        <p:spPr>
          <a:xfrm>
            <a:off x="6327033" y="173345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2" name="Oval 51"/>
          <p:cNvSpPr/>
          <p:nvPr/>
        </p:nvSpPr>
        <p:spPr>
          <a:xfrm>
            <a:off x="6372753" y="1779172"/>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53" name="Straight Connector 52"/>
          <p:cNvCxnSpPr/>
          <p:nvPr/>
        </p:nvCxnSpPr>
        <p:spPr>
          <a:xfrm rot="5400000">
            <a:off x="2227931" y="3363872"/>
            <a:ext cx="3794760" cy="661"/>
          </a:xfrm>
          <a:prstGeom prst="line">
            <a:avLst/>
          </a:prstGeom>
          <a:noFill/>
          <a:ln w="9525" cap="flat" cmpd="sng" algn="ctr">
            <a:solidFill>
              <a:sysClr val="windowText" lastClr="000000">
                <a:shade val="95000"/>
                <a:satMod val="105000"/>
              </a:sysClr>
            </a:solidFill>
            <a:prstDash val="dash"/>
          </a:ln>
          <a:effectLst/>
        </p:spPr>
      </p:cxnSp>
      <p:cxnSp>
        <p:nvCxnSpPr>
          <p:cNvPr id="54" name="Straight Connector 53"/>
          <p:cNvCxnSpPr/>
          <p:nvPr/>
        </p:nvCxnSpPr>
        <p:spPr>
          <a:xfrm rot="5400000">
            <a:off x="2767972" y="3363872"/>
            <a:ext cx="3794760" cy="661"/>
          </a:xfrm>
          <a:prstGeom prst="line">
            <a:avLst/>
          </a:prstGeom>
          <a:noFill/>
          <a:ln w="9525" cap="flat" cmpd="sng" algn="ctr">
            <a:solidFill>
              <a:sysClr val="windowText" lastClr="000000">
                <a:shade val="95000"/>
                <a:satMod val="105000"/>
              </a:sysClr>
            </a:solidFill>
            <a:prstDash val="dash"/>
          </a:ln>
          <a:effectLst/>
        </p:spPr>
      </p:cxnSp>
      <p:cxnSp>
        <p:nvCxnSpPr>
          <p:cNvPr id="55" name="Straight Connector 54"/>
          <p:cNvCxnSpPr/>
          <p:nvPr/>
        </p:nvCxnSpPr>
        <p:spPr>
          <a:xfrm rot="5400000">
            <a:off x="3308013" y="3363872"/>
            <a:ext cx="3794760" cy="661"/>
          </a:xfrm>
          <a:prstGeom prst="line">
            <a:avLst/>
          </a:prstGeom>
          <a:noFill/>
          <a:ln w="9525" cap="flat" cmpd="sng" algn="ctr">
            <a:solidFill>
              <a:sysClr val="windowText" lastClr="000000">
                <a:shade val="95000"/>
                <a:satMod val="105000"/>
              </a:sysClr>
            </a:solidFill>
            <a:prstDash val="dash"/>
          </a:ln>
          <a:effectLst/>
        </p:spPr>
      </p:cxnSp>
      <p:cxnSp>
        <p:nvCxnSpPr>
          <p:cNvPr id="56" name="Straight Connector 55"/>
          <p:cNvCxnSpPr/>
          <p:nvPr/>
        </p:nvCxnSpPr>
        <p:spPr>
          <a:xfrm rot="5400000">
            <a:off x="3848054" y="3363872"/>
            <a:ext cx="3794760" cy="661"/>
          </a:xfrm>
          <a:prstGeom prst="line">
            <a:avLst/>
          </a:prstGeom>
          <a:noFill/>
          <a:ln w="9525" cap="flat" cmpd="sng" algn="ctr">
            <a:solidFill>
              <a:sysClr val="windowText" lastClr="000000">
                <a:shade val="95000"/>
                <a:satMod val="105000"/>
              </a:sysClr>
            </a:solidFill>
            <a:prstDash val="dash"/>
          </a:ln>
          <a:effectLst/>
        </p:spPr>
      </p:cxnSp>
      <p:cxnSp>
        <p:nvCxnSpPr>
          <p:cNvPr id="57" name="Straight Connector 56"/>
          <p:cNvCxnSpPr/>
          <p:nvPr/>
        </p:nvCxnSpPr>
        <p:spPr>
          <a:xfrm rot="16200000" flipH="1">
            <a:off x="4388097" y="3363872"/>
            <a:ext cx="3794760" cy="661"/>
          </a:xfrm>
          <a:prstGeom prst="line">
            <a:avLst/>
          </a:prstGeom>
          <a:noFill/>
          <a:ln w="9525" cap="flat" cmpd="sng" algn="ctr">
            <a:solidFill>
              <a:sysClr val="windowText" lastClr="000000">
                <a:shade val="95000"/>
                <a:satMod val="105000"/>
              </a:sysClr>
            </a:solidFill>
            <a:prstDash val="dash"/>
          </a:ln>
          <a:effectLst/>
        </p:spPr>
      </p:cxnSp>
      <p:sp>
        <p:nvSpPr>
          <p:cNvPr id="58" name="Oval 57"/>
          <p:cNvSpPr/>
          <p:nvPr/>
        </p:nvSpPr>
        <p:spPr>
          <a:xfrm>
            <a:off x="2544861"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59" name="Oval 58"/>
          <p:cNvSpPr/>
          <p:nvPr/>
        </p:nvSpPr>
        <p:spPr>
          <a:xfrm>
            <a:off x="2590581"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60" name="Oval 59"/>
          <p:cNvSpPr/>
          <p:nvPr/>
        </p:nvSpPr>
        <p:spPr>
          <a:xfrm>
            <a:off x="3085171"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61" name="Oval 60"/>
          <p:cNvSpPr/>
          <p:nvPr/>
        </p:nvSpPr>
        <p:spPr>
          <a:xfrm>
            <a:off x="3130891"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62" name="Oval 61"/>
          <p:cNvSpPr/>
          <p:nvPr/>
        </p:nvSpPr>
        <p:spPr>
          <a:xfrm>
            <a:off x="3625481"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63" name="Oval 62"/>
          <p:cNvSpPr/>
          <p:nvPr/>
        </p:nvSpPr>
        <p:spPr>
          <a:xfrm>
            <a:off x="3671201"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64" name="Oval 63"/>
          <p:cNvSpPr/>
          <p:nvPr/>
        </p:nvSpPr>
        <p:spPr>
          <a:xfrm>
            <a:off x="4165791"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65" name="Oval 64"/>
          <p:cNvSpPr/>
          <p:nvPr/>
        </p:nvSpPr>
        <p:spPr>
          <a:xfrm>
            <a:off x="4211511"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66" name="Oval 65"/>
          <p:cNvSpPr/>
          <p:nvPr/>
        </p:nvSpPr>
        <p:spPr>
          <a:xfrm>
            <a:off x="4706101"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67" name="Oval 66"/>
          <p:cNvSpPr/>
          <p:nvPr/>
        </p:nvSpPr>
        <p:spPr>
          <a:xfrm>
            <a:off x="4751821"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68" name="Oval 67"/>
          <p:cNvSpPr/>
          <p:nvPr/>
        </p:nvSpPr>
        <p:spPr>
          <a:xfrm>
            <a:off x="5246411"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69" name="Oval 68"/>
          <p:cNvSpPr/>
          <p:nvPr/>
        </p:nvSpPr>
        <p:spPr>
          <a:xfrm>
            <a:off x="5292131"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70" name="Oval 69"/>
          <p:cNvSpPr/>
          <p:nvPr/>
        </p:nvSpPr>
        <p:spPr>
          <a:xfrm>
            <a:off x="5786721"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71" name="Oval 70"/>
          <p:cNvSpPr/>
          <p:nvPr/>
        </p:nvSpPr>
        <p:spPr>
          <a:xfrm>
            <a:off x="5832441"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14</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72" name="Oval 71"/>
          <p:cNvSpPr/>
          <p:nvPr/>
        </p:nvSpPr>
        <p:spPr>
          <a:xfrm>
            <a:off x="6327033" y="2345776"/>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73" name="Oval 72"/>
          <p:cNvSpPr/>
          <p:nvPr/>
        </p:nvSpPr>
        <p:spPr>
          <a:xfrm>
            <a:off x="6372753" y="2391496"/>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74" name="Straight Arrow Connector 73"/>
          <p:cNvCxnSpPr>
            <a:stCxn id="58" idx="4"/>
            <a:endCxn id="80" idx="0"/>
          </p:cNvCxnSpPr>
          <p:nvPr/>
        </p:nvCxnSpPr>
        <p:spPr>
          <a:xfrm>
            <a:off x="2773461" y="2802976"/>
            <a:ext cx="0" cy="155124"/>
          </a:xfrm>
          <a:prstGeom prst="straightConnector1">
            <a:avLst/>
          </a:prstGeom>
          <a:noFill/>
          <a:ln w="25400" cap="flat" cmpd="sng" algn="ctr">
            <a:solidFill>
              <a:srgbClr val="235DA0"/>
            </a:solidFill>
            <a:prstDash val="solid"/>
            <a:tailEnd type="arrow"/>
          </a:ln>
          <a:effectLst/>
        </p:spPr>
      </p:cxnSp>
      <p:cxnSp>
        <p:nvCxnSpPr>
          <p:cNvPr id="75" name="Straight Arrow Connector 74"/>
          <p:cNvCxnSpPr>
            <a:stCxn id="60" idx="4"/>
            <a:endCxn id="82" idx="0"/>
          </p:cNvCxnSpPr>
          <p:nvPr/>
        </p:nvCxnSpPr>
        <p:spPr>
          <a:xfrm>
            <a:off x="3313771" y="2802976"/>
            <a:ext cx="0" cy="155124"/>
          </a:xfrm>
          <a:prstGeom prst="straightConnector1">
            <a:avLst/>
          </a:prstGeom>
          <a:noFill/>
          <a:ln w="25400" cap="flat" cmpd="sng" algn="ctr">
            <a:solidFill>
              <a:srgbClr val="235DA0"/>
            </a:solidFill>
            <a:prstDash val="solid"/>
            <a:tailEnd type="arrow"/>
          </a:ln>
          <a:effectLst/>
        </p:spPr>
      </p:cxnSp>
      <p:cxnSp>
        <p:nvCxnSpPr>
          <p:cNvPr id="76" name="Straight Arrow Connector 75"/>
          <p:cNvCxnSpPr>
            <a:stCxn id="64" idx="4"/>
            <a:endCxn id="86" idx="0"/>
          </p:cNvCxnSpPr>
          <p:nvPr/>
        </p:nvCxnSpPr>
        <p:spPr>
          <a:xfrm>
            <a:off x="4394391" y="2802976"/>
            <a:ext cx="0" cy="155124"/>
          </a:xfrm>
          <a:prstGeom prst="straightConnector1">
            <a:avLst/>
          </a:prstGeom>
          <a:noFill/>
          <a:ln w="25400" cap="flat" cmpd="sng" algn="ctr">
            <a:solidFill>
              <a:srgbClr val="235DA0"/>
            </a:solidFill>
            <a:prstDash val="solid"/>
            <a:tailEnd type="arrow"/>
          </a:ln>
          <a:effectLst/>
        </p:spPr>
      </p:cxnSp>
      <p:cxnSp>
        <p:nvCxnSpPr>
          <p:cNvPr id="77" name="Straight Arrow Connector 76"/>
          <p:cNvCxnSpPr>
            <a:stCxn id="66" idx="4"/>
            <a:endCxn id="88" idx="0"/>
          </p:cNvCxnSpPr>
          <p:nvPr/>
        </p:nvCxnSpPr>
        <p:spPr>
          <a:xfrm>
            <a:off x="4934701" y="2802976"/>
            <a:ext cx="0" cy="155124"/>
          </a:xfrm>
          <a:prstGeom prst="straightConnector1">
            <a:avLst/>
          </a:prstGeom>
          <a:noFill/>
          <a:ln w="25400" cap="flat" cmpd="sng" algn="ctr">
            <a:solidFill>
              <a:srgbClr val="235DA0"/>
            </a:solidFill>
            <a:prstDash val="solid"/>
            <a:tailEnd type="arrow"/>
          </a:ln>
          <a:effectLst/>
        </p:spPr>
      </p:cxnSp>
      <p:cxnSp>
        <p:nvCxnSpPr>
          <p:cNvPr id="78" name="Straight Arrow Connector 77"/>
          <p:cNvCxnSpPr>
            <a:stCxn id="68" idx="4"/>
            <a:endCxn id="90" idx="0"/>
          </p:cNvCxnSpPr>
          <p:nvPr/>
        </p:nvCxnSpPr>
        <p:spPr>
          <a:xfrm>
            <a:off x="5475011" y="2802976"/>
            <a:ext cx="0" cy="155124"/>
          </a:xfrm>
          <a:prstGeom prst="straightConnector1">
            <a:avLst/>
          </a:prstGeom>
          <a:noFill/>
          <a:ln w="25400" cap="flat" cmpd="sng" algn="ctr">
            <a:solidFill>
              <a:srgbClr val="235DA0"/>
            </a:solidFill>
            <a:prstDash val="solid"/>
            <a:tailEnd type="arrow"/>
          </a:ln>
          <a:effectLst/>
        </p:spPr>
      </p:cxnSp>
      <p:cxnSp>
        <p:nvCxnSpPr>
          <p:cNvPr id="79" name="Straight Arrow Connector 78"/>
          <p:cNvCxnSpPr>
            <a:stCxn id="72" idx="4"/>
            <a:endCxn id="94" idx="0"/>
          </p:cNvCxnSpPr>
          <p:nvPr/>
        </p:nvCxnSpPr>
        <p:spPr>
          <a:xfrm>
            <a:off x="6555633" y="2802976"/>
            <a:ext cx="0" cy="155124"/>
          </a:xfrm>
          <a:prstGeom prst="straightConnector1">
            <a:avLst/>
          </a:prstGeom>
          <a:noFill/>
          <a:ln w="25400" cap="flat" cmpd="sng" algn="ctr">
            <a:solidFill>
              <a:srgbClr val="235DA0"/>
            </a:solidFill>
            <a:prstDash val="solid"/>
            <a:tailEnd type="arrow"/>
          </a:ln>
          <a:effectLst/>
        </p:spPr>
      </p:cxnSp>
      <p:sp>
        <p:nvSpPr>
          <p:cNvPr id="80" name="Oval 79"/>
          <p:cNvSpPr/>
          <p:nvPr/>
        </p:nvSpPr>
        <p:spPr>
          <a:xfrm>
            <a:off x="2544861"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1" name="Oval 80"/>
          <p:cNvSpPr/>
          <p:nvPr/>
        </p:nvSpPr>
        <p:spPr>
          <a:xfrm>
            <a:off x="2590581" y="3003820"/>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2" name="Oval 81"/>
          <p:cNvSpPr/>
          <p:nvPr/>
        </p:nvSpPr>
        <p:spPr>
          <a:xfrm>
            <a:off x="3085171"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3" name="Oval 82"/>
          <p:cNvSpPr/>
          <p:nvPr/>
        </p:nvSpPr>
        <p:spPr>
          <a:xfrm>
            <a:off x="3130891" y="3003820"/>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4" name="Oval 83"/>
          <p:cNvSpPr/>
          <p:nvPr/>
        </p:nvSpPr>
        <p:spPr>
          <a:xfrm>
            <a:off x="3625481"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5" name="Oval 84"/>
          <p:cNvSpPr/>
          <p:nvPr/>
        </p:nvSpPr>
        <p:spPr>
          <a:xfrm>
            <a:off x="3671201" y="3003820"/>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dobe Garamond Pro" pitchFamily="18" charset="0"/>
              </a:rPr>
              <a:t>B</a:t>
            </a:r>
            <a:r>
              <a:rPr kumimoji="0" lang="en-US" sz="1400" b="0" i="0" u="none" strike="noStrike" kern="0" cap="none" spc="0" normalizeH="0" baseline="-25000" noProof="0" dirty="0">
                <a:ln>
                  <a:noFill/>
                </a:ln>
                <a:solidFill>
                  <a:prstClr val="white"/>
                </a:solidFill>
                <a:effectLst/>
                <a:uLnTx/>
                <a:uFillTx/>
                <a:latin typeface="Adobe Garamond Pro" pitchFamily="18" charset="0"/>
              </a:rPr>
              <a:t>6</a:t>
            </a:r>
            <a:endParaRPr kumimoji="0" lang="en-US" sz="1400" b="0" i="0" u="none" strike="noStrike" kern="0" cap="none" spc="0" normalizeH="0" baseline="0" noProof="0" dirty="0">
              <a:ln>
                <a:noFill/>
              </a:ln>
              <a:solidFill>
                <a:prstClr val="white"/>
              </a:solidFill>
              <a:effectLst/>
              <a:uLnTx/>
              <a:uFillTx/>
              <a:latin typeface="Adobe Garamond Pro" pitchFamily="18" charset="0"/>
            </a:endParaRPr>
          </a:p>
        </p:txBody>
      </p:sp>
      <p:sp>
        <p:nvSpPr>
          <p:cNvPr id="86" name="Oval 85"/>
          <p:cNvSpPr/>
          <p:nvPr/>
        </p:nvSpPr>
        <p:spPr>
          <a:xfrm>
            <a:off x="4165791"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7" name="Oval 86"/>
          <p:cNvSpPr/>
          <p:nvPr/>
        </p:nvSpPr>
        <p:spPr>
          <a:xfrm>
            <a:off x="4211511" y="3003820"/>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88" name="Oval 87"/>
          <p:cNvSpPr/>
          <p:nvPr/>
        </p:nvSpPr>
        <p:spPr>
          <a:xfrm>
            <a:off x="4706101"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89" name="Oval 88"/>
          <p:cNvSpPr/>
          <p:nvPr/>
        </p:nvSpPr>
        <p:spPr>
          <a:xfrm>
            <a:off x="4751821" y="3003820"/>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90" name="Oval 89"/>
          <p:cNvSpPr/>
          <p:nvPr/>
        </p:nvSpPr>
        <p:spPr>
          <a:xfrm>
            <a:off x="5246411"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1" name="Oval 90"/>
          <p:cNvSpPr/>
          <p:nvPr/>
        </p:nvSpPr>
        <p:spPr>
          <a:xfrm>
            <a:off x="5292131" y="3003820"/>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92" name="Oval 91"/>
          <p:cNvSpPr/>
          <p:nvPr/>
        </p:nvSpPr>
        <p:spPr>
          <a:xfrm>
            <a:off x="5786721"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3" name="Oval 92"/>
          <p:cNvSpPr/>
          <p:nvPr/>
        </p:nvSpPr>
        <p:spPr>
          <a:xfrm>
            <a:off x="5832441" y="3003820"/>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dobe Garamond Pro" pitchFamily="18" charset="0"/>
              </a:rPr>
              <a:t>B</a:t>
            </a:r>
            <a:r>
              <a:rPr kumimoji="0" lang="en-US" sz="1400" b="0" i="0" u="none" strike="noStrike" kern="0" cap="none" spc="0" normalizeH="0" baseline="-25000" noProof="0" dirty="0">
                <a:ln>
                  <a:noFill/>
                </a:ln>
                <a:solidFill>
                  <a:prstClr val="white"/>
                </a:solidFill>
                <a:effectLst/>
                <a:uLnTx/>
                <a:uFillTx/>
                <a:latin typeface="Adobe Garamond Pro" pitchFamily="18" charset="0"/>
              </a:rPr>
              <a:t>3</a:t>
            </a:r>
            <a:endParaRPr kumimoji="0" lang="en-US" sz="1400" b="0" i="0" u="none" strike="noStrike" kern="0" cap="none" spc="0" normalizeH="0" baseline="0" noProof="0" dirty="0">
              <a:ln>
                <a:noFill/>
              </a:ln>
              <a:solidFill>
                <a:prstClr val="white"/>
              </a:solidFill>
              <a:effectLst/>
              <a:uLnTx/>
              <a:uFillTx/>
              <a:latin typeface="Adobe Garamond Pro" pitchFamily="18" charset="0"/>
            </a:endParaRPr>
          </a:p>
        </p:txBody>
      </p:sp>
      <p:sp>
        <p:nvSpPr>
          <p:cNvPr id="94" name="Oval 93"/>
          <p:cNvSpPr/>
          <p:nvPr/>
        </p:nvSpPr>
        <p:spPr>
          <a:xfrm>
            <a:off x="6327033" y="2958100"/>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5" name="Oval 94"/>
          <p:cNvSpPr/>
          <p:nvPr/>
        </p:nvSpPr>
        <p:spPr>
          <a:xfrm>
            <a:off x="6372753" y="3003820"/>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15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96" name="Oval 95"/>
          <p:cNvSpPr/>
          <p:nvPr/>
        </p:nvSpPr>
        <p:spPr>
          <a:xfrm>
            <a:off x="2544861"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7" name="Oval 96"/>
          <p:cNvSpPr/>
          <p:nvPr/>
        </p:nvSpPr>
        <p:spPr>
          <a:xfrm>
            <a:off x="2590581"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98" name="Oval 97"/>
          <p:cNvSpPr/>
          <p:nvPr/>
        </p:nvSpPr>
        <p:spPr>
          <a:xfrm>
            <a:off x="3085171"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99" name="Oval 98"/>
          <p:cNvSpPr/>
          <p:nvPr/>
        </p:nvSpPr>
        <p:spPr>
          <a:xfrm>
            <a:off x="3130891"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0" name="Oval 99"/>
          <p:cNvSpPr/>
          <p:nvPr/>
        </p:nvSpPr>
        <p:spPr>
          <a:xfrm>
            <a:off x="3625481"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1" name="Oval 100"/>
          <p:cNvSpPr/>
          <p:nvPr/>
        </p:nvSpPr>
        <p:spPr>
          <a:xfrm>
            <a:off x="3671201"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2" name="Oval 101"/>
          <p:cNvSpPr/>
          <p:nvPr/>
        </p:nvSpPr>
        <p:spPr>
          <a:xfrm>
            <a:off x="4165791"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3" name="Oval 102"/>
          <p:cNvSpPr/>
          <p:nvPr/>
        </p:nvSpPr>
        <p:spPr>
          <a:xfrm>
            <a:off x="4211511"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19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4" name="Oval 103"/>
          <p:cNvSpPr/>
          <p:nvPr/>
        </p:nvSpPr>
        <p:spPr>
          <a:xfrm>
            <a:off x="4706101"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5" name="Oval 104"/>
          <p:cNvSpPr/>
          <p:nvPr/>
        </p:nvSpPr>
        <p:spPr>
          <a:xfrm>
            <a:off x="4751821"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6" name="Oval 105"/>
          <p:cNvSpPr/>
          <p:nvPr/>
        </p:nvSpPr>
        <p:spPr>
          <a:xfrm>
            <a:off x="5246411"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7" name="Oval 106"/>
          <p:cNvSpPr/>
          <p:nvPr/>
        </p:nvSpPr>
        <p:spPr>
          <a:xfrm>
            <a:off x="5292131"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08" name="Oval 107"/>
          <p:cNvSpPr/>
          <p:nvPr/>
        </p:nvSpPr>
        <p:spPr>
          <a:xfrm>
            <a:off x="5786721"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09" name="Oval 108"/>
          <p:cNvSpPr/>
          <p:nvPr/>
        </p:nvSpPr>
        <p:spPr>
          <a:xfrm>
            <a:off x="5832441"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22</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10" name="Oval 109"/>
          <p:cNvSpPr/>
          <p:nvPr/>
        </p:nvSpPr>
        <p:spPr>
          <a:xfrm>
            <a:off x="6327033" y="3570424"/>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1" name="Oval 110"/>
          <p:cNvSpPr/>
          <p:nvPr/>
        </p:nvSpPr>
        <p:spPr>
          <a:xfrm>
            <a:off x="6372753" y="3616144"/>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23</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12" name="Oval 111"/>
          <p:cNvSpPr/>
          <p:nvPr/>
        </p:nvSpPr>
        <p:spPr>
          <a:xfrm>
            <a:off x="2544861"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3" name="Oval 112"/>
          <p:cNvSpPr/>
          <p:nvPr/>
        </p:nvSpPr>
        <p:spPr>
          <a:xfrm>
            <a:off x="2590581"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24</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14" name="Oval 113"/>
          <p:cNvSpPr/>
          <p:nvPr/>
        </p:nvSpPr>
        <p:spPr>
          <a:xfrm>
            <a:off x="3085171"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15" name="Oval 114"/>
          <p:cNvSpPr/>
          <p:nvPr/>
        </p:nvSpPr>
        <p:spPr>
          <a:xfrm>
            <a:off x="3130891"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25</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cxnSp>
        <p:nvCxnSpPr>
          <p:cNvPr id="116" name="Straight Arrow Connector 115"/>
          <p:cNvCxnSpPr>
            <a:stCxn id="119" idx="4"/>
            <a:endCxn id="135" idx="0"/>
          </p:cNvCxnSpPr>
          <p:nvPr/>
        </p:nvCxnSpPr>
        <p:spPr>
          <a:xfrm>
            <a:off x="3854081" y="4639948"/>
            <a:ext cx="0" cy="155124"/>
          </a:xfrm>
          <a:prstGeom prst="straightConnector1">
            <a:avLst/>
          </a:prstGeom>
          <a:noFill/>
          <a:ln w="25400" cap="flat" cmpd="sng" algn="ctr">
            <a:solidFill>
              <a:srgbClr val="235DA0"/>
            </a:solidFill>
            <a:prstDash val="solid"/>
            <a:tailEnd type="arrow"/>
          </a:ln>
          <a:effectLst/>
        </p:spPr>
      </p:cxnSp>
      <p:cxnSp>
        <p:nvCxnSpPr>
          <p:cNvPr id="117" name="Straight Arrow Connector 116"/>
          <p:cNvCxnSpPr>
            <a:stCxn id="121" idx="4"/>
            <a:endCxn id="137" idx="0"/>
          </p:cNvCxnSpPr>
          <p:nvPr/>
        </p:nvCxnSpPr>
        <p:spPr>
          <a:xfrm>
            <a:off x="4394391" y="4639948"/>
            <a:ext cx="0" cy="155124"/>
          </a:xfrm>
          <a:prstGeom prst="straightConnector1">
            <a:avLst/>
          </a:prstGeom>
          <a:noFill/>
          <a:ln w="25400" cap="flat" cmpd="sng" algn="ctr">
            <a:solidFill>
              <a:srgbClr val="235DA0"/>
            </a:solidFill>
            <a:prstDash val="solid"/>
            <a:tailEnd type="arrow"/>
          </a:ln>
          <a:effectLst/>
        </p:spPr>
      </p:cxnSp>
      <p:cxnSp>
        <p:nvCxnSpPr>
          <p:cNvPr id="118" name="Straight Arrow Connector 117"/>
          <p:cNvCxnSpPr>
            <a:stCxn id="129" idx="4"/>
            <a:endCxn id="145" idx="0"/>
          </p:cNvCxnSpPr>
          <p:nvPr/>
        </p:nvCxnSpPr>
        <p:spPr>
          <a:xfrm>
            <a:off x="6555633" y="4639948"/>
            <a:ext cx="0" cy="155124"/>
          </a:xfrm>
          <a:prstGeom prst="straightConnector1">
            <a:avLst/>
          </a:prstGeom>
          <a:noFill/>
          <a:ln w="25400" cap="flat" cmpd="sng" algn="ctr">
            <a:solidFill>
              <a:srgbClr val="235DA0"/>
            </a:solidFill>
            <a:prstDash val="solid"/>
            <a:tailEnd type="arrow"/>
          </a:ln>
          <a:effectLst/>
        </p:spPr>
      </p:cxnSp>
      <p:sp>
        <p:nvSpPr>
          <p:cNvPr id="119" name="Oval 118"/>
          <p:cNvSpPr/>
          <p:nvPr/>
        </p:nvSpPr>
        <p:spPr>
          <a:xfrm>
            <a:off x="3625481"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0" name="Oval 119"/>
          <p:cNvSpPr/>
          <p:nvPr/>
        </p:nvSpPr>
        <p:spPr>
          <a:xfrm>
            <a:off x="3671201"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21" name="Oval 120"/>
          <p:cNvSpPr/>
          <p:nvPr/>
        </p:nvSpPr>
        <p:spPr>
          <a:xfrm>
            <a:off x="4165791"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2" name="Oval 121"/>
          <p:cNvSpPr/>
          <p:nvPr/>
        </p:nvSpPr>
        <p:spPr>
          <a:xfrm>
            <a:off x="4211511"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23" name="Oval 122"/>
          <p:cNvSpPr/>
          <p:nvPr/>
        </p:nvSpPr>
        <p:spPr>
          <a:xfrm>
            <a:off x="4706101"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4" name="Oval 123"/>
          <p:cNvSpPr/>
          <p:nvPr/>
        </p:nvSpPr>
        <p:spPr>
          <a:xfrm>
            <a:off x="4751821"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28</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25" name="Oval 124"/>
          <p:cNvSpPr/>
          <p:nvPr/>
        </p:nvSpPr>
        <p:spPr>
          <a:xfrm>
            <a:off x="5246411"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6" name="Oval 125"/>
          <p:cNvSpPr/>
          <p:nvPr/>
        </p:nvSpPr>
        <p:spPr>
          <a:xfrm>
            <a:off x="5292131"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29</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27" name="Oval 126"/>
          <p:cNvSpPr/>
          <p:nvPr/>
        </p:nvSpPr>
        <p:spPr>
          <a:xfrm>
            <a:off x="5786721"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28" name="Oval 127"/>
          <p:cNvSpPr/>
          <p:nvPr/>
        </p:nvSpPr>
        <p:spPr>
          <a:xfrm>
            <a:off x="5832441"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30</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29" name="Oval 128"/>
          <p:cNvSpPr/>
          <p:nvPr/>
        </p:nvSpPr>
        <p:spPr>
          <a:xfrm>
            <a:off x="6327033" y="4182748"/>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0" name="Oval 129"/>
          <p:cNvSpPr/>
          <p:nvPr/>
        </p:nvSpPr>
        <p:spPr>
          <a:xfrm>
            <a:off x="6372753" y="4228468"/>
            <a:ext cx="365760" cy="365760"/>
          </a:xfrm>
          <a:prstGeom prst="ellipse">
            <a:avLst/>
          </a:prstGeom>
          <a:solidFill>
            <a:srgbClr val="44546A">
              <a:lumMod val="20000"/>
              <a:lumOff val="8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A</a:t>
            </a:r>
            <a:r>
              <a:rPr kumimoji="0" lang="en-US" sz="1400" b="0" i="0" u="none" strike="noStrike" kern="0" cap="none" spc="0" normalizeH="0" baseline="-25000" noProof="0" dirty="0">
                <a:ln>
                  <a:noFill/>
                </a:ln>
                <a:solidFill>
                  <a:prstClr val="black"/>
                </a:solidFill>
                <a:effectLst/>
                <a:uLnTx/>
                <a:uFillTx/>
                <a:latin typeface="Adobe Garamond Pro" pitchFamily="18" charset="0"/>
              </a:rPr>
              <a:t>31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1" name="Oval 130"/>
          <p:cNvSpPr/>
          <p:nvPr/>
        </p:nvSpPr>
        <p:spPr>
          <a:xfrm>
            <a:off x="2544861"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2" name="Oval 131"/>
          <p:cNvSpPr/>
          <p:nvPr/>
        </p:nvSpPr>
        <p:spPr>
          <a:xfrm>
            <a:off x="2590581" y="4840792"/>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dobe Garamond Pro" pitchFamily="18" charset="0"/>
              </a:rPr>
              <a:t>B</a:t>
            </a:r>
            <a:r>
              <a:rPr kumimoji="0" lang="en-US" sz="1400" b="0" i="0" u="none" strike="noStrike" kern="0" cap="none" spc="0" normalizeH="0" baseline="-25000" noProof="0" dirty="0">
                <a:ln>
                  <a:noFill/>
                </a:ln>
                <a:solidFill>
                  <a:prstClr val="white"/>
                </a:solidFill>
                <a:effectLst/>
                <a:uLnTx/>
                <a:uFillTx/>
                <a:latin typeface="Adobe Garamond Pro" pitchFamily="18" charset="0"/>
              </a:rPr>
              <a:t>22</a:t>
            </a:r>
            <a:endParaRPr kumimoji="0" lang="en-US" sz="1400" b="0" i="0" u="none" strike="noStrike" kern="0" cap="none" spc="0" normalizeH="0" baseline="0" noProof="0" dirty="0">
              <a:ln>
                <a:noFill/>
              </a:ln>
              <a:solidFill>
                <a:prstClr val="white"/>
              </a:solidFill>
              <a:effectLst/>
              <a:uLnTx/>
              <a:uFillTx/>
              <a:latin typeface="Adobe Garamond Pro" pitchFamily="18" charset="0"/>
            </a:endParaRPr>
          </a:p>
        </p:txBody>
      </p:sp>
      <p:sp>
        <p:nvSpPr>
          <p:cNvPr id="133" name="Oval 132"/>
          <p:cNvSpPr/>
          <p:nvPr/>
        </p:nvSpPr>
        <p:spPr>
          <a:xfrm>
            <a:off x="3085171"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4" name="Oval 133"/>
          <p:cNvSpPr/>
          <p:nvPr/>
        </p:nvSpPr>
        <p:spPr>
          <a:xfrm>
            <a:off x="3130891" y="4840792"/>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dobe Garamond Pro" pitchFamily="18" charset="0"/>
              </a:rPr>
              <a:t>B</a:t>
            </a:r>
            <a:r>
              <a:rPr kumimoji="0" lang="en-US" sz="1400" b="0" i="0" u="none" strike="noStrike" kern="0" cap="none" spc="0" normalizeH="0" baseline="-25000" noProof="0" dirty="0">
                <a:ln>
                  <a:noFill/>
                </a:ln>
                <a:solidFill>
                  <a:prstClr val="white"/>
                </a:solidFill>
                <a:effectLst/>
                <a:uLnTx/>
                <a:uFillTx/>
                <a:latin typeface="Adobe Garamond Pro" pitchFamily="18" charset="0"/>
              </a:rPr>
              <a:t>20</a:t>
            </a:r>
            <a:endParaRPr kumimoji="0" lang="en-US" sz="1400" b="0" i="0" u="none" strike="noStrike" kern="0" cap="none" spc="0" normalizeH="0" baseline="0" noProof="0" dirty="0">
              <a:ln>
                <a:noFill/>
              </a:ln>
              <a:solidFill>
                <a:prstClr val="white"/>
              </a:solidFill>
              <a:effectLst/>
              <a:uLnTx/>
              <a:uFillTx/>
              <a:latin typeface="Adobe Garamond Pro" pitchFamily="18" charset="0"/>
            </a:endParaRPr>
          </a:p>
        </p:txBody>
      </p:sp>
      <p:sp>
        <p:nvSpPr>
          <p:cNvPr id="135" name="Oval 134"/>
          <p:cNvSpPr/>
          <p:nvPr/>
        </p:nvSpPr>
        <p:spPr>
          <a:xfrm>
            <a:off x="3625481"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6" name="Oval 135"/>
          <p:cNvSpPr/>
          <p:nvPr/>
        </p:nvSpPr>
        <p:spPr>
          <a:xfrm>
            <a:off x="3671201" y="4840792"/>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26</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7" name="Oval 136"/>
          <p:cNvSpPr/>
          <p:nvPr/>
        </p:nvSpPr>
        <p:spPr>
          <a:xfrm>
            <a:off x="4165791"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38" name="Oval 137"/>
          <p:cNvSpPr/>
          <p:nvPr/>
        </p:nvSpPr>
        <p:spPr>
          <a:xfrm>
            <a:off x="4211511" y="4840792"/>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27</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sp>
        <p:nvSpPr>
          <p:cNvPr id="139" name="Oval 138"/>
          <p:cNvSpPr/>
          <p:nvPr/>
        </p:nvSpPr>
        <p:spPr>
          <a:xfrm>
            <a:off x="4706101"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0" name="Oval 139"/>
          <p:cNvSpPr/>
          <p:nvPr/>
        </p:nvSpPr>
        <p:spPr>
          <a:xfrm>
            <a:off x="4751821" y="4840792"/>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dobe Garamond Pro" pitchFamily="18" charset="0"/>
              </a:rPr>
              <a:t>B</a:t>
            </a:r>
            <a:r>
              <a:rPr kumimoji="0" lang="en-US" sz="1400" b="0" i="0" u="none" strike="noStrike" kern="0" cap="none" spc="0" normalizeH="0" baseline="-25000" noProof="0" dirty="0">
                <a:ln>
                  <a:noFill/>
                </a:ln>
                <a:solidFill>
                  <a:prstClr val="white"/>
                </a:solidFill>
                <a:effectLst/>
                <a:uLnTx/>
                <a:uFillTx/>
                <a:latin typeface="Adobe Garamond Pro" pitchFamily="18" charset="0"/>
              </a:rPr>
              <a:t>18</a:t>
            </a:r>
            <a:endParaRPr kumimoji="0" lang="en-US" sz="1400" b="0" i="0" u="none" strike="noStrike" kern="0" cap="none" spc="0" normalizeH="0" baseline="0" noProof="0" dirty="0">
              <a:ln>
                <a:noFill/>
              </a:ln>
              <a:solidFill>
                <a:prstClr val="white"/>
              </a:solidFill>
              <a:effectLst/>
              <a:uLnTx/>
              <a:uFillTx/>
              <a:latin typeface="Adobe Garamond Pro" pitchFamily="18" charset="0"/>
            </a:endParaRPr>
          </a:p>
        </p:txBody>
      </p:sp>
      <p:sp>
        <p:nvSpPr>
          <p:cNvPr id="141" name="Oval 140"/>
          <p:cNvSpPr/>
          <p:nvPr/>
        </p:nvSpPr>
        <p:spPr>
          <a:xfrm>
            <a:off x="5246411"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2" name="Oval 141"/>
          <p:cNvSpPr/>
          <p:nvPr/>
        </p:nvSpPr>
        <p:spPr>
          <a:xfrm>
            <a:off x="5292131" y="4840792"/>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dobe Garamond Pro" pitchFamily="18" charset="0"/>
              </a:rPr>
              <a:t>B</a:t>
            </a:r>
            <a:r>
              <a:rPr kumimoji="0" lang="en-US" sz="1400" b="0" i="0" u="none" strike="noStrike" kern="0" cap="none" spc="0" normalizeH="0" baseline="-25000" noProof="0" dirty="0">
                <a:ln>
                  <a:noFill/>
                </a:ln>
                <a:solidFill>
                  <a:prstClr val="white"/>
                </a:solidFill>
                <a:effectLst/>
                <a:uLnTx/>
                <a:uFillTx/>
                <a:latin typeface="Adobe Garamond Pro" pitchFamily="18" charset="0"/>
              </a:rPr>
              <a:t>16</a:t>
            </a:r>
            <a:endParaRPr kumimoji="0" lang="en-US" sz="1400" b="0" i="0" u="none" strike="noStrike" kern="0" cap="none" spc="0" normalizeH="0" baseline="0" noProof="0" dirty="0">
              <a:ln>
                <a:noFill/>
              </a:ln>
              <a:solidFill>
                <a:prstClr val="white"/>
              </a:solidFill>
              <a:effectLst/>
              <a:uLnTx/>
              <a:uFillTx/>
              <a:latin typeface="Adobe Garamond Pro" pitchFamily="18" charset="0"/>
            </a:endParaRPr>
          </a:p>
        </p:txBody>
      </p:sp>
      <p:sp>
        <p:nvSpPr>
          <p:cNvPr id="143" name="Oval 142"/>
          <p:cNvSpPr/>
          <p:nvPr/>
        </p:nvSpPr>
        <p:spPr>
          <a:xfrm>
            <a:off x="5786721"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4" name="Oval 143"/>
          <p:cNvSpPr/>
          <p:nvPr/>
        </p:nvSpPr>
        <p:spPr>
          <a:xfrm>
            <a:off x="5832441" y="4840792"/>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dobe Garamond Pro" pitchFamily="18" charset="0"/>
              </a:rPr>
              <a:t>B</a:t>
            </a:r>
            <a:r>
              <a:rPr kumimoji="0" lang="en-US" sz="1400" b="0" i="0" u="none" strike="noStrike" kern="0" cap="none" spc="0" normalizeH="0" baseline="-25000" noProof="0" dirty="0">
                <a:ln>
                  <a:noFill/>
                </a:ln>
                <a:solidFill>
                  <a:prstClr val="white"/>
                </a:solidFill>
                <a:effectLst/>
                <a:uLnTx/>
                <a:uFillTx/>
                <a:latin typeface="Adobe Garamond Pro" pitchFamily="18" charset="0"/>
              </a:rPr>
              <a:t>0</a:t>
            </a:r>
            <a:endParaRPr kumimoji="0" lang="en-US" sz="1400" b="0" i="0" u="none" strike="noStrike" kern="0" cap="none" spc="0" normalizeH="0" baseline="0" noProof="0" dirty="0">
              <a:ln>
                <a:noFill/>
              </a:ln>
              <a:solidFill>
                <a:prstClr val="white"/>
              </a:solidFill>
              <a:effectLst/>
              <a:uLnTx/>
              <a:uFillTx/>
              <a:latin typeface="Adobe Garamond Pro" pitchFamily="18" charset="0"/>
            </a:endParaRPr>
          </a:p>
        </p:txBody>
      </p:sp>
      <p:sp>
        <p:nvSpPr>
          <p:cNvPr id="145" name="Oval 144"/>
          <p:cNvSpPr/>
          <p:nvPr/>
        </p:nvSpPr>
        <p:spPr>
          <a:xfrm>
            <a:off x="6327033" y="4795072"/>
            <a:ext cx="457200" cy="457200"/>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sz="1400" kern="0">
              <a:solidFill>
                <a:prstClr val="black"/>
              </a:solidFill>
              <a:latin typeface="Adobe Garamond Pro" pitchFamily="18" charset="0"/>
            </a:endParaRPr>
          </a:p>
        </p:txBody>
      </p:sp>
      <p:sp>
        <p:nvSpPr>
          <p:cNvPr id="146" name="Oval 145"/>
          <p:cNvSpPr/>
          <p:nvPr/>
        </p:nvSpPr>
        <p:spPr>
          <a:xfrm>
            <a:off x="6372753" y="4840792"/>
            <a:ext cx="365760" cy="365760"/>
          </a:xfrm>
          <a:prstGeom prst="ellipse">
            <a:avLst/>
          </a:prstGeom>
          <a:solidFill>
            <a:srgbClr val="44546A">
              <a:lumMod val="60000"/>
              <a:lumOff val="40000"/>
            </a:srgbClr>
          </a:solidFill>
          <a:ln w="25400" cap="flat" cmpd="sng" algn="ctr">
            <a:solidFill>
              <a:sysClr val="windowText" lastClr="00000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dobe Garamond Pro" pitchFamily="18" charset="0"/>
              </a:rPr>
              <a:t>B</a:t>
            </a:r>
            <a:r>
              <a:rPr kumimoji="0" lang="en-US" sz="1400" b="0" i="0" u="none" strike="noStrike" kern="0" cap="none" spc="0" normalizeH="0" baseline="-25000" noProof="0" dirty="0">
                <a:ln>
                  <a:noFill/>
                </a:ln>
                <a:solidFill>
                  <a:prstClr val="black"/>
                </a:solidFill>
                <a:effectLst/>
                <a:uLnTx/>
                <a:uFillTx/>
                <a:latin typeface="Adobe Garamond Pro" pitchFamily="18" charset="0"/>
              </a:rPr>
              <a:t>31</a:t>
            </a:r>
            <a:endParaRPr kumimoji="0" lang="en-US" sz="1400" b="0" i="0" u="none" strike="noStrike" kern="0" cap="none" spc="0" normalizeH="0" baseline="0" noProof="0" dirty="0">
              <a:ln>
                <a:noFill/>
              </a:ln>
              <a:solidFill>
                <a:prstClr val="black"/>
              </a:solidFill>
              <a:effectLst/>
              <a:uLnTx/>
              <a:uFillTx/>
              <a:latin typeface="Adobe Garamond Pro" pitchFamily="18" charset="0"/>
            </a:endParaRPr>
          </a:p>
        </p:txBody>
      </p:sp>
      <p:grpSp>
        <p:nvGrpSpPr>
          <p:cNvPr id="147" name="Group 146"/>
          <p:cNvGrpSpPr/>
          <p:nvPr/>
        </p:nvGrpSpPr>
        <p:grpSpPr>
          <a:xfrm>
            <a:off x="6985651" y="1778226"/>
            <a:ext cx="3299460" cy="365760"/>
            <a:chOff x="5372100" y="598170"/>
            <a:chExt cx="3299460" cy="365760"/>
          </a:xfrm>
        </p:grpSpPr>
        <p:sp>
          <p:nvSpPr>
            <p:cNvPr id="209" name="Oval 208"/>
            <p:cNvSpPr/>
            <p:nvPr/>
          </p:nvSpPr>
          <p:spPr>
            <a:xfrm>
              <a:off x="53721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210" name="Oval 209"/>
            <p:cNvSpPr/>
            <p:nvPr/>
          </p:nvSpPr>
          <p:spPr>
            <a:xfrm>
              <a:off x="57912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211" name="Oval 210"/>
            <p:cNvSpPr/>
            <p:nvPr/>
          </p:nvSpPr>
          <p:spPr>
            <a:xfrm>
              <a:off x="62103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212" name="Oval 211"/>
            <p:cNvSpPr/>
            <p:nvPr/>
          </p:nvSpPr>
          <p:spPr>
            <a:xfrm>
              <a:off x="66294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213" name="Oval 212"/>
            <p:cNvSpPr/>
            <p:nvPr/>
          </p:nvSpPr>
          <p:spPr>
            <a:xfrm>
              <a:off x="70485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214" name="Oval 213"/>
            <p:cNvSpPr/>
            <p:nvPr/>
          </p:nvSpPr>
          <p:spPr>
            <a:xfrm>
              <a:off x="74676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215" name="Oval 214"/>
            <p:cNvSpPr/>
            <p:nvPr/>
          </p:nvSpPr>
          <p:spPr>
            <a:xfrm>
              <a:off x="78867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216" name="Oval 215"/>
            <p:cNvSpPr/>
            <p:nvPr/>
          </p:nvSpPr>
          <p:spPr>
            <a:xfrm>
              <a:off x="8305800" y="598170"/>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grpSp>
      <p:sp>
        <p:nvSpPr>
          <p:cNvPr id="148" name="Rectangle 147"/>
          <p:cNvSpPr/>
          <p:nvPr/>
        </p:nvSpPr>
        <p:spPr>
          <a:xfrm>
            <a:off x="6920881" y="1713456"/>
            <a:ext cx="3429000" cy="495300"/>
          </a:xfrm>
          <a:prstGeom prst="rect">
            <a:avLst/>
          </a:prstGeom>
          <a:noFill/>
          <a:ln w="25400" cap="flat" cmpd="sng" algn="ctr">
            <a:solidFill>
              <a:srgbClr val="4472C4">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dobe Garamond Pro" pitchFamily="18" charset="0"/>
            </a:endParaRPr>
          </a:p>
        </p:txBody>
      </p:sp>
      <p:grpSp>
        <p:nvGrpSpPr>
          <p:cNvPr id="149" name="Group 148"/>
          <p:cNvGrpSpPr/>
          <p:nvPr/>
        </p:nvGrpSpPr>
        <p:grpSpPr>
          <a:xfrm>
            <a:off x="6990372" y="2390763"/>
            <a:ext cx="3299460" cy="365760"/>
            <a:chOff x="5372100" y="598170"/>
            <a:chExt cx="3299460" cy="365760"/>
          </a:xfrm>
        </p:grpSpPr>
        <p:sp>
          <p:nvSpPr>
            <p:cNvPr id="201" name="Oval 200"/>
            <p:cNvSpPr/>
            <p:nvPr/>
          </p:nvSpPr>
          <p:spPr>
            <a:xfrm>
              <a:off x="5372100" y="598170"/>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C0</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202" name="Oval 201"/>
            <p:cNvSpPr/>
            <p:nvPr/>
          </p:nvSpPr>
          <p:spPr>
            <a:xfrm>
              <a:off x="5791200" y="598170"/>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C3</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203" name="Oval 202"/>
            <p:cNvSpPr/>
            <p:nvPr/>
          </p:nvSpPr>
          <p:spPr>
            <a:xfrm>
              <a:off x="6210300" y="598170"/>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C6</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204" name="Oval 203"/>
            <p:cNvSpPr/>
            <p:nvPr/>
          </p:nvSpPr>
          <p:spPr>
            <a:xfrm>
              <a:off x="6629400" y="598170"/>
              <a:ext cx="365760" cy="365760"/>
            </a:xfrm>
            <a:prstGeom prst="ellipse">
              <a:avLst/>
            </a:prstGeom>
            <a:noFill/>
            <a:ln w="25400" cap="flat" cmpd="sng" algn="ctr">
              <a:solidFill>
                <a:sysClr val="windowText" lastClr="000000"/>
              </a:solidFill>
              <a:prstDash val="sysDash"/>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dobe Garamond Pro" pitchFamily="18" charset="0"/>
              </a:endParaRPr>
            </a:p>
          </p:txBody>
        </p:sp>
        <p:sp>
          <p:nvSpPr>
            <p:cNvPr id="205" name="Oval 204"/>
            <p:cNvSpPr/>
            <p:nvPr/>
          </p:nvSpPr>
          <p:spPr>
            <a:xfrm>
              <a:off x="7048500" y="598170"/>
              <a:ext cx="365760" cy="365760"/>
            </a:xfrm>
            <a:prstGeom prst="ellipse">
              <a:avLst/>
            </a:prstGeom>
            <a:noFill/>
            <a:ln w="25400" cap="flat" cmpd="sng" algn="ctr">
              <a:solidFill>
                <a:sysClr val="windowText" lastClr="000000"/>
              </a:solidFill>
              <a:prstDash val="sysDash"/>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dobe Garamond Pro" pitchFamily="18" charset="0"/>
              </a:endParaRPr>
            </a:p>
          </p:txBody>
        </p:sp>
        <p:sp>
          <p:nvSpPr>
            <p:cNvPr id="206" name="Oval 205"/>
            <p:cNvSpPr/>
            <p:nvPr/>
          </p:nvSpPr>
          <p:spPr>
            <a:xfrm>
              <a:off x="7467600" y="598170"/>
              <a:ext cx="365760" cy="365760"/>
            </a:xfrm>
            <a:prstGeom prst="ellipse">
              <a:avLst/>
            </a:prstGeom>
            <a:noFill/>
            <a:ln w="25400" cap="flat" cmpd="sng" algn="ctr">
              <a:solidFill>
                <a:sysClr val="windowText" lastClr="000000"/>
              </a:solidFill>
              <a:prstDash val="sysDash"/>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dobe Garamond Pro" pitchFamily="18" charset="0"/>
              </a:endParaRPr>
            </a:p>
          </p:txBody>
        </p:sp>
        <p:sp>
          <p:nvSpPr>
            <p:cNvPr id="207" name="Oval 206"/>
            <p:cNvSpPr/>
            <p:nvPr/>
          </p:nvSpPr>
          <p:spPr>
            <a:xfrm>
              <a:off x="7886700" y="598170"/>
              <a:ext cx="365760" cy="365760"/>
            </a:xfrm>
            <a:prstGeom prst="ellipse">
              <a:avLst/>
            </a:prstGeom>
            <a:noFill/>
            <a:ln w="25400" cap="flat" cmpd="sng" algn="ctr">
              <a:solidFill>
                <a:sysClr val="windowText" lastClr="000000"/>
              </a:solidFill>
              <a:prstDash val="sysDash"/>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dobe Garamond Pro" pitchFamily="18" charset="0"/>
              </a:endParaRPr>
            </a:p>
          </p:txBody>
        </p:sp>
        <p:sp>
          <p:nvSpPr>
            <p:cNvPr id="208" name="Oval 207"/>
            <p:cNvSpPr/>
            <p:nvPr/>
          </p:nvSpPr>
          <p:spPr>
            <a:xfrm>
              <a:off x="8305800" y="598170"/>
              <a:ext cx="365760" cy="365760"/>
            </a:xfrm>
            <a:prstGeom prst="ellipse">
              <a:avLst/>
            </a:prstGeom>
            <a:noFill/>
            <a:ln w="25400" cap="flat" cmpd="sng" algn="ctr">
              <a:solidFill>
                <a:sysClr val="windowText" lastClr="000000"/>
              </a:solidFill>
              <a:prstDash val="sysDash"/>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Adobe Garamond Pro" pitchFamily="18" charset="0"/>
              </a:endParaRPr>
            </a:p>
          </p:txBody>
        </p:sp>
      </p:grpSp>
      <p:sp>
        <p:nvSpPr>
          <p:cNvPr id="150" name="TextBox 149"/>
          <p:cNvSpPr txBox="1"/>
          <p:nvPr/>
        </p:nvSpPr>
        <p:spPr>
          <a:xfrm>
            <a:off x="7280628" y="1453896"/>
            <a:ext cx="2718947" cy="215444"/>
          </a:xfrm>
          <a:prstGeom prst="rect">
            <a:avLst/>
          </a:prstGeom>
          <a:noFill/>
          <a:effectLst/>
        </p:spPr>
        <p:txBody>
          <a:bodyPr wrap="square" lIns="0" tIns="0" rIns="0" bIns="0" rtlCol="0">
            <a:spAutoFit/>
          </a:bodyPr>
          <a:lstStyle/>
          <a:p>
            <a:pPr algn="ctr"/>
            <a:r>
              <a:rPr lang="en-US" sz="1400" dirty="0">
                <a:solidFill>
                  <a:prstClr val="black"/>
                </a:solidFill>
                <a:latin typeface="Adobe Garamond Pro" pitchFamily="18" charset="0"/>
              </a:rPr>
              <a:t>Context stack</a:t>
            </a:r>
          </a:p>
        </p:txBody>
      </p:sp>
      <p:sp>
        <p:nvSpPr>
          <p:cNvPr id="151" name="Oval 150"/>
          <p:cNvSpPr/>
          <p:nvPr/>
        </p:nvSpPr>
        <p:spPr>
          <a:xfrm>
            <a:off x="6980930" y="3002154"/>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C0</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152" name="Oval 151"/>
          <p:cNvSpPr/>
          <p:nvPr/>
        </p:nvSpPr>
        <p:spPr>
          <a:xfrm>
            <a:off x="7400030" y="3002154"/>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53" name="Oval 152"/>
          <p:cNvSpPr/>
          <p:nvPr/>
        </p:nvSpPr>
        <p:spPr>
          <a:xfrm>
            <a:off x="7819130" y="3002154"/>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54" name="Oval 153"/>
          <p:cNvSpPr/>
          <p:nvPr/>
        </p:nvSpPr>
        <p:spPr>
          <a:xfrm>
            <a:off x="8238230" y="3002154"/>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55" name="Oval 154"/>
          <p:cNvSpPr/>
          <p:nvPr/>
        </p:nvSpPr>
        <p:spPr>
          <a:xfrm>
            <a:off x="8657330" y="3002154"/>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56" name="Oval 155"/>
          <p:cNvSpPr/>
          <p:nvPr/>
        </p:nvSpPr>
        <p:spPr>
          <a:xfrm>
            <a:off x="9076430" y="3002154"/>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57" name="Oval 156"/>
          <p:cNvSpPr/>
          <p:nvPr/>
        </p:nvSpPr>
        <p:spPr>
          <a:xfrm>
            <a:off x="9495530" y="3002154"/>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58" name="Oval 157"/>
          <p:cNvSpPr/>
          <p:nvPr/>
        </p:nvSpPr>
        <p:spPr>
          <a:xfrm>
            <a:off x="9914630" y="3002154"/>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59" name="Rectangle 158"/>
          <p:cNvSpPr/>
          <p:nvPr/>
        </p:nvSpPr>
        <p:spPr>
          <a:xfrm>
            <a:off x="6916160" y="2937384"/>
            <a:ext cx="3429000" cy="495300"/>
          </a:xfrm>
          <a:prstGeom prst="rect">
            <a:avLst/>
          </a:prstGeom>
          <a:noFill/>
          <a:ln w="25400" cap="flat" cmpd="sng" algn="ctr">
            <a:solidFill>
              <a:srgbClr val="4472C4">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dobe Garamond Pro" pitchFamily="18" charset="0"/>
            </a:endParaRPr>
          </a:p>
        </p:txBody>
      </p:sp>
      <p:sp>
        <p:nvSpPr>
          <p:cNvPr id="160" name="Oval 159"/>
          <p:cNvSpPr/>
          <p:nvPr/>
        </p:nvSpPr>
        <p:spPr>
          <a:xfrm>
            <a:off x="6985651" y="3614691"/>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C0</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161" name="Oval 160"/>
          <p:cNvSpPr/>
          <p:nvPr/>
        </p:nvSpPr>
        <p:spPr>
          <a:xfrm>
            <a:off x="7404751" y="3614691"/>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62" name="Oval 161"/>
          <p:cNvSpPr/>
          <p:nvPr/>
        </p:nvSpPr>
        <p:spPr>
          <a:xfrm>
            <a:off x="7823851" y="3614691"/>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63" name="Oval 162"/>
          <p:cNvSpPr/>
          <p:nvPr/>
        </p:nvSpPr>
        <p:spPr>
          <a:xfrm>
            <a:off x="8242951" y="3614691"/>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64" name="Oval 163"/>
          <p:cNvSpPr/>
          <p:nvPr/>
        </p:nvSpPr>
        <p:spPr>
          <a:xfrm>
            <a:off x="8662051" y="3614691"/>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65" name="Oval 164"/>
          <p:cNvSpPr/>
          <p:nvPr/>
        </p:nvSpPr>
        <p:spPr>
          <a:xfrm>
            <a:off x="9081151" y="3614691"/>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66" name="Oval 165"/>
          <p:cNvSpPr/>
          <p:nvPr/>
        </p:nvSpPr>
        <p:spPr>
          <a:xfrm>
            <a:off x="9500251" y="3614691"/>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67" name="Oval 166"/>
          <p:cNvSpPr/>
          <p:nvPr/>
        </p:nvSpPr>
        <p:spPr>
          <a:xfrm>
            <a:off x="9919351" y="3614691"/>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68" name="Rectangle 167"/>
          <p:cNvSpPr/>
          <p:nvPr/>
        </p:nvSpPr>
        <p:spPr>
          <a:xfrm>
            <a:off x="6920881" y="3549921"/>
            <a:ext cx="3429000" cy="495300"/>
          </a:xfrm>
          <a:prstGeom prst="rect">
            <a:avLst/>
          </a:prstGeom>
          <a:noFill/>
          <a:ln w="25400" cap="flat" cmpd="sng" algn="ctr">
            <a:solidFill>
              <a:srgbClr val="4472C4">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dobe Garamond Pro" pitchFamily="18" charset="0"/>
            </a:endParaRPr>
          </a:p>
        </p:txBody>
      </p:sp>
      <p:sp>
        <p:nvSpPr>
          <p:cNvPr id="169" name="Oval 168"/>
          <p:cNvSpPr/>
          <p:nvPr/>
        </p:nvSpPr>
        <p:spPr>
          <a:xfrm>
            <a:off x="6990372" y="4246325"/>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C0</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170" name="Oval 169"/>
          <p:cNvSpPr/>
          <p:nvPr/>
        </p:nvSpPr>
        <p:spPr>
          <a:xfrm>
            <a:off x="7409472" y="4246325"/>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C16</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171" name="Oval 170"/>
          <p:cNvSpPr/>
          <p:nvPr/>
        </p:nvSpPr>
        <p:spPr>
          <a:xfrm>
            <a:off x="7828572" y="4246325"/>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C18</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172" name="Oval 171"/>
          <p:cNvSpPr/>
          <p:nvPr/>
        </p:nvSpPr>
        <p:spPr>
          <a:xfrm>
            <a:off x="8247672" y="4246325"/>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C20</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173" name="Oval 172"/>
          <p:cNvSpPr/>
          <p:nvPr/>
        </p:nvSpPr>
        <p:spPr>
          <a:xfrm>
            <a:off x="8666772" y="4246325"/>
            <a:ext cx="365760" cy="365760"/>
          </a:xfrm>
          <a:prstGeom prst="ellipse">
            <a:avLst/>
          </a:prstGeom>
          <a:solidFill>
            <a:srgbClr val="A5A5A5">
              <a:lumMod val="50000"/>
            </a:srgbClr>
          </a:solidFill>
          <a:ln w="25400" cap="flat" cmpd="sng" algn="ctr">
            <a:solidFill>
              <a:sysClr val="windowText" lastClr="000000"/>
            </a:solidFill>
            <a:prstDash val="sysDash"/>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dobe Garamond Pro" pitchFamily="18" charset="0"/>
              </a:rPr>
              <a:t>A</a:t>
            </a:r>
            <a:r>
              <a:rPr kumimoji="0" lang="en-US" sz="1200" b="1" i="0" u="none" strike="noStrike" kern="0" cap="none" spc="0" normalizeH="0" baseline="-25000" noProof="0" dirty="0">
                <a:ln>
                  <a:noFill/>
                </a:ln>
                <a:solidFill>
                  <a:prstClr val="white"/>
                </a:solidFill>
                <a:effectLst/>
                <a:uLnTx/>
                <a:uFillTx/>
                <a:latin typeface="Adobe Garamond Pro" pitchFamily="18" charset="0"/>
              </a:rPr>
              <a:t>C22</a:t>
            </a:r>
            <a:endParaRPr kumimoji="0" lang="en-US" sz="1200" b="1" i="0" u="none" strike="noStrike" kern="0" cap="none" spc="0" normalizeH="0" baseline="0" noProof="0" dirty="0">
              <a:ln>
                <a:noFill/>
              </a:ln>
              <a:solidFill>
                <a:prstClr val="white"/>
              </a:solidFill>
              <a:effectLst/>
              <a:uLnTx/>
              <a:uFillTx/>
              <a:latin typeface="Adobe Garamond Pro" pitchFamily="18" charset="0"/>
            </a:endParaRPr>
          </a:p>
        </p:txBody>
      </p:sp>
      <p:sp>
        <p:nvSpPr>
          <p:cNvPr id="174" name="Oval 173"/>
          <p:cNvSpPr/>
          <p:nvPr/>
        </p:nvSpPr>
        <p:spPr>
          <a:xfrm>
            <a:off x="9085872" y="4246325"/>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75" name="Oval 174"/>
          <p:cNvSpPr/>
          <p:nvPr/>
        </p:nvSpPr>
        <p:spPr>
          <a:xfrm>
            <a:off x="9504972" y="4246325"/>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76" name="Oval 175"/>
          <p:cNvSpPr/>
          <p:nvPr/>
        </p:nvSpPr>
        <p:spPr>
          <a:xfrm>
            <a:off x="9924072" y="4246325"/>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b="1" kern="0" dirty="0">
              <a:solidFill>
                <a:prstClr val="black"/>
              </a:solidFill>
              <a:latin typeface="Adobe Garamond Pro" pitchFamily="18" charset="0"/>
            </a:endParaRPr>
          </a:p>
        </p:txBody>
      </p:sp>
      <p:sp>
        <p:nvSpPr>
          <p:cNvPr id="177" name="Oval 176"/>
          <p:cNvSpPr/>
          <p:nvPr/>
        </p:nvSpPr>
        <p:spPr>
          <a:xfrm>
            <a:off x="69950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78" name="Oval 177"/>
          <p:cNvSpPr/>
          <p:nvPr/>
        </p:nvSpPr>
        <p:spPr>
          <a:xfrm>
            <a:off x="74141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79" name="Oval 178"/>
          <p:cNvSpPr/>
          <p:nvPr/>
        </p:nvSpPr>
        <p:spPr>
          <a:xfrm>
            <a:off x="78332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80" name="Oval 179"/>
          <p:cNvSpPr/>
          <p:nvPr/>
        </p:nvSpPr>
        <p:spPr>
          <a:xfrm>
            <a:off x="82523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81" name="Oval 180"/>
          <p:cNvSpPr/>
          <p:nvPr/>
        </p:nvSpPr>
        <p:spPr>
          <a:xfrm>
            <a:off x="86714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82" name="Oval 181"/>
          <p:cNvSpPr/>
          <p:nvPr/>
        </p:nvSpPr>
        <p:spPr>
          <a:xfrm>
            <a:off x="90905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83" name="Oval 182"/>
          <p:cNvSpPr/>
          <p:nvPr/>
        </p:nvSpPr>
        <p:spPr>
          <a:xfrm>
            <a:off x="95096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84" name="Oval 183"/>
          <p:cNvSpPr/>
          <p:nvPr/>
        </p:nvSpPr>
        <p:spPr>
          <a:xfrm>
            <a:off x="9928793" y="4858862"/>
            <a:ext cx="365760" cy="365760"/>
          </a:xfrm>
          <a:prstGeom prst="ellipse">
            <a:avLst/>
          </a:prstGeom>
          <a:noFill/>
          <a:ln w="25400" cap="flat" cmpd="sng" algn="ctr">
            <a:solidFill>
              <a:sysClr val="windowText" lastClr="000000"/>
            </a:solidFill>
            <a:prstDash val="sysDash"/>
          </a:ln>
          <a:effectLst/>
        </p:spPr>
        <p:txBody>
          <a:bodyPr rtlCol="0" anchor="ctr"/>
          <a:lstStyle/>
          <a:p>
            <a:pPr algn="ctr">
              <a:defRPr/>
            </a:pPr>
            <a:endParaRPr lang="en-US" kern="0" dirty="0">
              <a:solidFill>
                <a:prstClr val="black"/>
              </a:solidFill>
              <a:latin typeface="Adobe Garamond Pro" pitchFamily="18" charset="0"/>
            </a:endParaRPr>
          </a:p>
        </p:txBody>
      </p:sp>
      <p:sp>
        <p:nvSpPr>
          <p:cNvPr id="185" name="Rectangle 184"/>
          <p:cNvSpPr/>
          <p:nvPr/>
        </p:nvSpPr>
        <p:spPr>
          <a:xfrm>
            <a:off x="6930323" y="4794092"/>
            <a:ext cx="3429000" cy="495300"/>
          </a:xfrm>
          <a:prstGeom prst="rect">
            <a:avLst/>
          </a:prstGeom>
          <a:noFill/>
          <a:ln w="25400" cap="flat" cmpd="sng" algn="ctr">
            <a:solidFill>
              <a:srgbClr val="4472C4">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dobe Garamond Pro" pitchFamily="18" charset="0"/>
            </a:endParaRPr>
          </a:p>
        </p:txBody>
      </p:sp>
      <p:sp>
        <p:nvSpPr>
          <p:cNvPr id="186" name="Right Arrow 185"/>
          <p:cNvSpPr/>
          <p:nvPr/>
        </p:nvSpPr>
        <p:spPr>
          <a:xfrm rot="2772614">
            <a:off x="6870132" y="2273342"/>
            <a:ext cx="199558" cy="171716"/>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Right Arrow 186"/>
          <p:cNvSpPr/>
          <p:nvPr/>
        </p:nvSpPr>
        <p:spPr>
          <a:xfrm rot="2772614">
            <a:off x="7297170" y="2260641"/>
            <a:ext cx="199558" cy="171716"/>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Right Arrow 187"/>
          <p:cNvSpPr/>
          <p:nvPr/>
        </p:nvSpPr>
        <p:spPr>
          <a:xfrm rot="2772614">
            <a:off x="7713094" y="2263817"/>
            <a:ext cx="199558" cy="171716"/>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Right Arrow 188"/>
          <p:cNvSpPr/>
          <p:nvPr/>
        </p:nvSpPr>
        <p:spPr>
          <a:xfrm rot="2772614">
            <a:off x="7299578" y="4125824"/>
            <a:ext cx="199558" cy="171716"/>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Right Arrow 189"/>
          <p:cNvSpPr/>
          <p:nvPr/>
        </p:nvSpPr>
        <p:spPr>
          <a:xfrm rot="2772614">
            <a:off x="7719958" y="4125825"/>
            <a:ext cx="199558" cy="171716"/>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Right Arrow 190"/>
          <p:cNvSpPr/>
          <p:nvPr/>
        </p:nvSpPr>
        <p:spPr>
          <a:xfrm rot="2772614">
            <a:off x="8141613" y="4125825"/>
            <a:ext cx="199558" cy="171716"/>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Right Arrow 191"/>
          <p:cNvSpPr/>
          <p:nvPr/>
        </p:nvSpPr>
        <p:spPr>
          <a:xfrm rot="2772614">
            <a:off x="8561366" y="4125825"/>
            <a:ext cx="199558" cy="171716"/>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Right Arrow 192"/>
          <p:cNvSpPr/>
          <p:nvPr/>
        </p:nvSpPr>
        <p:spPr>
          <a:xfrm rot="8155421">
            <a:off x="3929711" y="2871570"/>
            <a:ext cx="152756"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ight Arrow 193"/>
          <p:cNvSpPr/>
          <p:nvPr/>
        </p:nvSpPr>
        <p:spPr>
          <a:xfrm rot="8155421">
            <a:off x="6089071" y="2871570"/>
            <a:ext cx="152756"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Right Arrow 194"/>
          <p:cNvSpPr/>
          <p:nvPr/>
        </p:nvSpPr>
        <p:spPr>
          <a:xfrm rot="8155421">
            <a:off x="5005503" y="4705449"/>
            <a:ext cx="152756"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Right Arrow 195"/>
          <p:cNvSpPr/>
          <p:nvPr/>
        </p:nvSpPr>
        <p:spPr>
          <a:xfrm rot="8155421">
            <a:off x="5547900" y="4705449"/>
            <a:ext cx="152756"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Right Arrow 196"/>
          <p:cNvSpPr/>
          <p:nvPr/>
        </p:nvSpPr>
        <p:spPr>
          <a:xfrm rot="8155421">
            <a:off x="6085586" y="4705450"/>
            <a:ext cx="152756"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Right Arrow 197"/>
          <p:cNvSpPr/>
          <p:nvPr/>
        </p:nvSpPr>
        <p:spPr>
          <a:xfrm rot="8155421">
            <a:off x="2847937" y="4707932"/>
            <a:ext cx="152756"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Right Arrow 198"/>
          <p:cNvSpPr/>
          <p:nvPr/>
        </p:nvSpPr>
        <p:spPr>
          <a:xfrm rot="8155421">
            <a:off x="3386653" y="4705449"/>
            <a:ext cx="152756" cy="148395"/>
          </a:xfrm>
          <a:prstGeom prst="rightArrow">
            <a:avLst/>
          </a:prstGeom>
          <a:solidFill>
            <a:srgbClr val="A5A5A5">
              <a:lumMod val="60000"/>
              <a:lumOff val="40000"/>
            </a:srgbClr>
          </a:solidFill>
          <a:ln w="28575" cap="flat" cmpd="sng" algn="ctr">
            <a:solidFill>
              <a:srgbClr val="A5A5A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0" name="Down Arrow 199"/>
          <p:cNvSpPr/>
          <p:nvPr/>
        </p:nvSpPr>
        <p:spPr>
          <a:xfrm>
            <a:off x="2146187" y="1733452"/>
            <a:ext cx="193963" cy="900167"/>
          </a:xfrm>
          <a:prstGeom prst="downArrow">
            <a:avLst/>
          </a:prstGeom>
          <a:solidFill>
            <a:srgbClr val="E7E6E6">
              <a:lumMod val="75000"/>
            </a:srgbClr>
          </a:solidFill>
          <a:ln w="12700" cap="flat" cmpd="sng" algn="ctr">
            <a:solidFill>
              <a:srgbClr val="E7E6E6">
                <a:lumMod val="75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w="0">
                  <a:noFill/>
                </a:ln>
                <a:solidFill>
                  <a:prstClr val="black"/>
                </a:solidFill>
                <a:effectLst/>
                <a:uLnTx/>
                <a:uFillTx/>
                <a:latin typeface="Adobe Garamond Pro" panose="02020502060506020403" pitchFamily="18" charset="0"/>
                <a:ea typeface="+mn-ea"/>
                <a:cs typeface="+mn-cs"/>
              </a:rPr>
              <a:t>Time</a:t>
            </a:r>
            <a:endParaRPr kumimoji="0" lang="en-US" sz="1800" b="0" i="0" u="none" strike="noStrike" kern="0" cap="none" spc="0" normalizeH="0" baseline="0" noProof="0" dirty="0">
              <a:ln w="0">
                <a:noFill/>
              </a:ln>
              <a:solidFill>
                <a:prstClr val="black"/>
              </a:solidFill>
              <a:effectLst/>
              <a:uLnTx/>
              <a:uFillTx/>
              <a:latin typeface="Adobe Garamond Pro" panose="02020502060506020403" pitchFamily="18" charset="0"/>
              <a:ea typeface="+mn-ea"/>
              <a:cs typeface="+mn-cs"/>
            </a:endParaRPr>
          </a:p>
        </p:txBody>
      </p:sp>
    </p:spTree>
    <p:extLst>
      <p:ext uri="{BB962C8B-B14F-4D97-AF65-F5344CB8AC3E}">
        <p14:creationId xmlns:p14="http://schemas.microsoft.com/office/powerpoint/2010/main" val="8718955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500"/>
                                        <p:tgtEl>
                                          <p:spTgt spid="18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7"/>
                                        </p:tgtEl>
                                        <p:attrNameLst>
                                          <p:attrName>style.visibility</p:attrName>
                                        </p:attrNameLst>
                                      </p:cBhvr>
                                      <p:to>
                                        <p:strVal val="visible"/>
                                      </p:to>
                                    </p:set>
                                    <p:animEffect transition="in" filter="fade">
                                      <p:cBhvr>
                                        <p:cTn id="20" dur="500"/>
                                        <p:tgtEl>
                                          <p:spTgt spid="18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500"/>
                                        <p:tgtEl>
                                          <p:spTgt spid="18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149"/>
                                        </p:tgtEl>
                                        <p:attrNameLst>
                                          <p:attrName>style.visibility</p:attrName>
                                        </p:attrNameLst>
                                      </p:cBhvr>
                                      <p:to>
                                        <p:strVal val="visible"/>
                                      </p:to>
                                    </p:set>
                                    <p:animEffect transition="in" filter="fade">
                                      <p:cBhvr>
                                        <p:cTn id="30" dur="500"/>
                                        <p:tgtEl>
                                          <p:spTgt spid="1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fade">
                                      <p:cBhvr>
                                        <p:cTn id="80" dur="500"/>
                                        <p:tgtEl>
                                          <p:spTgt spid="7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par>
                                <p:cTn id="89" presetID="10" presetClass="entr" presetSubtype="0" fill="hold"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par>
                                <p:cTn id="92" presetID="10" presetClass="entr" presetSubtype="0" fill="hold"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fade">
                                      <p:cBhvr>
                                        <p:cTn id="94" dur="500"/>
                                        <p:tgtEl>
                                          <p:spTgt spid="77"/>
                                        </p:tgtEl>
                                      </p:cBhvr>
                                    </p:animEffect>
                                  </p:childTnLst>
                                </p:cTn>
                              </p:par>
                              <p:par>
                                <p:cTn id="95" presetID="10"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par>
                                <p:cTn id="98" presetID="10" presetClass="entr" presetSubtype="0" fill="hold" nodeType="with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fade">
                                      <p:cBhvr>
                                        <p:cTn id="100" dur="500"/>
                                        <p:tgtEl>
                                          <p:spTgt spid="79"/>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fade">
                                      <p:cBhvr>
                                        <p:cTn id="111" dur="500"/>
                                        <p:tgtEl>
                                          <p:spTgt spid="19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94"/>
                                        </p:tgtEl>
                                        <p:attrNameLst>
                                          <p:attrName>style.visibility</p:attrName>
                                        </p:attrNameLst>
                                      </p:cBhvr>
                                      <p:to>
                                        <p:strVal val="visible"/>
                                      </p:to>
                                    </p:set>
                                    <p:animEffect transition="in" filter="fade">
                                      <p:cBhvr>
                                        <p:cTn id="114" dur="500"/>
                                        <p:tgtEl>
                                          <p:spTgt spid="194"/>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fade">
                                      <p:cBhvr>
                                        <p:cTn id="118" dur="500"/>
                                        <p:tgtEl>
                                          <p:spTgt spid="8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fade">
                                      <p:cBhvr>
                                        <p:cTn id="124" dur="500"/>
                                        <p:tgtEl>
                                          <p:spTgt spid="8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fade">
                                      <p:cBhvr>
                                        <p:cTn id="127" dur="500"/>
                                        <p:tgtEl>
                                          <p:spTgt spid="8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fade">
                                      <p:cBhvr>
                                        <p:cTn id="130" dur="500"/>
                                        <p:tgtEl>
                                          <p:spTgt spid="8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500"/>
                                        <p:tgtEl>
                                          <p:spTgt spid="8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86"/>
                                        </p:tgtEl>
                                        <p:attrNameLst>
                                          <p:attrName>style.visibility</p:attrName>
                                        </p:attrNameLst>
                                      </p:cBhvr>
                                      <p:to>
                                        <p:strVal val="visible"/>
                                      </p:to>
                                    </p:set>
                                    <p:animEffect transition="in" filter="fade">
                                      <p:cBhvr>
                                        <p:cTn id="136" dur="500"/>
                                        <p:tgtEl>
                                          <p:spTgt spid="8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7"/>
                                        </p:tgtEl>
                                        <p:attrNameLst>
                                          <p:attrName>style.visibility</p:attrName>
                                        </p:attrNameLst>
                                      </p:cBhvr>
                                      <p:to>
                                        <p:strVal val="visible"/>
                                      </p:to>
                                    </p:set>
                                    <p:animEffect transition="in" filter="fade">
                                      <p:cBhvr>
                                        <p:cTn id="139" dur="500"/>
                                        <p:tgtEl>
                                          <p:spTgt spid="8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8"/>
                                        </p:tgtEl>
                                        <p:attrNameLst>
                                          <p:attrName>style.visibility</p:attrName>
                                        </p:attrNameLst>
                                      </p:cBhvr>
                                      <p:to>
                                        <p:strVal val="visible"/>
                                      </p:to>
                                    </p:set>
                                    <p:animEffect transition="in" filter="fade">
                                      <p:cBhvr>
                                        <p:cTn id="142" dur="500"/>
                                        <p:tgtEl>
                                          <p:spTgt spid="8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89"/>
                                        </p:tgtEl>
                                        <p:attrNameLst>
                                          <p:attrName>style.visibility</p:attrName>
                                        </p:attrNameLst>
                                      </p:cBhvr>
                                      <p:to>
                                        <p:strVal val="visible"/>
                                      </p:to>
                                    </p:set>
                                    <p:animEffect transition="in" filter="fade">
                                      <p:cBhvr>
                                        <p:cTn id="145" dur="500"/>
                                        <p:tgtEl>
                                          <p:spTgt spid="8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0"/>
                                        </p:tgtEl>
                                        <p:attrNameLst>
                                          <p:attrName>style.visibility</p:attrName>
                                        </p:attrNameLst>
                                      </p:cBhvr>
                                      <p:to>
                                        <p:strVal val="visible"/>
                                      </p:to>
                                    </p:set>
                                    <p:animEffect transition="in" filter="fade">
                                      <p:cBhvr>
                                        <p:cTn id="148" dur="500"/>
                                        <p:tgtEl>
                                          <p:spTgt spid="9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fade">
                                      <p:cBhvr>
                                        <p:cTn id="151" dur="500"/>
                                        <p:tgtEl>
                                          <p:spTgt spid="9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2"/>
                                        </p:tgtEl>
                                        <p:attrNameLst>
                                          <p:attrName>style.visibility</p:attrName>
                                        </p:attrNameLst>
                                      </p:cBhvr>
                                      <p:to>
                                        <p:strVal val="visible"/>
                                      </p:to>
                                    </p:set>
                                    <p:animEffect transition="in" filter="fade">
                                      <p:cBhvr>
                                        <p:cTn id="154" dur="500"/>
                                        <p:tgtEl>
                                          <p:spTgt spid="9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fade">
                                      <p:cBhvr>
                                        <p:cTn id="157" dur="500"/>
                                        <p:tgtEl>
                                          <p:spTgt spid="9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4"/>
                                        </p:tgtEl>
                                        <p:attrNameLst>
                                          <p:attrName>style.visibility</p:attrName>
                                        </p:attrNameLst>
                                      </p:cBhvr>
                                      <p:to>
                                        <p:strVal val="visible"/>
                                      </p:to>
                                    </p:set>
                                    <p:animEffect transition="in" filter="fade">
                                      <p:cBhvr>
                                        <p:cTn id="160" dur="500"/>
                                        <p:tgtEl>
                                          <p:spTgt spid="9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5"/>
                                        </p:tgtEl>
                                        <p:attrNameLst>
                                          <p:attrName>style.visibility</p:attrName>
                                        </p:attrNameLst>
                                      </p:cBhvr>
                                      <p:to>
                                        <p:strVal val="visible"/>
                                      </p:to>
                                    </p:set>
                                    <p:animEffect transition="in" filter="fade">
                                      <p:cBhvr>
                                        <p:cTn id="163" dur="500"/>
                                        <p:tgtEl>
                                          <p:spTgt spid="95"/>
                                        </p:tgtEl>
                                      </p:cBhvr>
                                    </p:animEffect>
                                  </p:childTnLst>
                                </p:cTn>
                              </p:par>
                            </p:childTnLst>
                          </p:cTn>
                        </p:par>
                        <p:par>
                          <p:cTn id="164" fill="hold">
                            <p:stCondLst>
                              <p:cond delay="2000"/>
                            </p:stCondLst>
                            <p:childTnLst>
                              <p:par>
                                <p:cTn id="165" presetID="10" presetClass="entr" presetSubtype="0"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fade">
                                      <p:cBhvr>
                                        <p:cTn id="167" dur="500"/>
                                        <p:tgtEl>
                                          <p:spTgt spid="15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52"/>
                                        </p:tgtEl>
                                        <p:attrNameLst>
                                          <p:attrName>style.visibility</p:attrName>
                                        </p:attrNameLst>
                                      </p:cBhvr>
                                      <p:to>
                                        <p:strVal val="visible"/>
                                      </p:to>
                                    </p:set>
                                    <p:animEffect transition="in" filter="fade">
                                      <p:cBhvr>
                                        <p:cTn id="170" dur="500"/>
                                        <p:tgtEl>
                                          <p:spTgt spid="15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53"/>
                                        </p:tgtEl>
                                        <p:attrNameLst>
                                          <p:attrName>style.visibility</p:attrName>
                                        </p:attrNameLst>
                                      </p:cBhvr>
                                      <p:to>
                                        <p:strVal val="visible"/>
                                      </p:to>
                                    </p:set>
                                    <p:animEffect transition="in" filter="fade">
                                      <p:cBhvr>
                                        <p:cTn id="173" dur="500"/>
                                        <p:tgtEl>
                                          <p:spTgt spid="15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54"/>
                                        </p:tgtEl>
                                        <p:attrNameLst>
                                          <p:attrName>style.visibility</p:attrName>
                                        </p:attrNameLst>
                                      </p:cBhvr>
                                      <p:to>
                                        <p:strVal val="visible"/>
                                      </p:to>
                                    </p:set>
                                    <p:animEffect transition="in" filter="fade">
                                      <p:cBhvr>
                                        <p:cTn id="176" dur="500"/>
                                        <p:tgtEl>
                                          <p:spTgt spid="1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55"/>
                                        </p:tgtEl>
                                        <p:attrNameLst>
                                          <p:attrName>style.visibility</p:attrName>
                                        </p:attrNameLst>
                                      </p:cBhvr>
                                      <p:to>
                                        <p:strVal val="visible"/>
                                      </p:to>
                                    </p:set>
                                    <p:animEffect transition="in" filter="fade">
                                      <p:cBhvr>
                                        <p:cTn id="179" dur="500"/>
                                        <p:tgtEl>
                                          <p:spTgt spid="15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56"/>
                                        </p:tgtEl>
                                        <p:attrNameLst>
                                          <p:attrName>style.visibility</p:attrName>
                                        </p:attrNameLst>
                                      </p:cBhvr>
                                      <p:to>
                                        <p:strVal val="visible"/>
                                      </p:to>
                                    </p:set>
                                    <p:animEffect transition="in" filter="fade">
                                      <p:cBhvr>
                                        <p:cTn id="182" dur="500"/>
                                        <p:tgtEl>
                                          <p:spTgt spid="15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57"/>
                                        </p:tgtEl>
                                        <p:attrNameLst>
                                          <p:attrName>style.visibility</p:attrName>
                                        </p:attrNameLst>
                                      </p:cBhvr>
                                      <p:to>
                                        <p:strVal val="visible"/>
                                      </p:to>
                                    </p:set>
                                    <p:animEffect transition="in" filter="fade">
                                      <p:cBhvr>
                                        <p:cTn id="185" dur="500"/>
                                        <p:tgtEl>
                                          <p:spTgt spid="157"/>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58"/>
                                        </p:tgtEl>
                                        <p:attrNameLst>
                                          <p:attrName>style.visibility</p:attrName>
                                        </p:attrNameLst>
                                      </p:cBhvr>
                                      <p:to>
                                        <p:strVal val="visible"/>
                                      </p:to>
                                    </p:set>
                                    <p:animEffect transition="in" filter="fade">
                                      <p:cBhvr>
                                        <p:cTn id="188" dur="500"/>
                                        <p:tgtEl>
                                          <p:spTgt spid="15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59"/>
                                        </p:tgtEl>
                                        <p:attrNameLst>
                                          <p:attrName>style.visibility</p:attrName>
                                        </p:attrNameLst>
                                      </p:cBhvr>
                                      <p:to>
                                        <p:strVal val="visible"/>
                                      </p:to>
                                    </p:set>
                                    <p:animEffect transition="in" filter="fade">
                                      <p:cBhvr>
                                        <p:cTn id="191" dur="500"/>
                                        <p:tgtEl>
                                          <p:spTgt spid="15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96"/>
                                        </p:tgtEl>
                                        <p:attrNameLst>
                                          <p:attrName>style.visibility</p:attrName>
                                        </p:attrNameLst>
                                      </p:cBhvr>
                                      <p:to>
                                        <p:strVal val="visible"/>
                                      </p:to>
                                    </p:set>
                                    <p:animEffect transition="in" filter="fade">
                                      <p:cBhvr>
                                        <p:cTn id="196" dur="500"/>
                                        <p:tgtEl>
                                          <p:spTgt spid="9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7"/>
                                        </p:tgtEl>
                                        <p:attrNameLst>
                                          <p:attrName>style.visibility</p:attrName>
                                        </p:attrNameLst>
                                      </p:cBhvr>
                                      <p:to>
                                        <p:strVal val="visible"/>
                                      </p:to>
                                    </p:set>
                                    <p:animEffect transition="in" filter="fade">
                                      <p:cBhvr>
                                        <p:cTn id="199" dur="500"/>
                                        <p:tgtEl>
                                          <p:spTgt spid="9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98"/>
                                        </p:tgtEl>
                                        <p:attrNameLst>
                                          <p:attrName>style.visibility</p:attrName>
                                        </p:attrNameLst>
                                      </p:cBhvr>
                                      <p:to>
                                        <p:strVal val="visible"/>
                                      </p:to>
                                    </p:set>
                                    <p:animEffect transition="in" filter="fade">
                                      <p:cBhvr>
                                        <p:cTn id="202" dur="500"/>
                                        <p:tgtEl>
                                          <p:spTgt spid="9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99"/>
                                        </p:tgtEl>
                                        <p:attrNameLst>
                                          <p:attrName>style.visibility</p:attrName>
                                        </p:attrNameLst>
                                      </p:cBhvr>
                                      <p:to>
                                        <p:strVal val="visible"/>
                                      </p:to>
                                    </p:set>
                                    <p:animEffect transition="in" filter="fade">
                                      <p:cBhvr>
                                        <p:cTn id="205" dur="500"/>
                                        <p:tgtEl>
                                          <p:spTgt spid="9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00"/>
                                        </p:tgtEl>
                                        <p:attrNameLst>
                                          <p:attrName>style.visibility</p:attrName>
                                        </p:attrNameLst>
                                      </p:cBhvr>
                                      <p:to>
                                        <p:strVal val="visible"/>
                                      </p:to>
                                    </p:set>
                                    <p:animEffect transition="in" filter="fade">
                                      <p:cBhvr>
                                        <p:cTn id="208" dur="500"/>
                                        <p:tgtEl>
                                          <p:spTgt spid="100"/>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01"/>
                                        </p:tgtEl>
                                        <p:attrNameLst>
                                          <p:attrName>style.visibility</p:attrName>
                                        </p:attrNameLst>
                                      </p:cBhvr>
                                      <p:to>
                                        <p:strVal val="visible"/>
                                      </p:to>
                                    </p:set>
                                    <p:animEffect transition="in" filter="fade">
                                      <p:cBhvr>
                                        <p:cTn id="211" dur="500"/>
                                        <p:tgtEl>
                                          <p:spTgt spid="101"/>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02"/>
                                        </p:tgtEl>
                                        <p:attrNameLst>
                                          <p:attrName>style.visibility</p:attrName>
                                        </p:attrNameLst>
                                      </p:cBhvr>
                                      <p:to>
                                        <p:strVal val="visible"/>
                                      </p:to>
                                    </p:set>
                                    <p:animEffect transition="in" filter="fade">
                                      <p:cBhvr>
                                        <p:cTn id="214" dur="500"/>
                                        <p:tgtEl>
                                          <p:spTgt spid="10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03"/>
                                        </p:tgtEl>
                                        <p:attrNameLst>
                                          <p:attrName>style.visibility</p:attrName>
                                        </p:attrNameLst>
                                      </p:cBhvr>
                                      <p:to>
                                        <p:strVal val="visible"/>
                                      </p:to>
                                    </p:set>
                                    <p:animEffect transition="in" filter="fade">
                                      <p:cBhvr>
                                        <p:cTn id="217" dur="500"/>
                                        <p:tgtEl>
                                          <p:spTgt spid="103"/>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04"/>
                                        </p:tgtEl>
                                        <p:attrNameLst>
                                          <p:attrName>style.visibility</p:attrName>
                                        </p:attrNameLst>
                                      </p:cBhvr>
                                      <p:to>
                                        <p:strVal val="visible"/>
                                      </p:to>
                                    </p:set>
                                    <p:animEffect transition="in" filter="fade">
                                      <p:cBhvr>
                                        <p:cTn id="220" dur="500"/>
                                        <p:tgtEl>
                                          <p:spTgt spid="104"/>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05"/>
                                        </p:tgtEl>
                                        <p:attrNameLst>
                                          <p:attrName>style.visibility</p:attrName>
                                        </p:attrNameLst>
                                      </p:cBhvr>
                                      <p:to>
                                        <p:strVal val="visible"/>
                                      </p:to>
                                    </p:set>
                                    <p:animEffect transition="in" filter="fade">
                                      <p:cBhvr>
                                        <p:cTn id="223" dur="500"/>
                                        <p:tgtEl>
                                          <p:spTgt spid="105"/>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06"/>
                                        </p:tgtEl>
                                        <p:attrNameLst>
                                          <p:attrName>style.visibility</p:attrName>
                                        </p:attrNameLst>
                                      </p:cBhvr>
                                      <p:to>
                                        <p:strVal val="visible"/>
                                      </p:to>
                                    </p:set>
                                    <p:animEffect transition="in" filter="fade">
                                      <p:cBhvr>
                                        <p:cTn id="226" dur="500"/>
                                        <p:tgtEl>
                                          <p:spTgt spid="106"/>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07"/>
                                        </p:tgtEl>
                                        <p:attrNameLst>
                                          <p:attrName>style.visibility</p:attrName>
                                        </p:attrNameLst>
                                      </p:cBhvr>
                                      <p:to>
                                        <p:strVal val="visible"/>
                                      </p:to>
                                    </p:set>
                                    <p:animEffect transition="in" filter="fade">
                                      <p:cBhvr>
                                        <p:cTn id="229" dur="500"/>
                                        <p:tgtEl>
                                          <p:spTgt spid="10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8"/>
                                        </p:tgtEl>
                                        <p:attrNameLst>
                                          <p:attrName>style.visibility</p:attrName>
                                        </p:attrNameLst>
                                      </p:cBhvr>
                                      <p:to>
                                        <p:strVal val="visible"/>
                                      </p:to>
                                    </p:set>
                                    <p:animEffect transition="in" filter="fade">
                                      <p:cBhvr>
                                        <p:cTn id="232" dur="500"/>
                                        <p:tgtEl>
                                          <p:spTgt spid="108"/>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09"/>
                                        </p:tgtEl>
                                        <p:attrNameLst>
                                          <p:attrName>style.visibility</p:attrName>
                                        </p:attrNameLst>
                                      </p:cBhvr>
                                      <p:to>
                                        <p:strVal val="visible"/>
                                      </p:to>
                                    </p:set>
                                    <p:animEffect transition="in" filter="fade">
                                      <p:cBhvr>
                                        <p:cTn id="235" dur="500"/>
                                        <p:tgtEl>
                                          <p:spTgt spid="10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10"/>
                                        </p:tgtEl>
                                        <p:attrNameLst>
                                          <p:attrName>style.visibility</p:attrName>
                                        </p:attrNameLst>
                                      </p:cBhvr>
                                      <p:to>
                                        <p:strVal val="visible"/>
                                      </p:to>
                                    </p:set>
                                    <p:animEffect transition="in" filter="fade">
                                      <p:cBhvr>
                                        <p:cTn id="238" dur="500"/>
                                        <p:tgtEl>
                                          <p:spTgt spid="110"/>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11"/>
                                        </p:tgtEl>
                                        <p:attrNameLst>
                                          <p:attrName>style.visibility</p:attrName>
                                        </p:attrNameLst>
                                      </p:cBhvr>
                                      <p:to>
                                        <p:strVal val="visible"/>
                                      </p:to>
                                    </p:set>
                                    <p:animEffect transition="in" filter="fade">
                                      <p:cBhvr>
                                        <p:cTn id="241" dur="500"/>
                                        <p:tgtEl>
                                          <p:spTgt spid="111"/>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60"/>
                                        </p:tgtEl>
                                        <p:attrNameLst>
                                          <p:attrName>style.visibility</p:attrName>
                                        </p:attrNameLst>
                                      </p:cBhvr>
                                      <p:to>
                                        <p:strVal val="visible"/>
                                      </p:to>
                                    </p:set>
                                    <p:animEffect transition="in" filter="fade">
                                      <p:cBhvr>
                                        <p:cTn id="244" dur="500"/>
                                        <p:tgtEl>
                                          <p:spTgt spid="160"/>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61"/>
                                        </p:tgtEl>
                                        <p:attrNameLst>
                                          <p:attrName>style.visibility</p:attrName>
                                        </p:attrNameLst>
                                      </p:cBhvr>
                                      <p:to>
                                        <p:strVal val="visible"/>
                                      </p:to>
                                    </p:set>
                                    <p:animEffect transition="in" filter="fade">
                                      <p:cBhvr>
                                        <p:cTn id="247" dur="500"/>
                                        <p:tgtEl>
                                          <p:spTgt spid="161"/>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62"/>
                                        </p:tgtEl>
                                        <p:attrNameLst>
                                          <p:attrName>style.visibility</p:attrName>
                                        </p:attrNameLst>
                                      </p:cBhvr>
                                      <p:to>
                                        <p:strVal val="visible"/>
                                      </p:to>
                                    </p:set>
                                    <p:animEffect transition="in" filter="fade">
                                      <p:cBhvr>
                                        <p:cTn id="250" dur="500"/>
                                        <p:tgtEl>
                                          <p:spTgt spid="162"/>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63"/>
                                        </p:tgtEl>
                                        <p:attrNameLst>
                                          <p:attrName>style.visibility</p:attrName>
                                        </p:attrNameLst>
                                      </p:cBhvr>
                                      <p:to>
                                        <p:strVal val="visible"/>
                                      </p:to>
                                    </p:set>
                                    <p:animEffect transition="in" filter="fade">
                                      <p:cBhvr>
                                        <p:cTn id="253" dur="500"/>
                                        <p:tgtEl>
                                          <p:spTgt spid="163"/>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64"/>
                                        </p:tgtEl>
                                        <p:attrNameLst>
                                          <p:attrName>style.visibility</p:attrName>
                                        </p:attrNameLst>
                                      </p:cBhvr>
                                      <p:to>
                                        <p:strVal val="visible"/>
                                      </p:to>
                                    </p:set>
                                    <p:animEffect transition="in" filter="fade">
                                      <p:cBhvr>
                                        <p:cTn id="256" dur="500"/>
                                        <p:tgtEl>
                                          <p:spTgt spid="164"/>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65"/>
                                        </p:tgtEl>
                                        <p:attrNameLst>
                                          <p:attrName>style.visibility</p:attrName>
                                        </p:attrNameLst>
                                      </p:cBhvr>
                                      <p:to>
                                        <p:strVal val="visible"/>
                                      </p:to>
                                    </p:set>
                                    <p:animEffect transition="in" filter="fade">
                                      <p:cBhvr>
                                        <p:cTn id="259" dur="500"/>
                                        <p:tgtEl>
                                          <p:spTgt spid="165"/>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66"/>
                                        </p:tgtEl>
                                        <p:attrNameLst>
                                          <p:attrName>style.visibility</p:attrName>
                                        </p:attrNameLst>
                                      </p:cBhvr>
                                      <p:to>
                                        <p:strVal val="visible"/>
                                      </p:to>
                                    </p:set>
                                    <p:animEffect transition="in" filter="fade">
                                      <p:cBhvr>
                                        <p:cTn id="262" dur="500"/>
                                        <p:tgtEl>
                                          <p:spTgt spid="166"/>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67"/>
                                        </p:tgtEl>
                                        <p:attrNameLst>
                                          <p:attrName>style.visibility</p:attrName>
                                        </p:attrNameLst>
                                      </p:cBhvr>
                                      <p:to>
                                        <p:strVal val="visible"/>
                                      </p:to>
                                    </p:set>
                                    <p:animEffect transition="in" filter="fade">
                                      <p:cBhvr>
                                        <p:cTn id="265" dur="500"/>
                                        <p:tgtEl>
                                          <p:spTgt spid="167"/>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68"/>
                                        </p:tgtEl>
                                        <p:attrNameLst>
                                          <p:attrName>style.visibility</p:attrName>
                                        </p:attrNameLst>
                                      </p:cBhvr>
                                      <p:to>
                                        <p:strVal val="visible"/>
                                      </p:to>
                                    </p:set>
                                    <p:animEffect transition="in" filter="fade">
                                      <p:cBhvr>
                                        <p:cTn id="268" dur="500"/>
                                        <p:tgtEl>
                                          <p:spTgt spid="168"/>
                                        </p:tgtEl>
                                      </p:cBhvr>
                                    </p:animEffect>
                                  </p:childTnLst>
                                </p:cTn>
                              </p:par>
                            </p:childTnLst>
                          </p:cTn>
                        </p:par>
                        <p:par>
                          <p:cTn id="269" fill="hold">
                            <p:stCondLst>
                              <p:cond delay="500"/>
                            </p:stCondLst>
                            <p:childTnLst>
                              <p:par>
                                <p:cTn id="270" presetID="10" presetClass="entr" presetSubtype="0" fill="hold" grpId="0" nodeType="afterEffect">
                                  <p:stCondLst>
                                    <p:cond delay="0"/>
                                  </p:stCondLst>
                                  <p:childTnLst>
                                    <p:set>
                                      <p:cBhvr>
                                        <p:cTn id="271" dur="1" fill="hold">
                                          <p:stCondLst>
                                            <p:cond delay="0"/>
                                          </p:stCondLst>
                                        </p:cTn>
                                        <p:tgtEl>
                                          <p:spTgt spid="11"/>
                                        </p:tgtEl>
                                        <p:attrNameLst>
                                          <p:attrName>style.visibility</p:attrName>
                                        </p:attrNameLst>
                                      </p:cBhvr>
                                      <p:to>
                                        <p:strVal val="visible"/>
                                      </p:to>
                                    </p:set>
                                    <p:animEffect transition="in" filter="fade">
                                      <p:cBhvr>
                                        <p:cTn id="272" dur="500"/>
                                        <p:tgtEl>
                                          <p:spTgt spid="11"/>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2"/>
                                        </p:tgtEl>
                                        <p:attrNameLst>
                                          <p:attrName>style.visibility</p:attrName>
                                        </p:attrNameLst>
                                      </p:cBhvr>
                                      <p:to>
                                        <p:strVal val="visible"/>
                                      </p:to>
                                    </p:set>
                                    <p:animEffect transition="in" filter="fade">
                                      <p:cBhvr>
                                        <p:cTn id="275" dur="500"/>
                                        <p:tgtEl>
                                          <p:spTgt spid="12"/>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4"/>
                                        </p:tgtEl>
                                        <p:attrNameLst>
                                          <p:attrName>style.visibility</p:attrName>
                                        </p:attrNameLst>
                                      </p:cBhvr>
                                      <p:to>
                                        <p:strVal val="visible"/>
                                      </p:to>
                                    </p:set>
                                    <p:animEffect transition="in" filter="fade">
                                      <p:cBhvr>
                                        <p:cTn id="278" dur="500"/>
                                        <p:tgtEl>
                                          <p:spTgt spid="14"/>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3"/>
                                        </p:tgtEl>
                                        <p:attrNameLst>
                                          <p:attrName>style.visibility</p:attrName>
                                        </p:attrNameLst>
                                      </p:cBhvr>
                                      <p:to>
                                        <p:strVal val="visible"/>
                                      </p:to>
                                    </p:set>
                                    <p:animEffect transition="in" filter="fade">
                                      <p:cBhvr>
                                        <p:cTn id="281" dur="500"/>
                                        <p:tgtEl>
                                          <p:spTgt spid="13"/>
                                        </p:tgtEl>
                                      </p:cBhvr>
                                    </p:animEffect>
                                  </p:childTnLst>
                                </p:cTn>
                              </p:par>
                            </p:childTnLst>
                          </p:cTn>
                        </p:par>
                        <p:par>
                          <p:cTn id="282" fill="hold">
                            <p:stCondLst>
                              <p:cond delay="1000"/>
                            </p:stCondLst>
                            <p:childTnLst>
                              <p:par>
                                <p:cTn id="283" presetID="10" presetClass="entr" presetSubtype="0" fill="hold" grpId="0" nodeType="afterEffect">
                                  <p:stCondLst>
                                    <p:cond delay="0"/>
                                  </p:stCondLst>
                                  <p:childTnLst>
                                    <p:set>
                                      <p:cBhvr>
                                        <p:cTn id="284" dur="1" fill="hold">
                                          <p:stCondLst>
                                            <p:cond delay="0"/>
                                          </p:stCondLst>
                                        </p:cTn>
                                        <p:tgtEl>
                                          <p:spTgt spid="189"/>
                                        </p:tgtEl>
                                        <p:attrNameLst>
                                          <p:attrName>style.visibility</p:attrName>
                                        </p:attrNameLst>
                                      </p:cBhvr>
                                      <p:to>
                                        <p:strVal val="visible"/>
                                      </p:to>
                                    </p:set>
                                    <p:animEffect transition="in" filter="fade">
                                      <p:cBhvr>
                                        <p:cTn id="285" dur="500"/>
                                        <p:tgtEl>
                                          <p:spTgt spid="189"/>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90"/>
                                        </p:tgtEl>
                                        <p:attrNameLst>
                                          <p:attrName>style.visibility</p:attrName>
                                        </p:attrNameLst>
                                      </p:cBhvr>
                                      <p:to>
                                        <p:strVal val="visible"/>
                                      </p:to>
                                    </p:set>
                                    <p:animEffect transition="in" filter="fade">
                                      <p:cBhvr>
                                        <p:cTn id="288" dur="500"/>
                                        <p:tgtEl>
                                          <p:spTgt spid="190"/>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91"/>
                                        </p:tgtEl>
                                        <p:attrNameLst>
                                          <p:attrName>style.visibility</p:attrName>
                                        </p:attrNameLst>
                                      </p:cBhvr>
                                      <p:to>
                                        <p:strVal val="visible"/>
                                      </p:to>
                                    </p:set>
                                    <p:animEffect transition="in" filter="fade">
                                      <p:cBhvr>
                                        <p:cTn id="291" dur="500"/>
                                        <p:tgtEl>
                                          <p:spTgt spid="191"/>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92"/>
                                        </p:tgtEl>
                                        <p:attrNameLst>
                                          <p:attrName>style.visibility</p:attrName>
                                        </p:attrNameLst>
                                      </p:cBhvr>
                                      <p:to>
                                        <p:strVal val="visible"/>
                                      </p:to>
                                    </p:set>
                                    <p:animEffect transition="in" filter="fade">
                                      <p:cBhvr>
                                        <p:cTn id="294" dur="500"/>
                                        <p:tgtEl>
                                          <p:spTgt spid="192"/>
                                        </p:tgtEl>
                                      </p:cBhvr>
                                    </p:animEffect>
                                  </p:childTnLst>
                                </p:cTn>
                              </p:par>
                            </p:childTnLst>
                          </p:cTn>
                        </p:par>
                        <p:par>
                          <p:cTn id="295" fill="hold">
                            <p:stCondLst>
                              <p:cond delay="1500"/>
                            </p:stCondLst>
                            <p:childTnLst>
                              <p:par>
                                <p:cTn id="296" presetID="10" presetClass="entr" presetSubtype="0" fill="hold" grpId="0" nodeType="afterEffect">
                                  <p:stCondLst>
                                    <p:cond delay="0"/>
                                  </p:stCondLst>
                                  <p:childTnLst>
                                    <p:set>
                                      <p:cBhvr>
                                        <p:cTn id="297" dur="1" fill="hold">
                                          <p:stCondLst>
                                            <p:cond delay="0"/>
                                          </p:stCondLst>
                                        </p:cTn>
                                        <p:tgtEl>
                                          <p:spTgt spid="18"/>
                                        </p:tgtEl>
                                        <p:attrNameLst>
                                          <p:attrName>style.visibility</p:attrName>
                                        </p:attrNameLst>
                                      </p:cBhvr>
                                      <p:to>
                                        <p:strVal val="visible"/>
                                      </p:to>
                                    </p:set>
                                    <p:animEffect transition="in" filter="fade">
                                      <p:cBhvr>
                                        <p:cTn id="298" dur="500"/>
                                        <p:tgtEl>
                                          <p:spTgt spid="18"/>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169"/>
                                        </p:tgtEl>
                                        <p:attrNameLst>
                                          <p:attrName>style.visibility</p:attrName>
                                        </p:attrNameLst>
                                      </p:cBhvr>
                                      <p:to>
                                        <p:strVal val="visible"/>
                                      </p:to>
                                    </p:set>
                                    <p:animEffect transition="in" filter="fade">
                                      <p:cBhvr>
                                        <p:cTn id="301" dur="500"/>
                                        <p:tgtEl>
                                          <p:spTgt spid="169"/>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70"/>
                                        </p:tgtEl>
                                        <p:attrNameLst>
                                          <p:attrName>style.visibility</p:attrName>
                                        </p:attrNameLst>
                                      </p:cBhvr>
                                      <p:to>
                                        <p:strVal val="visible"/>
                                      </p:to>
                                    </p:set>
                                    <p:animEffect transition="in" filter="fade">
                                      <p:cBhvr>
                                        <p:cTn id="304" dur="500"/>
                                        <p:tgtEl>
                                          <p:spTgt spid="170"/>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71"/>
                                        </p:tgtEl>
                                        <p:attrNameLst>
                                          <p:attrName>style.visibility</p:attrName>
                                        </p:attrNameLst>
                                      </p:cBhvr>
                                      <p:to>
                                        <p:strVal val="visible"/>
                                      </p:to>
                                    </p:set>
                                    <p:animEffect transition="in" filter="fade">
                                      <p:cBhvr>
                                        <p:cTn id="307" dur="500"/>
                                        <p:tgtEl>
                                          <p:spTgt spid="171"/>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72"/>
                                        </p:tgtEl>
                                        <p:attrNameLst>
                                          <p:attrName>style.visibility</p:attrName>
                                        </p:attrNameLst>
                                      </p:cBhvr>
                                      <p:to>
                                        <p:strVal val="visible"/>
                                      </p:to>
                                    </p:set>
                                    <p:animEffect transition="in" filter="fade">
                                      <p:cBhvr>
                                        <p:cTn id="310" dur="500"/>
                                        <p:tgtEl>
                                          <p:spTgt spid="172"/>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73"/>
                                        </p:tgtEl>
                                        <p:attrNameLst>
                                          <p:attrName>style.visibility</p:attrName>
                                        </p:attrNameLst>
                                      </p:cBhvr>
                                      <p:to>
                                        <p:strVal val="visible"/>
                                      </p:to>
                                    </p:set>
                                    <p:animEffect transition="in" filter="fade">
                                      <p:cBhvr>
                                        <p:cTn id="313" dur="500"/>
                                        <p:tgtEl>
                                          <p:spTgt spid="173"/>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74"/>
                                        </p:tgtEl>
                                        <p:attrNameLst>
                                          <p:attrName>style.visibility</p:attrName>
                                        </p:attrNameLst>
                                      </p:cBhvr>
                                      <p:to>
                                        <p:strVal val="visible"/>
                                      </p:to>
                                    </p:set>
                                    <p:animEffect transition="in" filter="fade">
                                      <p:cBhvr>
                                        <p:cTn id="316" dur="500"/>
                                        <p:tgtEl>
                                          <p:spTgt spid="174"/>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75"/>
                                        </p:tgtEl>
                                        <p:attrNameLst>
                                          <p:attrName>style.visibility</p:attrName>
                                        </p:attrNameLst>
                                      </p:cBhvr>
                                      <p:to>
                                        <p:strVal val="visible"/>
                                      </p:to>
                                    </p:set>
                                    <p:animEffect transition="in" filter="fade">
                                      <p:cBhvr>
                                        <p:cTn id="319" dur="500"/>
                                        <p:tgtEl>
                                          <p:spTgt spid="175"/>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176"/>
                                        </p:tgtEl>
                                        <p:attrNameLst>
                                          <p:attrName>style.visibility</p:attrName>
                                        </p:attrNameLst>
                                      </p:cBhvr>
                                      <p:to>
                                        <p:strVal val="visible"/>
                                      </p:to>
                                    </p:set>
                                    <p:animEffect transition="in" filter="fade">
                                      <p:cBhvr>
                                        <p:cTn id="322" dur="500"/>
                                        <p:tgtEl>
                                          <p:spTgt spid="176"/>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112"/>
                                        </p:tgtEl>
                                        <p:attrNameLst>
                                          <p:attrName>style.visibility</p:attrName>
                                        </p:attrNameLst>
                                      </p:cBhvr>
                                      <p:to>
                                        <p:strVal val="visible"/>
                                      </p:to>
                                    </p:set>
                                    <p:animEffect transition="in" filter="fade">
                                      <p:cBhvr>
                                        <p:cTn id="327" dur="500"/>
                                        <p:tgtEl>
                                          <p:spTgt spid="112"/>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13"/>
                                        </p:tgtEl>
                                        <p:attrNameLst>
                                          <p:attrName>style.visibility</p:attrName>
                                        </p:attrNameLst>
                                      </p:cBhvr>
                                      <p:to>
                                        <p:strVal val="visible"/>
                                      </p:to>
                                    </p:set>
                                    <p:animEffect transition="in" filter="fade">
                                      <p:cBhvr>
                                        <p:cTn id="330" dur="500"/>
                                        <p:tgtEl>
                                          <p:spTgt spid="113"/>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14"/>
                                        </p:tgtEl>
                                        <p:attrNameLst>
                                          <p:attrName>style.visibility</p:attrName>
                                        </p:attrNameLst>
                                      </p:cBhvr>
                                      <p:to>
                                        <p:strVal val="visible"/>
                                      </p:to>
                                    </p:set>
                                    <p:animEffect transition="in" filter="fade">
                                      <p:cBhvr>
                                        <p:cTn id="333" dur="500"/>
                                        <p:tgtEl>
                                          <p:spTgt spid="114"/>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15"/>
                                        </p:tgtEl>
                                        <p:attrNameLst>
                                          <p:attrName>style.visibility</p:attrName>
                                        </p:attrNameLst>
                                      </p:cBhvr>
                                      <p:to>
                                        <p:strVal val="visible"/>
                                      </p:to>
                                    </p:set>
                                    <p:animEffect transition="in" filter="fade">
                                      <p:cBhvr>
                                        <p:cTn id="336" dur="500"/>
                                        <p:tgtEl>
                                          <p:spTgt spid="115"/>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119"/>
                                        </p:tgtEl>
                                        <p:attrNameLst>
                                          <p:attrName>style.visibility</p:attrName>
                                        </p:attrNameLst>
                                      </p:cBhvr>
                                      <p:to>
                                        <p:strVal val="visible"/>
                                      </p:to>
                                    </p:set>
                                    <p:animEffect transition="in" filter="fade">
                                      <p:cBhvr>
                                        <p:cTn id="339" dur="500"/>
                                        <p:tgtEl>
                                          <p:spTgt spid="119"/>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120"/>
                                        </p:tgtEl>
                                        <p:attrNameLst>
                                          <p:attrName>style.visibility</p:attrName>
                                        </p:attrNameLst>
                                      </p:cBhvr>
                                      <p:to>
                                        <p:strVal val="visible"/>
                                      </p:to>
                                    </p:set>
                                    <p:animEffect transition="in" filter="fade">
                                      <p:cBhvr>
                                        <p:cTn id="342" dur="500"/>
                                        <p:tgtEl>
                                          <p:spTgt spid="120"/>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21"/>
                                        </p:tgtEl>
                                        <p:attrNameLst>
                                          <p:attrName>style.visibility</p:attrName>
                                        </p:attrNameLst>
                                      </p:cBhvr>
                                      <p:to>
                                        <p:strVal val="visible"/>
                                      </p:to>
                                    </p:set>
                                    <p:animEffect transition="in" filter="fade">
                                      <p:cBhvr>
                                        <p:cTn id="345" dur="500"/>
                                        <p:tgtEl>
                                          <p:spTgt spid="121"/>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122"/>
                                        </p:tgtEl>
                                        <p:attrNameLst>
                                          <p:attrName>style.visibility</p:attrName>
                                        </p:attrNameLst>
                                      </p:cBhvr>
                                      <p:to>
                                        <p:strVal val="visible"/>
                                      </p:to>
                                    </p:set>
                                    <p:animEffect transition="in" filter="fade">
                                      <p:cBhvr>
                                        <p:cTn id="348" dur="500"/>
                                        <p:tgtEl>
                                          <p:spTgt spid="122"/>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23"/>
                                        </p:tgtEl>
                                        <p:attrNameLst>
                                          <p:attrName>style.visibility</p:attrName>
                                        </p:attrNameLst>
                                      </p:cBhvr>
                                      <p:to>
                                        <p:strVal val="visible"/>
                                      </p:to>
                                    </p:set>
                                    <p:animEffect transition="in" filter="fade">
                                      <p:cBhvr>
                                        <p:cTn id="351" dur="500"/>
                                        <p:tgtEl>
                                          <p:spTgt spid="123"/>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124"/>
                                        </p:tgtEl>
                                        <p:attrNameLst>
                                          <p:attrName>style.visibility</p:attrName>
                                        </p:attrNameLst>
                                      </p:cBhvr>
                                      <p:to>
                                        <p:strVal val="visible"/>
                                      </p:to>
                                    </p:set>
                                    <p:animEffect transition="in" filter="fade">
                                      <p:cBhvr>
                                        <p:cTn id="354" dur="500"/>
                                        <p:tgtEl>
                                          <p:spTgt spid="124"/>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125"/>
                                        </p:tgtEl>
                                        <p:attrNameLst>
                                          <p:attrName>style.visibility</p:attrName>
                                        </p:attrNameLst>
                                      </p:cBhvr>
                                      <p:to>
                                        <p:strVal val="visible"/>
                                      </p:to>
                                    </p:set>
                                    <p:animEffect transition="in" filter="fade">
                                      <p:cBhvr>
                                        <p:cTn id="357" dur="500"/>
                                        <p:tgtEl>
                                          <p:spTgt spid="125"/>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126"/>
                                        </p:tgtEl>
                                        <p:attrNameLst>
                                          <p:attrName>style.visibility</p:attrName>
                                        </p:attrNameLst>
                                      </p:cBhvr>
                                      <p:to>
                                        <p:strVal val="visible"/>
                                      </p:to>
                                    </p:set>
                                    <p:animEffect transition="in" filter="fade">
                                      <p:cBhvr>
                                        <p:cTn id="360" dur="500"/>
                                        <p:tgtEl>
                                          <p:spTgt spid="126"/>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127"/>
                                        </p:tgtEl>
                                        <p:attrNameLst>
                                          <p:attrName>style.visibility</p:attrName>
                                        </p:attrNameLst>
                                      </p:cBhvr>
                                      <p:to>
                                        <p:strVal val="visible"/>
                                      </p:to>
                                    </p:set>
                                    <p:animEffect transition="in" filter="fade">
                                      <p:cBhvr>
                                        <p:cTn id="363" dur="500"/>
                                        <p:tgtEl>
                                          <p:spTgt spid="127"/>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128"/>
                                        </p:tgtEl>
                                        <p:attrNameLst>
                                          <p:attrName>style.visibility</p:attrName>
                                        </p:attrNameLst>
                                      </p:cBhvr>
                                      <p:to>
                                        <p:strVal val="visible"/>
                                      </p:to>
                                    </p:set>
                                    <p:animEffect transition="in" filter="fade">
                                      <p:cBhvr>
                                        <p:cTn id="366" dur="500"/>
                                        <p:tgtEl>
                                          <p:spTgt spid="128"/>
                                        </p:tgtEl>
                                      </p:cBhvr>
                                    </p:animEffect>
                                  </p:childTnLst>
                                </p:cTn>
                              </p:par>
                              <p:par>
                                <p:cTn id="367" presetID="10" presetClass="entr" presetSubtype="0" fill="hold" grpId="0" nodeType="withEffect">
                                  <p:stCondLst>
                                    <p:cond delay="0"/>
                                  </p:stCondLst>
                                  <p:childTnLst>
                                    <p:set>
                                      <p:cBhvr>
                                        <p:cTn id="368" dur="1" fill="hold">
                                          <p:stCondLst>
                                            <p:cond delay="0"/>
                                          </p:stCondLst>
                                        </p:cTn>
                                        <p:tgtEl>
                                          <p:spTgt spid="129"/>
                                        </p:tgtEl>
                                        <p:attrNameLst>
                                          <p:attrName>style.visibility</p:attrName>
                                        </p:attrNameLst>
                                      </p:cBhvr>
                                      <p:to>
                                        <p:strVal val="visible"/>
                                      </p:to>
                                    </p:set>
                                    <p:animEffect transition="in" filter="fade">
                                      <p:cBhvr>
                                        <p:cTn id="369" dur="500"/>
                                        <p:tgtEl>
                                          <p:spTgt spid="129"/>
                                        </p:tgtEl>
                                      </p:cBhvr>
                                    </p:animEffect>
                                  </p:childTnLst>
                                </p:cTn>
                              </p:par>
                              <p:par>
                                <p:cTn id="370" presetID="10" presetClass="entr" presetSubtype="0" fill="hold" grpId="0" nodeType="withEffect">
                                  <p:stCondLst>
                                    <p:cond delay="0"/>
                                  </p:stCondLst>
                                  <p:childTnLst>
                                    <p:set>
                                      <p:cBhvr>
                                        <p:cTn id="371" dur="1" fill="hold">
                                          <p:stCondLst>
                                            <p:cond delay="0"/>
                                          </p:stCondLst>
                                        </p:cTn>
                                        <p:tgtEl>
                                          <p:spTgt spid="130"/>
                                        </p:tgtEl>
                                        <p:attrNameLst>
                                          <p:attrName>style.visibility</p:attrName>
                                        </p:attrNameLst>
                                      </p:cBhvr>
                                      <p:to>
                                        <p:strVal val="visible"/>
                                      </p:to>
                                    </p:set>
                                    <p:animEffect transition="in" filter="fade">
                                      <p:cBhvr>
                                        <p:cTn id="372" dur="500"/>
                                        <p:tgtEl>
                                          <p:spTgt spid="130"/>
                                        </p:tgtEl>
                                      </p:cBhvr>
                                    </p:animEffect>
                                  </p:childTnLst>
                                </p:cTn>
                              </p:par>
                            </p:childTnLst>
                          </p:cTn>
                        </p:par>
                        <p:par>
                          <p:cTn id="373" fill="hold">
                            <p:stCondLst>
                              <p:cond delay="500"/>
                            </p:stCondLst>
                            <p:childTnLst>
                              <p:par>
                                <p:cTn id="374" presetID="10" presetClass="entr" presetSubtype="0" fill="hold" grpId="0" nodeType="afterEffect">
                                  <p:stCondLst>
                                    <p:cond delay="0"/>
                                  </p:stCondLst>
                                  <p:childTnLst>
                                    <p:set>
                                      <p:cBhvr>
                                        <p:cTn id="375" dur="1" fill="hold">
                                          <p:stCondLst>
                                            <p:cond delay="0"/>
                                          </p:stCondLst>
                                        </p:cTn>
                                        <p:tgtEl>
                                          <p:spTgt spid="21"/>
                                        </p:tgtEl>
                                        <p:attrNameLst>
                                          <p:attrName>style.visibility</p:attrName>
                                        </p:attrNameLst>
                                      </p:cBhvr>
                                      <p:to>
                                        <p:strVal val="visible"/>
                                      </p:to>
                                    </p:set>
                                    <p:animEffect transition="in" filter="fade">
                                      <p:cBhvr>
                                        <p:cTn id="376" dur="500"/>
                                        <p:tgtEl>
                                          <p:spTgt spid="21"/>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20"/>
                                        </p:tgtEl>
                                        <p:attrNameLst>
                                          <p:attrName>style.visibility</p:attrName>
                                        </p:attrNameLst>
                                      </p:cBhvr>
                                      <p:to>
                                        <p:strVal val="visible"/>
                                      </p:to>
                                    </p:set>
                                    <p:animEffect transition="in" filter="fade">
                                      <p:cBhvr>
                                        <p:cTn id="379" dur="500"/>
                                        <p:tgtEl>
                                          <p:spTgt spid="20"/>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19"/>
                                        </p:tgtEl>
                                        <p:attrNameLst>
                                          <p:attrName>style.visibility</p:attrName>
                                        </p:attrNameLst>
                                      </p:cBhvr>
                                      <p:to>
                                        <p:strVal val="visible"/>
                                      </p:to>
                                    </p:set>
                                    <p:animEffect transition="in" filter="fade">
                                      <p:cBhvr>
                                        <p:cTn id="382" dur="500"/>
                                        <p:tgtEl>
                                          <p:spTgt spid="19"/>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23"/>
                                        </p:tgtEl>
                                        <p:attrNameLst>
                                          <p:attrName>style.visibility</p:attrName>
                                        </p:attrNameLst>
                                      </p:cBhvr>
                                      <p:to>
                                        <p:strVal val="visible"/>
                                      </p:to>
                                    </p:set>
                                    <p:animEffect transition="in" filter="fade">
                                      <p:cBhvr>
                                        <p:cTn id="385" dur="500"/>
                                        <p:tgtEl>
                                          <p:spTgt spid="23"/>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22"/>
                                        </p:tgtEl>
                                        <p:attrNameLst>
                                          <p:attrName>style.visibility</p:attrName>
                                        </p:attrNameLst>
                                      </p:cBhvr>
                                      <p:to>
                                        <p:strVal val="visible"/>
                                      </p:to>
                                    </p:set>
                                    <p:animEffect transition="in" filter="fade">
                                      <p:cBhvr>
                                        <p:cTn id="388" dur="500"/>
                                        <p:tgtEl>
                                          <p:spTgt spid="22"/>
                                        </p:tgtEl>
                                      </p:cBhvr>
                                    </p:animEffect>
                                  </p:childTnLst>
                                </p:cTn>
                              </p:par>
                              <p:par>
                                <p:cTn id="389" presetID="10" presetClass="entr" presetSubtype="0" fill="hold" nodeType="withEffect">
                                  <p:stCondLst>
                                    <p:cond delay="0"/>
                                  </p:stCondLst>
                                  <p:childTnLst>
                                    <p:set>
                                      <p:cBhvr>
                                        <p:cTn id="390" dur="1" fill="hold">
                                          <p:stCondLst>
                                            <p:cond delay="0"/>
                                          </p:stCondLst>
                                        </p:cTn>
                                        <p:tgtEl>
                                          <p:spTgt spid="118"/>
                                        </p:tgtEl>
                                        <p:attrNameLst>
                                          <p:attrName>style.visibility</p:attrName>
                                        </p:attrNameLst>
                                      </p:cBhvr>
                                      <p:to>
                                        <p:strVal val="visible"/>
                                      </p:to>
                                    </p:set>
                                    <p:animEffect transition="in" filter="fade">
                                      <p:cBhvr>
                                        <p:cTn id="391" dur="500"/>
                                        <p:tgtEl>
                                          <p:spTgt spid="118"/>
                                        </p:tgtEl>
                                      </p:cBhvr>
                                    </p:animEffect>
                                  </p:childTnLst>
                                </p:cTn>
                              </p:par>
                              <p:par>
                                <p:cTn id="392" presetID="10" presetClass="entr" presetSubtype="0" fill="hold" nodeType="withEffect">
                                  <p:stCondLst>
                                    <p:cond delay="0"/>
                                  </p:stCondLst>
                                  <p:childTnLst>
                                    <p:set>
                                      <p:cBhvr>
                                        <p:cTn id="393" dur="1" fill="hold">
                                          <p:stCondLst>
                                            <p:cond delay="0"/>
                                          </p:stCondLst>
                                        </p:cTn>
                                        <p:tgtEl>
                                          <p:spTgt spid="117"/>
                                        </p:tgtEl>
                                        <p:attrNameLst>
                                          <p:attrName>style.visibility</p:attrName>
                                        </p:attrNameLst>
                                      </p:cBhvr>
                                      <p:to>
                                        <p:strVal val="visible"/>
                                      </p:to>
                                    </p:set>
                                    <p:animEffect transition="in" filter="fade">
                                      <p:cBhvr>
                                        <p:cTn id="394" dur="500"/>
                                        <p:tgtEl>
                                          <p:spTgt spid="117"/>
                                        </p:tgtEl>
                                      </p:cBhvr>
                                    </p:animEffect>
                                  </p:childTnLst>
                                </p:cTn>
                              </p:par>
                              <p:par>
                                <p:cTn id="395" presetID="10" presetClass="entr" presetSubtype="0" fill="hold" nodeType="withEffect">
                                  <p:stCondLst>
                                    <p:cond delay="0"/>
                                  </p:stCondLst>
                                  <p:childTnLst>
                                    <p:set>
                                      <p:cBhvr>
                                        <p:cTn id="396" dur="1" fill="hold">
                                          <p:stCondLst>
                                            <p:cond delay="0"/>
                                          </p:stCondLst>
                                        </p:cTn>
                                        <p:tgtEl>
                                          <p:spTgt spid="116"/>
                                        </p:tgtEl>
                                        <p:attrNameLst>
                                          <p:attrName>style.visibility</p:attrName>
                                        </p:attrNameLst>
                                      </p:cBhvr>
                                      <p:to>
                                        <p:strVal val="visible"/>
                                      </p:to>
                                    </p:set>
                                    <p:animEffect transition="in" filter="fade">
                                      <p:cBhvr>
                                        <p:cTn id="397" dur="500"/>
                                        <p:tgtEl>
                                          <p:spTgt spid="116"/>
                                        </p:tgtEl>
                                      </p:cBhvr>
                                    </p:animEffect>
                                  </p:childTnLst>
                                </p:cTn>
                              </p:par>
                            </p:childTnLst>
                          </p:cTn>
                        </p:par>
                        <p:par>
                          <p:cTn id="398" fill="hold">
                            <p:stCondLst>
                              <p:cond delay="1000"/>
                            </p:stCondLst>
                            <p:childTnLst>
                              <p:par>
                                <p:cTn id="399" presetID="10" presetClass="entr" presetSubtype="0" fill="hold" grpId="0" nodeType="afterEffect">
                                  <p:stCondLst>
                                    <p:cond delay="0"/>
                                  </p:stCondLst>
                                  <p:childTnLst>
                                    <p:set>
                                      <p:cBhvr>
                                        <p:cTn id="400" dur="1" fill="hold">
                                          <p:stCondLst>
                                            <p:cond delay="0"/>
                                          </p:stCondLst>
                                        </p:cTn>
                                        <p:tgtEl>
                                          <p:spTgt spid="197"/>
                                        </p:tgtEl>
                                        <p:attrNameLst>
                                          <p:attrName>style.visibility</p:attrName>
                                        </p:attrNameLst>
                                      </p:cBhvr>
                                      <p:to>
                                        <p:strVal val="visible"/>
                                      </p:to>
                                    </p:set>
                                    <p:animEffect transition="in" filter="fade">
                                      <p:cBhvr>
                                        <p:cTn id="401" dur="500"/>
                                        <p:tgtEl>
                                          <p:spTgt spid="197"/>
                                        </p:tgtEl>
                                      </p:cBhvr>
                                    </p:animEffect>
                                  </p:childTnLst>
                                </p:cTn>
                              </p:par>
                              <p:par>
                                <p:cTn id="402" presetID="10" presetClass="entr" presetSubtype="0" fill="hold" grpId="0" nodeType="withEffect">
                                  <p:stCondLst>
                                    <p:cond delay="0"/>
                                  </p:stCondLst>
                                  <p:childTnLst>
                                    <p:set>
                                      <p:cBhvr>
                                        <p:cTn id="403" dur="1" fill="hold">
                                          <p:stCondLst>
                                            <p:cond delay="0"/>
                                          </p:stCondLst>
                                        </p:cTn>
                                        <p:tgtEl>
                                          <p:spTgt spid="196"/>
                                        </p:tgtEl>
                                        <p:attrNameLst>
                                          <p:attrName>style.visibility</p:attrName>
                                        </p:attrNameLst>
                                      </p:cBhvr>
                                      <p:to>
                                        <p:strVal val="visible"/>
                                      </p:to>
                                    </p:set>
                                    <p:animEffect transition="in" filter="fade">
                                      <p:cBhvr>
                                        <p:cTn id="404" dur="500"/>
                                        <p:tgtEl>
                                          <p:spTgt spid="196"/>
                                        </p:tgtEl>
                                      </p:cBhvr>
                                    </p:animEffect>
                                  </p:childTnLst>
                                </p:cTn>
                              </p:par>
                              <p:par>
                                <p:cTn id="405" presetID="10" presetClass="entr" presetSubtype="0" fill="hold" grpId="0" nodeType="withEffect">
                                  <p:stCondLst>
                                    <p:cond delay="0"/>
                                  </p:stCondLst>
                                  <p:childTnLst>
                                    <p:set>
                                      <p:cBhvr>
                                        <p:cTn id="406" dur="1" fill="hold">
                                          <p:stCondLst>
                                            <p:cond delay="0"/>
                                          </p:stCondLst>
                                        </p:cTn>
                                        <p:tgtEl>
                                          <p:spTgt spid="195"/>
                                        </p:tgtEl>
                                        <p:attrNameLst>
                                          <p:attrName>style.visibility</p:attrName>
                                        </p:attrNameLst>
                                      </p:cBhvr>
                                      <p:to>
                                        <p:strVal val="visible"/>
                                      </p:to>
                                    </p:set>
                                    <p:animEffect transition="in" filter="fade">
                                      <p:cBhvr>
                                        <p:cTn id="407" dur="500"/>
                                        <p:tgtEl>
                                          <p:spTgt spid="195"/>
                                        </p:tgtEl>
                                      </p:cBhvr>
                                    </p:animEffect>
                                  </p:childTnLst>
                                </p:cTn>
                              </p:par>
                              <p:par>
                                <p:cTn id="408" presetID="10" presetClass="entr" presetSubtype="0" fill="hold" grpId="0" nodeType="withEffect">
                                  <p:stCondLst>
                                    <p:cond delay="0"/>
                                  </p:stCondLst>
                                  <p:childTnLst>
                                    <p:set>
                                      <p:cBhvr>
                                        <p:cTn id="409" dur="1" fill="hold">
                                          <p:stCondLst>
                                            <p:cond delay="0"/>
                                          </p:stCondLst>
                                        </p:cTn>
                                        <p:tgtEl>
                                          <p:spTgt spid="199"/>
                                        </p:tgtEl>
                                        <p:attrNameLst>
                                          <p:attrName>style.visibility</p:attrName>
                                        </p:attrNameLst>
                                      </p:cBhvr>
                                      <p:to>
                                        <p:strVal val="visible"/>
                                      </p:to>
                                    </p:set>
                                    <p:animEffect transition="in" filter="fade">
                                      <p:cBhvr>
                                        <p:cTn id="410" dur="500"/>
                                        <p:tgtEl>
                                          <p:spTgt spid="199"/>
                                        </p:tgtEl>
                                      </p:cBhvr>
                                    </p:animEffect>
                                  </p:childTnLst>
                                </p:cTn>
                              </p:par>
                              <p:par>
                                <p:cTn id="411" presetID="10" presetClass="entr" presetSubtype="0" fill="hold" grpId="0" nodeType="withEffect">
                                  <p:stCondLst>
                                    <p:cond delay="0"/>
                                  </p:stCondLst>
                                  <p:childTnLst>
                                    <p:set>
                                      <p:cBhvr>
                                        <p:cTn id="412" dur="1" fill="hold">
                                          <p:stCondLst>
                                            <p:cond delay="0"/>
                                          </p:stCondLst>
                                        </p:cTn>
                                        <p:tgtEl>
                                          <p:spTgt spid="198"/>
                                        </p:tgtEl>
                                        <p:attrNameLst>
                                          <p:attrName>style.visibility</p:attrName>
                                        </p:attrNameLst>
                                      </p:cBhvr>
                                      <p:to>
                                        <p:strVal val="visible"/>
                                      </p:to>
                                    </p:set>
                                    <p:animEffect transition="in" filter="fade">
                                      <p:cBhvr>
                                        <p:cTn id="413" dur="500"/>
                                        <p:tgtEl>
                                          <p:spTgt spid="198"/>
                                        </p:tgtEl>
                                      </p:cBhvr>
                                    </p:animEffect>
                                  </p:childTnLst>
                                </p:cTn>
                              </p:par>
                            </p:childTnLst>
                          </p:cTn>
                        </p:par>
                        <p:par>
                          <p:cTn id="414" fill="hold">
                            <p:stCondLst>
                              <p:cond delay="1500"/>
                            </p:stCondLst>
                            <p:childTnLst>
                              <p:par>
                                <p:cTn id="415" presetID="10" presetClass="entr" presetSubtype="0" fill="hold" grpId="0" nodeType="afterEffect">
                                  <p:stCondLst>
                                    <p:cond delay="0"/>
                                  </p:stCondLst>
                                  <p:childTnLst>
                                    <p:set>
                                      <p:cBhvr>
                                        <p:cTn id="416" dur="1" fill="hold">
                                          <p:stCondLst>
                                            <p:cond delay="0"/>
                                          </p:stCondLst>
                                        </p:cTn>
                                        <p:tgtEl>
                                          <p:spTgt spid="131"/>
                                        </p:tgtEl>
                                        <p:attrNameLst>
                                          <p:attrName>style.visibility</p:attrName>
                                        </p:attrNameLst>
                                      </p:cBhvr>
                                      <p:to>
                                        <p:strVal val="visible"/>
                                      </p:to>
                                    </p:set>
                                    <p:animEffect transition="in" filter="fade">
                                      <p:cBhvr>
                                        <p:cTn id="417" dur="500"/>
                                        <p:tgtEl>
                                          <p:spTgt spid="131"/>
                                        </p:tgtEl>
                                      </p:cBhvr>
                                    </p:animEffect>
                                  </p:childTnLst>
                                </p:cTn>
                              </p:par>
                              <p:par>
                                <p:cTn id="418" presetID="10" presetClass="entr" presetSubtype="0" fill="hold" grpId="0" nodeType="withEffect">
                                  <p:stCondLst>
                                    <p:cond delay="0"/>
                                  </p:stCondLst>
                                  <p:childTnLst>
                                    <p:set>
                                      <p:cBhvr>
                                        <p:cTn id="419" dur="1" fill="hold">
                                          <p:stCondLst>
                                            <p:cond delay="0"/>
                                          </p:stCondLst>
                                        </p:cTn>
                                        <p:tgtEl>
                                          <p:spTgt spid="132"/>
                                        </p:tgtEl>
                                        <p:attrNameLst>
                                          <p:attrName>style.visibility</p:attrName>
                                        </p:attrNameLst>
                                      </p:cBhvr>
                                      <p:to>
                                        <p:strVal val="visible"/>
                                      </p:to>
                                    </p:set>
                                    <p:animEffect transition="in" filter="fade">
                                      <p:cBhvr>
                                        <p:cTn id="420" dur="500"/>
                                        <p:tgtEl>
                                          <p:spTgt spid="132"/>
                                        </p:tgtEl>
                                      </p:cBhvr>
                                    </p:animEffect>
                                  </p:childTnLst>
                                </p:cTn>
                              </p:par>
                              <p:par>
                                <p:cTn id="421" presetID="10" presetClass="entr" presetSubtype="0" fill="hold" grpId="0" nodeType="withEffect">
                                  <p:stCondLst>
                                    <p:cond delay="0"/>
                                  </p:stCondLst>
                                  <p:childTnLst>
                                    <p:set>
                                      <p:cBhvr>
                                        <p:cTn id="422" dur="1" fill="hold">
                                          <p:stCondLst>
                                            <p:cond delay="0"/>
                                          </p:stCondLst>
                                        </p:cTn>
                                        <p:tgtEl>
                                          <p:spTgt spid="133"/>
                                        </p:tgtEl>
                                        <p:attrNameLst>
                                          <p:attrName>style.visibility</p:attrName>
                                        </p:attrNameLst>
                                      </p:cBhvr>
                                      <p:to>
                                        <p:strVal val="visible"/>
                                      </p:to>
                                    </p:set>
                                    <p:animEffect transition="in" filter="fade">
                                      <p:cBhvr>
                                        <p:cTn id="423" dur="500"/>
                                        <p:tgtEl>
                                          <p:spTgt spid="133"/>
                                        </p:tgtEl>
                                      </p:cBhvr>
                                    </p:animEffect>
                                  </p:childTnLst>
                                </p:cTn>
                              </p:par>
                              <p:par>
                                <p:cTn id="424" presetID="10" presetClass="entr" presetSubtype="0" fill="hold" grpId="0" nodeType="withEffect">
                                  <p:stCondLst>
                                    <p:cond delay="0"/>
                                  </p:stCondLst>
                                  <p:childTnLst>
                                    <p:set>
                                      <p:cBhvr>
                                        <p:cTn id="425" dur="1" fill="hold">
                                          <p:stCondLst>
                                            <p:cond delay="0"/>
                                          </p:stCondLst>
                                        </p:cTn>
                                        <p:tgtEl>
                                          <p:spTgt spid="134"/>
                                        </p:tgtEl>
                                        <p:attrNameLst>
                                          <p:attrName>style.visibility</p:attrName>
                                        </p:attrNameLst>
                                      </p:cBhvr>
                                      <p:to>
                                        <p:strVal val="visible"/>
                                      </p:to>
                                    </p:set>
                                    <p:animEffect transition="in" filter="fade">
                                      <p:cBhvr>
                                        <p:cTn id="426" dur="500"/>
                                        <p:tgtEl>
                                          <p:spTgt spid="134"/>
                                        </p:tgtEl>
                                      </p:cBhvr>
                                    </p:animEffect>
                                  </p:childTnLst>
                                </p:cTn>
                              </p:par>
                              <p:par>
                                <p:cTn id="427" presetID="10" presetClass="entr" presetSubtype="0" fill="hold" grpId="0" nodeType="withEffect">
                                  <p:stCondLst>
                                    <p:cond delay="0"/>
                                  </p:stCondLst>
                                  <p:childTnLst>
                                    <p:set>
                                      <p:cBhvr>
                                        <p:cTn id="428" dur="1" fill="hold">
                                          <p:stCondLst>
                                            <p:cond delay="0"/>
                                          </p:stCondLst>
                                        </p:cTn>
                                        <p:tgtEl>
                                          <p:spTgt spid="135"/>
                                        </p:tgtEl>
                                        <p:attrNameLst>
                                          <p:attrName>style.visibility</p:attrName>
                                        </p:attrNameLst>
                                      </p:cBhvr>
                                      <p:to>
                                        <p:strVal val="visible"/>
                                      </p:to>
                                    </p:set>
                                    <p:animEffect transition="in" filter="fade">
                                      <p:cBhvr>
                                        <p:cTn id="429" dur="500"/>
                                        <p:tgtEl>
                                          <p:spTgt spid="135"/>
                                        </p:tgtEl>
                                      </p:cBhvr>
                                    </p:animEffect>
                                  </p:childTnLst>
                                </p:cTn>
                              </p:par>
                              <p:par>
                                <p:cTn id="430" presetID="10" presetClass="entr" presetSubtype="0" fill="hold" grpId="0" nodeType="withEffect">
                                  <p:stCondLst>
                                    <p:cond delay="0"/>
                                  </p:stCondLst>
                                  <p:childTnLst>
                                    <p:set>
                                      <p:cBhvr>
                                        <p:cTn id="431" dur="1" fill="hold">
                                          <p:stCondLst>
                                            <p:cond delay="0"/>
                                          </p:stCondLst>
                                        </p:cTn>
                                        <p:tgtEl>
                                          <p:spTgt spid="136"/>
                                        </p:tgtEl>
                                        <p:attrNameLst>
                                          <p:attrName>style.visibility</p:attrName>
                                        </p:attrNameLst>
                                      </p:cBhvr>
                                      <p:to>
                                        <p:strVal val="visible"/>
                                      </p:to>
                                    </p:set>
                                    <p:animEffect transition="in" filter="fade">
                                      <p:cBhvr>
                                        <p:cTn id="432" dur="500"/>
                                        <p:tgtEl>
                                          <p:spTgt spid="136"/>
                                        </p:tgtEl>
                                      </p:cBhvr>
                                    </p:animEffect>
                                  </p:childTnLst>
                                </p:cTn>
                              </p:par>
                              <p:par>
                                <p:cTn id="433" presetID="10" presetClass="entr" presetSubtype="0" fill="hold" grpId="0" nodeType="withEffect">
                                  <p:stCondLst>
                                    <p:cond delay="0"/>
                                  </p:stCondLst>
                                  <p:childTnLst>
                                    <p:set>
                                      <p:cBhvr>
                                        <p:cTn id="434" dur="1" fill="hold">
                                          <p:stCondLst>
                                            <p:cond delay="0"/>
                                          </p:stCondLst>
                                        </p:cTn>
                                        <p:tgtEl>
                                          <p:spTgt spid="137"/>
                                        </p:tgtEl>
                                        <p:attrNameLst>
                                          <p:attrName>style.visibility</p:attrName>
                                        </p:attrNameLst>
                                      </p:cBhvr>
                                      <p:to>
                                        <p:strVal val="visible"/>
                                      </p:to>
                                    </p:set>
                                    <p:animEffect transition="in" filter="fade">
                                      <p:cBhvr>
                                        <p:cTn id="435" dur="500"/>
                                        <p:tgtEl>
                                          <p:spTgt spid="137"/>
                                        </p:tgtEl>
                                      </p:cBhvr>
                                    </p:animEffect>
                                  </p:childTnLst>
                                </p:cTn>
                              </p:par>
                              <p:par>
                                <p:cTn id="436" presetID="10" presetClass="entr" presetSubtype="0" fill="hold" grpId="0" nodeType="withEffect">
                                  <p:stCondLst>
                                    <p:cond delay="0"/>
                                  </p:stCondLst>
                                  <p:childTnLst>
                                    <p:set>
                                      <p:cBhvr>
                                        <p:cTn id="437" dur="1" fill="hold">
                                          <p:stCondLst>
                                            <p:cond delay="0"/>
                                          </p:stCondLst>
                                        </p:cTn>
                                        <p:tgtEl>
                                          <p:spTgt spid="138"/>
                                        </p:tgtEl>
                                        <p:attrNameLst>
                                          <p:attrName>style.visibility</p:attrName>
                                        </p:attrNameLst>
                                      </p:cBhvr>
                                      <p:to>
                                        <p:strVal val="visible"/>
                                      </p:to>
                                    </p:set>
                                    <p:animEffect transition="in" filter="fade">
                                      <p:cBhvr>
                                        <p:cTn id="438" dur="500"/>
                                        <p:tgtEl>
                                          <p:spTgt spid="138"/>
                                        </p:tgtEl>
                                      </p:cBhvr>
                                    </p:animEffect>
                                  </p:childTnLst>
                                </p:cTn>
                              </p:par>
                              <p:par>
                                <p:cTn id="439" presetID="10" presetClass="entr" presetSubtype="0" fill="hold" grpId="0" nodeType="withEffect">
                                  <p:stCondLst>
                                    <p:cond delay="0"/>
                                  </p:stCondLst>
                                  <p:childTnLst>
                                    <p:set>
                                      <p:cBhvr>
                                        <p:cTn id="440" dur="1" fill="hold">
                                          <p:stCondLst>
                                            <p:cond delay="0"/>
                                          </p:stCondLst>
                                        </p:cTn>
                                        <p:tgtEl>
                                          <p:spTgt spid="139"/>
                                        </p:tgtEl>
                                        <p:attrNameLst>
                                          <p:attrName>style.visibility</p:attrName>
                                        </p:attrNameLst>
                                      </p:cBhvr>
                                      <p:to>
                                        <p:strVal val="visible"/>
                                      </p:to>
                                    </p:set>
                                    <p:animEffect transition="in" filter="fade">
                                      <p:cBhvr>
                                        <p:cTn id="441" dur="500"/>
                                        <p:tgtEl>
                                          <p:spTgt spid="139"/>
                                        </p:tgtEl>
                                      </p:cBhvr>
                                    </p:animEffect>
                                  </p:childTnLst>
                                </p:cTn>
                              </p:par>
                              <p:par>
                                <p:cTn id="442" presetID="10" presetClass="entr" presetSubtype="0" fill="hold" grpId="0" nodeType="withEffect">
                                  <p:stCondLst>
                                    <p:cond delay="0"/>
                                  </p:stCondLst>
                                  <p:childTnLst>
                                    <p:set>
                                      <p:cBhvr>
                                        <p:cTn id="443" dur="1" fill="hold">
                                          <p:stCondLst>
                                            <p:cond delay="0"/>
                                          </p:stCondLst>
                                        </p:cTn>
                                        <p:tgtEl>
                                          <p:spTgt spid="140"/>
                                        </p:tgtEl>
                                        <p:attrNameLst>
                                          <p:attrName>style.visibility</p:attrName>
                                        </p:attrNameLst>
                                      </p:cBhvr>
                                      <p:to>
                                        <p:strVal val="visible"/>
                                      </p:to>
                                    </p:set>
                                    <p:animEffect transition="in" filter="fade">
                                      <p:cBhvr>
                                        <p:cTn id="444" dur="500"/>
                                        <p:tgtEl>
                                          <p:spTgt spid="140"/>
                                        </p:tgtEl>
                                      </p:cBhvr>
                                    </p:animEffect>
                                  </p:childTnLst>
                                </p:cTn>
                              </p:par>
                              <p:par>
                                <p:cTn id="445" presetID="10" presetClass="entr" presetSubtype="0" fill="hold" grpId="0" nodeType="withEffect">
                                  <p:stCondLst>
                                    <p:cond delay="0"/>
                                  </p:stCondLst>
                                  <p:childTnLst>
                                    <p:set>
                                      <p:cBhvr>
                                        <p:cTn id="446" dur="1" fill="hold">
                                          <p:stCondLst>
                                            <p:cond delay="0"/>
                                          </p:stCondLst>
                                        </p:cTn>
                                        <p:tgtEl>
                                          <p:spTgt spid="141"/>
                                        </p:tgtEl>
                                        <p:attrNameLst>
                                          <p:attrName>style.visibility</p:attrName>
                                        </p:attrNameLst>
                                      </p:cBhvr>
                                      <p:to>
                                        <p:strVal val="visible"/>
                                      </p:to>
                                    </p:set>
                                    <p:animEffect transition="in" filter="fade">
                                      <p:cBhvr>
                                        <p:cTn id="447" dur="500"/>
                                        <p:tgtEl>
                                          <p:spTgt spid="141"/>
                                        </p:tgtEl>
                                      </p:cBhvr>
                                    </p:animEffect>
                                  </p:childTnLst>
                                </p:cTn>
                              </p:par>
                              <p:par>
                                <p:cTn id="448" presetID="10" presetClass="entr" presetSubtype="0" fill="hold" grpId="0" nodeType="withEffect">
                                  <p:stCondLst>
                                    <p:cond delay="0"/>
                                  </p:stCondLst>
                                  <p:childTnLst>
                                    <p:set>
                                      <p:cBhvr>
                                        <p:cTn id="449" dur="1" fill="hold">
                                          <p:stCondLst>
                                            <p:cond delay="0"/>
                                          </p:stCondLst>
                                        </p:cTn>
                                        <p:tgtEl>
                                          <p:spTgt spid="142"/>
                                        </p:tgtEl>
                                        <p:attrNameLst>
                                          <p:attrName>style.visibility</p:attrName>
                                        </p:attrNameLst>
                                      </p:cBhvr>
                                      <p:to>
                                        <p:strVal val="visible"/>
                                      </p:to>
                                    </p:set>
                                    <p:animEffect transition="in" filter="fade">
                                      <p:cBhvr>
                                        <p:cTn id="450" dur="500"/>
                                        <p:tgtEl>
                                          <p:spTgt spid="142"/>
                                        </p:tgtEl>
                                      </p:cBhvr>
                                    </p:animEffect>
                                  </p:childTnLst>
                                </p:cTn>
                              </p:par>
                              <p:par>
                                <p:cTn id="451" presetID="10" presetClass="entr" presetSubtype="0" fill="hold" grpId="0" nodeType="withEffect">
                                  <p:stCondLst>
                                    <p:cond delay="0"/>
                                  </p:stCondLst>
                                  <p:childTnLst>
                                    <p:set>
                                      <p:cBhvr>
                                        <p:cTn id="452" dur="1" fill="hold">
                                          <p:stCondLst>
                                            <p:cond delay="0"/>
                                          </p:stCondLst>
                                        </p:cTn>
                                        <p:tgtEl>
                                          <p:spTgt spid="143"/>
                                        </p:tgtEl>
                                        <p:attrNameLst>
                                          <p:attrName>style.visibility</p:attrName>
                                        </p:attrNameLst>
                                      </p:cBhvr>
                                      <p:to>
                                        <p:strVal val="visible"/>
                                      </p:to>
                                    </p:set>
                                    <p:animEffect transition="in" filter="fade">
                                      <p:cBhvr>
                                        <p:cTn id="453" dur="500"/>
                                        <p:tgtEl>
                                          <p:spTgt spid="143"/>
                                        </p:tgtEl>
                                      </p:cBhvr>
                                    </p:animEffect>
                                  </p:childTnLst>
                                </p:cTn>
                              </p:par>
                              <p:par>
                                <p:cTn id="454" presetID="10" presetClass="entr" presetSubtype="0" fill="hold" grpId="0" nodeType="withEffect">
                                  <p:stCondLst>
                                    <p:cond delay="0"/>
                                  </p:stCondLst>
                                  <p:childTnLst>
                                    <p:set>
                                      <p:cBhvr>
                                        <p:cTn id="455" dur="1" fill="hold">
                                          <p:stCondLst>
                                            <p:cond delay="0"/>
                                          </p:stCondLst>
                                        </p:cTn>
                                        <p:tgtEl>
                                          <p:spTgt spid="144"/>
                                        </p:tgtEl>
                                        <p:attrNameLst>
                                          <p:attrName>style.visibility</p:attrName>
                                        </p:attrNameLst>
                                      </p:cBhvr>
                                      <p:to>
                                        <p:strVal val="visible"/>
                                      </p:to>
                                    </p:set>
                                    <p:animEffect transition="in" filter="fade">
                                      <p:cBhvr>
                                        <p:cTn id="456" dur="500"/>
                                        <p:tgtEl>
                                          <p:spTgt spid="144"/>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145"/>
                                        </p:tgtEl>
                                        <p:attrNameLst>
                                          <p:attrName>style.visibility</p:attrName>
                                        </p:attrNameLst>
                                      </p:cBhvr>
                                      <p:to>
                                        <p:strVal val="visible"/>
                                      </p:to>
                                    </p:set>
                                    <p:animEffect transition="in" filter="fade">
                                      <p:cBhvr>
                                        <p:cTn id="459" dur="500"/>
                                        <p:tgtEl>
                                          <p:spTgt spid="145"/>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146"/>
                                        </p:tgtEl>
                                        <p:attrNameLst>
                                          <p:attrName>style.visibility</p:attrName>
                                        </p:attrNameLst>
                                      </p:cBhvr>
                                      <p:to>
                                        <p:strVal val="visible"/>
                                      </p:to>
                                    </p:set>
                                    <p:animEffect transition="in" filter="fade">
                                      <p:cBhvr>
                                        <p:cTn id="462" dur="500"/>
                                        <p:tgtEl>
                                          <p:spTgt spid="146"/>
                                        </p:tgtEl>
                                      </p:cBhvr>
                                    </p:animEffect>
                                  </p:childTnLst>
                                </p:cTn>
                              </p:par>
                              <p:par>
                                <p:cTn id="463" presetID="10" presetClass="entr" presetSubtype="0" fill="hold" grpId="0" nodeType="withEffect">
                                  <p:stCondLst>
                                    <p:cond delay="0"/>
                                  </p:stCondLst>
                                  <p:childTnLst>
                                    <p:set>
                                      <p:cBhvr>
                                        <p:cTn id="464" dur="1" fill="hold">
                                          <p:stCondLst>
                                            <p:cond delay="0"/>
                                          </p:stCondLst>
                                        </p:cTn>
                                        <p:tgtEl>
                                          <p:spTgt spid="177"/>
                                        </p:tgtEl>
                                        <p:attrNameLst>
                                          <p:attrName>style.visibility</p:attrName>
                                        </p:attrNameLst>
                                      </p:cBhvr>
                                      <p:to>
                                        <p:strVal val="visible"/>
                                      </p:to>
                                    </p:set>
                                    <p:animEffect transition="in" filter="fade">
                                      <p:cBhvr>
                                        <p:cTn id="465" dur="500"/>
                                        <p:tgtEl>
                                          <p:spTgt spid="177"/>
                                        </p:tgtEl>
                                      </p:cBhvr>
                                    </p:animEffect>
                                  </p:childTnLst>
                                </p:cTn>
                              </p:par>
                              <p:par>
                                <p:cTn id="466" presetID="10" presetClass="entr" presetSubtype="0" fill="hold" grpId="0" nodeType="withEffect">
                                  <p:stCondLst>
                                    <p:cond delay="0"/>
                                  </p:stCondLst>
                                  <p:childTnLst>
                                    <p:set>
                                      <p:cBhvr>
                                        <p:cTn id="467" dur="1" fill="hold">
                                          <p:stCondLst>
                                            <p:cond delay="0"/>
                                          </p:stCondLst>
                                        </p:cTn>
                                        <p:tgtEl>
                                          <p:spTgt spid="178"/>
                                        </p:tgtEl>
                                        <p:attrNameLst>
                                          <p:attrName>style.visibility</p:attrName>
                                        </p:attrNameLst>
                                      </p:cBhvr>
                                      <p:to>
                                        <p:strVal val="visible"/>
                                      </p:to>
                                    </p:set>
                                    <p:animEffect transition="in" filter="fade">
                                      <p:cBhvr>
                                        <p:cTn id="468" dur="500"/>
                                        <p:tgtEl>
                                          <p:spTgt spid="178"/>
                                        </p:tgtEl>
                                      </p:cBhvr>
                                    </p:animEffect>
                                  </p:childTnLst>
                                </p:cTn>
                              </p:par>
                              <p:par>
                                <p:cTn id="469" presetID="10" presetClass="entr" presetSubtype="0" fill="hold" grpId="0" nodeType="withEffect">
                                  <p:stCondLst>
                                    <p:cond delay="0"/>
                                  </p:stCondLst>
                                  <p:childTnLst>
                                    <p:set>
                                      <p:cBhvr>
                                        <p:cTn id="470" dur="1" fill="hold">
                                          <p:stCondLst>
                                            <p:cond delay="0"/>
                                          </p:stCondLst>
                                        </p:cTn>
                                        <p:tgtEl>
                                          <p:spTgt spid="179"/>
                                        </p:tgtEl>
                                        <p:attrNameLst>
                                          <p:attrName>style.visibility</p:attrName>
                                        </p:attrNameLst>
                                      </p:cBhvr>
                                      <p:to>
                                        <p:strVal val="visible"/>
                                      </p:to>
                                    </p:set>
                                    <p:animEffect transition="in" filter="fade">
                                      <p:cBhvr>
                                        <p:cTn id="471" dur="500"/>
                                        <p:tgtEl>
                                          <p:spTgt spid="179"/>
                                        </p:tgtEl>
                                      </p:cBhvr>
                                    </p:animEffect>
                                  </p:childTnLst>
                                </p:cTn>
                              </p:par>
                              <p:par>
                                <p:cTn id="472" presetID="10" presetClass="entr" presetSubtype="0" fill="hold" grpId="0" nodeType="withEffect">
                                  <p:stCondLst>
                                    <p:cond delay="0"/>
                                  </p:stCondLst>
                                  <p:childTnLst>
                                    <p:set>
                                      <p:cBhvr>
                                        <p:cTn id="473" dur="1" fill="hold">
                                          <p:stCondLst>
                                            <p:cond delay="0"/>
                                          </p:stCondLst>
                                        </p:cTn>
                                        <p:tgtEl>
                                          <p:spTgt spid="180"/>
                                        </p:tgtEl>
                                        <p:attrNameLst>
                                          <p:attrName>style.visibility</p:attrName>
                                        </p:attrNameLst>
                                      </p:cBhvr>
                                      <p:to>
                                        <p:strVal val="visible"/>
                                      </p:to>
                                    </p:set>
                                    <p:animEffect transition="in" filter="fade">
                                      <p:cBhvr>
                                        <p:cTn id="474" dur="500"/>
                                        <p:tgtEl>
                                          <p:spTgt spid="180"/>
                                        </p:tgtEl>
                                      </p:cBhvr>
                                    </p:animEffect>
                                  </p:childTnLst>
                                </p:cTn>
                              </p:par>
                              <p:par>
                                <p:cTn id="475" presetID="10" presetClass="entr" presetSubtype="0" fill="hold" grpId="0" nodeType="withEffect">
                                  <p:stCondLst>
                                    <p:cond delay="0"/>
                                  </p:stCondLst>
                                  <p:childTnLst>
                                    <p:set>
                                      <p:cBhvr>
                                        <p:cTn id="476" dur="1" fill="hold">
                                          <p:stCondLst>
                                            <p:cond delay="0"/>
                                          </p:stCondLst>
                                        </p:cTn>
                                        <p:tgtEl>
                                          <p:spTgt spid="181"/>
                                        </p:tgtEl>
                                        <p:attrNameLst>
                                          <p:attrName>style.visibility</p:attrName>
                                        </p:attrNameLst>
                                      </p:cBhvr>
                                      <p:to>
                                        <p:strVal val="visible"/>
                                      </p:to>
                                    </p:set>
                                    <p:animEffect transition="in" filter="fade">
                                      <p:cBhvr>
                                        <p:cTn id="477" dur="500"/>
                                        <p:tgtEl>
                                          <p:spTgt spid="181"/>
                                        </p:tgtEl>
                                      </p:cBhvr>
                                    </p:animEffect>
                                  </p:childTnLst>
                                </p:cTn>
                              </p:par>
                              <p:par>
                                <p:cTn id="478" presetID="10" presetClass="entr" presetSubtype="0" fill="hold" grpId="0" nodeType="withEffect">
                                  <p:stCondLst>
                                    <p:cond delay="0"/>
                                  </p:stCondLst>
                                  <p:childTnLst>
                                    <p:set>
                                      <p:cBhvr>
                                        <p:cTn id="479" dur="1" fill="hold">
                                          <p:stCondLst>
                                            <p:cond delay="0"/>
                                          </p:stCondLst>
                                        </p:cTn>
                                        <p:tgtEl>
                                          <p:spTgt spid="182"/>
                                        </p:tgtEl>
                                        <p:attrNameLst>
                                          <p:attrName>style.visibility</p:attrName>
                                        </p:attrNameLst>
                                      </p:cBhvr>
                                      <p:to>
                                        <p:strVal val="visible"/>
                                      </p:to>
                                    </p:set>
                                    <p:animEffect transition="in" filter="fade">
                                      <p:cBhvr>
                                        <p:cTn id="480" dur="500"/>
                                        <p:tgtEl>
                                          <p:spTgt spid="182"/>
                                        </p:tgtEl>
                                      </p:cBhvr>
                                    </p:animEffect>
                                  </p:childTnLst>
                                </p:cTn>
                              </p:par>
                              <p:par>
                                <p:cTn id="481" presetID="10" presetClass="entr" presetSubtype="0" fill="hold" grpId="0" nodeType="withEffect">
                                  <p:stCondLst>
                                    <p:cond delay="0"/>
                                  </p:stCondLst>
                                  <p:childTnLst>
                                    <p:set>
                                      <p:cBhvr>
                                        <p:cTn id="482" dur="1" fill="hold">
                                          <p:stCondLst>
                                            <p:cond delay="0"/>
                                          </p:stCondLst>
                                        </p:cTn>
                                        <p:tgtEl>
                                          <p:spTgt spid="183"/>
                                        </p:tgtEl>
                                        <p:attrNameLst>
                                          <p:attrName>style.visibility</p:attrName>
                                        </p:attrNameLst>
                                      </p:cBhvr>
                                      <p:to>
                                        <p:strVal val="visible"/>
                                      </p:to>
                                    </p:set>
                                    <p:animEffect transition="in" filter="fade">
                                      <p:cBhvr>
                                        <p:cTn id="483" dur="500"/>
                                        <p:tgtEl>
                                          <p:spTgt spid="183"/>
                                        </p:tgtEl>
                                      </p:cBhvr>
                                    </p:animEffect>
                                  </p:childTnLst>
                                </p:cTn>
                              </p:par>
                              <p:par>
                                <p:cTn id="484" presetID="10" presetClass="entr" presetSubtype="0" fill="hold" grpId="0" nodeType="withEffect">
                                  <p:stCondLst>
                                    <p:cond delay="0"/>
                                  </p:stCondLst>
                                  <p:childTnLst>
                                    <p:set>
                                      <p:cBhvr>
                                        <p:cTn id="485" dur="1" fill="hold">
                                          <p:stCondLst>
                                            <p:cond delay="0"/>
                                          </p:stCondLst>
                                        </p:cTn>
                                        <p:tgtEl>
                                          <p:spTgt spid="184"/>
                                        </p:tgtEl>
                                        <p:attrNameLst>
                                          <p:attrName>style.visibility</p:attrName>
                                        </p:attrNameLst>
                                      </p:cBhvr>
                                      <p:to>
                                        <p:strVal val="visible"/>
                                      </p:to>
                                    </p:set>
                                    <p:animEffect transition="in" filter="fade">
                                      <p:cBhvr>
                                        <p:cTn id="486" dur="500"/>
                                        <p:tgtEl>
                                          <p:spTgt spid="184"/>
                                        </p:tgtEl>
                                      </p:cBhvr>
                                    </p:animEffect>
                                  </p:childTnLst>
                                </p:cTn>
                              </p:par>
                              <p:par>
                                <p:cTn id="487" presetID="10" presetClass="entr" presetSubtype="0" fill="hold" grpId="0" nodeType="withEffect">
                                  <p:stCondLst>
                                    <p:cond delay="0"/>
                                  </p:stCondLst>
                                  <p:childTnLst>
                                    <p:set>
                                      <p:cBhvr>
                                        <p:cTn id="488" dur="1" fill="hold">
                                          <p:stCondLst>
                                            <p:cond delay="0"/>
                                          </p:stCondLst>
                                        </p:cTn>
                                        <p:tgtEl>
                                          <p:spTgt spid="185"/>
                                        </p:tgtEl>
                                        <p:attrNameLst>
                                          <p:attrName>style.visibility</p:attrName>
                                        </p:attrNameLst>
                                      </p:cBhvr>
                                      <p:to>
                                        <p:strVal val="visible"/>
                                      </p:to>
                                    </p:set>
                                    <p:animEffect transition="in" filter="fade">
                                      <p:cBhvr>
                                        <p:cTn id="489"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smtClean="0"/>
              <a:t>Collaborative Context Collection:</a:t>
            </a:r>
            <a:br>
              <a:rPr lang="en-US" sz="3200" dirty="0" smtClean="0"/>
            </a:br>
            <a:r>
              <a:rPr lang="en-US" sz="3200" dirty="0" smtClean="0"/>
              <a:t>Principles</a:t>
            </a:r>
            <a:endParaRPr lang="en-US" sz="3200" dirty="0"/>
          </a:p>
        </p:txBody>
      </p:sp>
      <p:pic>
        <p:nvPicPr>
          <p:cNvPr id="8" name="Content Placeholder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 name="Content Placeholder 2"/>
          <p:cNvSpPr>
            <a:spLocks noGrp="1"/>
          </p:cNvSpPr>
          <p:nvPr>
            <p:ph idx="1"/>
          </p:nvPr>
        </p:nvSpPr>
        <p:spPr>
          <a:xfrm>
            <a:off x="2587644" y="1422400"/>
            <a:ext cx="8385156" cy="3777622"/>
          </a:xfrm>
        </p:spPr>
        <p:txBody>
          <a:bodyPr>
            <a:normAutofit/>
          </a:bodyPr>
          <a:lstStyle/>
          <a:p>
            <a:r>
              <a:rPr lang="en-US" sz="2000" dirty="0"/>
              <a:t>Execution discipline: </a:t>
            </a:r>
            <a:r>
              <a:rPr lang="en-US" sz="2000" i="1" dirty="0"/>
              <a:t>all-or-none</a:t>
            </a:r>
            <a:r>
              <a:rPr lang="en-US" sz="2000" dirty="0"/>
              <a:t>.</a:t>
            </a:r>
          </a:p>
          <a:p>
            <a:r>
              <a:rPr lang="en-US" sz="2000" dirty="0" smtClean="0"/>
              <a:t>Context</a:t>
            </a:r>
            <a:r>
              <a:rPr lang="en-US" sz="2000" dirty="0"/>
              <a:t>: minimum set of variables (thread’s registers) describing the </a:t>
            </a:r>
            <a:r>
              <a:rPr lang="en-US" sz="2000" dirty="0" smtClean="0"/>
              <a:t>divergent task</a:t>
            </a:r>
            <a:r>
              <a:rPr lang="en-US" sz="2000" dirty="0"/>
              <a:t>.</a:t>
            </a:r>
          </a:p>
          <a:p>
            <a:r>
              <a:rPr lang="en-US" sz="2000" dirty="0" smtClean="0"/>
              <a:t>Context stack: a warp specific shared memory region to collect insufficient divergent task contexts.</a:t>
            </a:r>
          </a:p>
          <a:p>
            <a:r>
              <a:rPr lang="en-US" sz="2000" dirty="0" smtClean="0"/>
              <a:t>Required assumption: repetitive </a:t>
            </a:r>
            <a:r>
              <a:rPr lang="en-US" sz="2000" dirty="0"/>
              <a:t>divergent tasks with independent iterations</a:t>
            </a:r>
            <a:r>
              <a:rPr lang="en-US" sz="2000" dirty="0" smtClean="0"/>
              <a:t>.</a:t>
            </a:r>
            <a:endParaRPr lang="en-US" sz="2000" dirty="0"/>
          </a:p>
        </p:txBody>
      </p:sp>
    </p:spTree>
    <p:extLst>
      <p:ext uri="{BB962C8B-B14F-4D97-AF65-F5344CB8AC3E}">
        <p14:creationId xmlns:p14="http://schemas.microsoft.com/office/powerpoint/2010/main" val="310541794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a:t>Collaborative Context Collection:</a:t>
            </a:r>
            <a:br>
              <a:rPr lang="en-US" sz="3200" dirty="0"/>
            </a:br>
            <a:r>
              <a:rPr lang="en-US" sz="3200" dirty="0" smtClean="0"/>
              <a:t>Applying to CUDA Kernels (1/2)</a:t>
            </a:r>
            <a:endParaRPr lang="en-US" sz="3200" dirty="0"/>
          </a:p>
        </p:txBody>
      </p:sp>
      <p:pic>
        <p:nvPicPr>
          <p:cNvPr id="8" name="Content Placeholder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7</a:t>
            </a:r>
            <a:endParaRPr lang="en-US" dirty="0">
              <a:solidFill>
                <a:schemeClr val="bg1">
                  <a:lumMod val="85000"/>
                </a:schemeClr>
              </a:solidFill>
            </a:endParaRPr>
          </a:p>
        </p:txBody>
      </p:sp>
      <p:sp>
        <p:nvSpPr>
          <p:cNvPr id="20" name="Rectangle 19"/>
          <p:cNvSpPr/>
          <p:nvPr/>
        </p:nvSpPr>
        <p:spPr>
          <a:xfrm>
            <a:off x="4049130" y="4998768"/>
            <a:ext cx="3470494" cy="2394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049130" y="5235938"/>
            <a:ext cx="4584700" cy="23968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93558" y="2803567"/>
            <a:ext cx="2108200" cy="2413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693558" y="3044867"/>
            <a:ext cx="4445000" cy="2413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693558" y="3286167"/>
            <a:ext cx="5537200" cy="254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93558" y="2562267"/>
            <a:ext cx="5651500" cy="2413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985724" y="1809637"/>
            <a:ext cx="8229600" cy="4185761"/>
          </a:xfrm>
          <a:prstGeom prst="rect">
            <a:avLst/>
          </a:prstGeom>
          <a:noFill/>
        </p:spPr>
        <p:txBody>
          <a:bodyPr wrap="square" lIns="0" tIns="0" rIns="0" bIns="0" rtlCol="0">
            <a:spAutoFit/>
          </a:bodyPr>
          <a:lstStyle/>
          <a:p>
            <a:r>
              <a:rPr lang="en-US" sz="1600" dirty="0">
                <a:latin typeface="Courier New" panose="02070309020205020404" pitchFamily="49" charset="0"/>
                <a:cs typeface="Courier New" panose="02070309020205020404" pitchFamily="49" charset="0"/>
              </a:rPr>
              <a:t>1  __global__ void </a:t>
            </a:r>
            <a:r>
              <a:rPr lang="en-US" sz="1600" dirty="0" err="1" smtClean="0">
                <a:latin typeface="Courier New" panose="02070309020205020404" pitchFamily="49" charset="0"/>
                <a:cs typeface="Courier New" panose="02070309020205020404" pitchFamily="49" charset="0"/>
              </a:rPr>
              <a:t>CUDA_kernel_BFS_CCC</a:t>
            </a:r>
            <a:r>
              <a:rPr lang="en-US" sz="1600" dirty="0" smtClean="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2  </a:t>
            </a:r>
            <a:r>
              <a:rPr lang="en-US" sz="1600" dirty="0" err="1">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numV</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curr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levels,</a:t>
            </a:r>
          </a:p>
          <a:p>
            <a:r>
              <a:rPr lang="en-US" sz="1600" dirty="0">
                <a:latin typeface="Courier New" panose="02070309020205020404" pitchFamily="49" charset="0"/>
                <a:cs typeface="Courier New" panose="02070309020205020404" pitchFamily="49" charset="0"/>
              </a:rPr>
              <a:t>3  </a:t>
            </a:r>
            <a:r>
              <a:rPr lang="en-US" sz="1600" dirty="0" err="1">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v, </a:t>
            </a:r>
            <a:r>
              <a:rPr lang="en-US" sz="1600" dirty="0" err="1">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e, </a:t>
            </a:r>
            <a:r>
              <a:rPr lang="en-US" sz="1600" dirty="0" err="1">
                <a:latin typeface="Courier New" panose="02070309020205020404" pitchFamily="49" charset="0"/>
                <a:cs typeface="Courier New" panose="02070309020205020404" pitchFamily="49" charset="0"/>
              </a:rPr>
              <a:t>bool</a:t>
            </a:r>
            <a:r>
              <a:rPr lang="en-US" sz="1600" dirty="0">
                <a:latin typeface="Courier New" panose="02070309020205020404" pitchFamily="49" charset="0"/>
                <a:cs typeface="Courier New" panose="02070309020205020404" pitchFamily="49" charset="0"/>
              </a:rPr>
              <a:t>* done ) </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4     </a:t>
            </a:r>
            <a:r>
              <a:rPr lang="en-US" sz="1600" dirty="0">
                <a:latin typeface="Courier New" panose="02070309020205020404" pitchFamily="49" charset="0"/>
                <a:cs typeface="Courier New" panose="02070309020205020404" pitchFamily="49" charset="0"/>
              </a:rPr>
              <a:t>volatile __shared__ </a:t>
            </a:r>
            <a:r>
              <a:rPr lang="en-US" sz="1600" dirty="0" smtClean="0">
                <a:latin typeface="Courier New" panose="02070309020205020404" pitchFamily="49" charset="0"/>
                <a:cs typeface="Courier New" panose="02070309020205020404" pitchFamily="49" charset="0"/>
              </a:rPr>
              <a:t>int </a:t>
            </a:r>
            <a:r>
              <a:rPr lang="en-US" sz="1600" dirty="0">
                <a:latin typeface="Courier New" panose="02070309020205020404" pitchFamily="49" charset="0"/>
                <a:cs typeface="Courier New" panose="02070309020205020404" pitchFamily="49" charset="0"/>
              </a:rPr>
              <a:t>cxtStack[ </a:t>
            </a:r>
            <a:r>
              <a:rPr lang="en-US" sz="1600" dirty="0" smtClean="0">
                <a:latin typeface="Courier New" panose="02070309020205020404" pitchFamily="49" charset="0"/>
                <a:cs typeface="Courier New" panose="02070309020205020404" pitchFamily="49" charset="0"/>
              </a:rPr>
              <a:t>CTA_WIDTH </a:t>
            </a:r>
            <a:r>
              <a:rPr lang="en-US" sz="1600" dirty="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5     </a:t>
            </a:r>
            <a:r>
              <a:rPr lang="en-US" sz="1600" dirty="0">
                <a:latin typeface="Courier New" panose="02070309020205020404" pitchFamily="49" charset="0"/>
                <a:cs typeface="Courier New" panose="02070309020205020404" pitchFamily="49" charset="0"/>
              </a:rPr>
              <a:t>int stackTop = 0; </a:t>
            </a:r>
          </a:p>
          <a:p>
            <a:r>
              <a:rPr lang="en-US" sz="1600" dirty="0" smtClean="0">
                <a:latin typeface="Courier New" panose="02070309020205020404" pitchFamily="49" charset="0"/>
                <a:cs typeface="Courier New" panose="02070309020205020404" pitchFamily="49" charset="0"/>
              </a:rPr>
              <a:t>6     </a:t>
            </a:r>
            <a:r>
              <a:rPr lang="en-US" sz="1600" dirty="0">
                <a:latin typeface="Courier New" panose="02070309020205020404" pitchFamily="49" charset="0"/>
                <a:cs typeface="Courier New" panose="02070309020205020404" pitchFamily="49" charset="0"/>
              </a:rPr>
              <a:t>int wOffset = threadIdx.x &amp; </a:t>
            </a:r>
            <a:r>
              <a:rPr lang="en-US" sz="1600" dirty="0" smtClean="0">
                <a:latin typeface="Courier New" panose="02070309020205020404" pitchFamily="49" charset="0"/>
                <a:cs typeface="Courier New" panose="02070309020205020404" pitchFamily="49" charset="0"/>
              </a:rPr>
              <a:t>( ~31 );</a:t>
            </a:r>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7     </a:t>
            </a:r>
            <a:r>
              <a:rPr lang="en-US" sz="1600" dirty="0">
                <a:latin typeface="Courier New" panose="02070309020205020404" pitchFamily="49" charset="0"/>
                <a:cs typeface="Courier New" panose="02070309020205020404" pitchFamily="49" charset="0"/>
              </a:rPr>
              <a:t>int lanemask_le = getLaneMaskLE_PTXWrapper</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8     for(</a:t>
            </a:r>
          </a:p>
          <a:p>
            <a:r>
              <a:rPr lang="en-US" sz="1600" dirty="0" smtClean="0">
                <a:latin typeface="Courier New" panose="02070309020205020404" pitchFamily="49" charset="0"/>
                <a:cs typeface="Courier New" panose="02070309020205020404" pitchFamily="49" charset="0"/>
              </a:rPr>
              <a:t>9     int vIdx = threadIdx.x + blockIdx.x * blockDim.x;</a:t>
            </a:r>
          </a:p>
          <a:p>
            <a:r>
              <a:rPr lang="en-US" sz="1600" dirty="0" smtClean="0">
                <a:latin typeface="Courier New" panose="02070309020205020404" pitchFamily="49" charset="0"/>
                <a:cs typeface="Courier New" panose="02070309020205020404" pitchFamily="49" charset="0"/>
              </a:rPr>
              <a:t>10    vIdx &lt; numV;</a:t>
            </a:r>
          </a:p>
          <a:p>
            <a:r>
              <a:rPr lang="en-US" sz="1600" dirty="0" smtClean="0">
                <a:latin typeface="Courier New" panose="02070309020205020404" pitchFamily="49" charset="0"/>
                <a:cs typeface="Courier New" panose="02070309020205020404" pitchFamily="49" charset="0"/>
              </a:rPr>
              <a:t>11    vIdx += gridDim.x * blockDim.x ) {</a:t>
            </a:r>
          </a:p>
          <a:p>
            <a:r>
              <a:rPr lang="en-US" sz="1600" dirty="0" smtClean="0">
                <a:latin typeface="Courier New" panose="02070309020205020404" pitchFamily="49" charset="0"/>
                <a:cs typeface="Courier New" panose="02070309020205020404" pitchFamily="49" charset="0"/>
              </a:rPr>
              <a:t>12       bool </a:t>
            </a:r>
            <a:r>
              <a:rPr lang="en-US" sz="1600" dirty="0">
                <a:latin typeface="Courier New" panose="02070309020205020404" pitchFamily="49" charset="0"/>
                <a:cs typeface="Courier New" panose="02070309020205020404" pitchFamily="49" charset="0"/>
              </a:rPr>
              <a:t>p = levels[ v</a:t>
            </a:r>
            <a:r>
              <a:rPr lang="en-US" sz="1600" dirty="0" smtClean="0">
                <a:latin typeface="Courier New" panose="02070309020205020404" pitchFamily="49" charset="0"/>
                <a:cs typeface="Courier New" panose="02070309020205020404" pitchFamily="49" charset="0"/>
              </a:rPr>
              <a:t>Idx </a:t>
            </a:r>
            <a:r>
              <a:rPr lang="en-US" sz="1600" dirty="0">
                <a:latin typeface="Courier New" panose="02070309020205020404" pitchFamily="49" charset="0"/>
                <a:cs typeface="Courier New" panose="02070309020205020404" pitchFamily="49" charset="0"/>
              </a:rPr>
              <a:t>] == curr; </a:t>
            </a:r>
            <a:r>
              <a:rPr lang="en-US" sz="1600" b="1" dirty="0">
                <a:latin typeface="Courier New" panose="02070309020205020404" pitchFamily="49" charset="0"/>
                <a:cs typeface="Courier New" panose="02070309020205020404" pitchFamily="49" charset="0"/>
              </a:rPr>
              <a:t>// Block </a:t>
            </a:r>
            <a:r>
              <a:rPr lang="en-US" sz="1600" b="1" dirty="0" smtClean="0">
                <a:latin typeface="Courier New" panose="02070309020205020404" pitchFamily="49" charset="0"/>
                <a:cs typeface="Courier New" panose="02070309020205020404" pitchFamily="49" charset="0"/>
              </a:rPr>
              <a:t>A.</a:t>
            </a:r>
          </a:p>
          <a:p>
            <a:r>
              <a:rPr lang="en-US" sz="1600" dirty="0" smtClean="0">
                <a:latin typeface="Courier New" panose="02070309020205020404" pitchFamily="49" charset="0"/>
                <a:cs typeface="Courier New" panose="02070309020205020404" pitchFamily="49" charset="0"/>
              </a:rPr>
              <a:t>13       int </a:t>
            </a:r>
            <a:r>
              <a:rPr lang="en-US" sz="1600" dirty="0">
                <a:latin typeface="Courier New" panose="02070309020205020404" pitchFamily="49" charset="0"/>
                <a:cs typeface="Courier New" panose="02070309020205020404" pitchFamily="49" charset="0"/>
              </a:rPr>
              <a:t>jIdx = </a:t>
            </a:r>
            <a:r>
              <a:rPr lang="en-US" sz="1600" dirty="0" smtClean="0">
                <a:latin typeface="Courier New" panose="02070309020205020404" pitchFamily="49" charset="0"/>
                <a:cs typeface="Courier New" panose="02070309020205020404" pitchFamily="49" charset="0"/>
              </a:rPr>
              <a:t>vIdx;</a:t>
            </a:r>
          </a:p>
          <a:p>
            <a:r>
              <a:rPr lang="en-US" sz="1600" dirty="0" smtClean="0">
                <a:latin typeface="Courier New" panose="02070309020205020404" pitchFamily="49" charset="0"/>
                <a:cs typeface="Courier New" panose="02070309020205020404" pitchFamily="49" charset="0"/>
              </a:rPr>
              <a:t>14       int pthBlt </a:t>
            </a:r>
            <a:r>
              <a:rPr lang="en-US" sz="1600" dirty="0">
                <a:latin typeface="Courier New" panose="02070309020205020404" pitchFamily="49" charset="0"/>
                <a:cs typeface="Courier New" panose="02070309020205020404" pitchFamily="49" charset="0"/>
              </a:rPr>
              <a:t>= __ballot( </a:t>
            </a:r>
            <a:r>
              <a:rPr lang="en-US" sz="1600" dirty="0" smtClean="0">
                <a:latin typeface="Courier New" panose="02070309020205020404" pitchFamily="49" charset="0"/>
                <a:cs typeface="Courier New" panose="02070309020205020404" pitchFamily="49" charset="0"/>
              </a:rPr>
              <a:t>!p </a:t>
            </a:r>
            <a:r>
              <a:rPr lang="en-US" sz="1600" dirty="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15       </a:t>
            </a:r>
            <a:r>
              <a:rPr lang="en-US" sz="1600" dirty="0" err="1" smtClean="0">
                <a:latin typeface="Courier New" panose="02070309020205020404" pitchFamily="49" charset="0"/>
                <a:cs typeface="Courier New" panose="02070309020205020404" pitchFamily="49" charset="0"/>
              </a:rPr>
              <a:t>int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reducedNTaken = __popc( </a:t>
            </a:r>
            <a:r>
              <a:rPr lang="en-US" sz="1600" dirty="0" err="1">
                <a:latin typeface="Courier New" panose="02070309020205020404" pitchFamily="49" charset="0"/>
                <a:cs typeface="Courier New" panose="02070309020205020404" pitchFamily="49" charset="0"/>
              </a:rPr>
              <a:t>pthBlt</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186254998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9975" y="6413205"/>
            <a:ext cx="9521370"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400" smtClean="0"/>
              <a:t>Efficient Warp Execution in Presence of Divergence with Collaborative Context Collection|</a:t>
            </a:r>
            <a:r>
              <a:rPr lang="en-US" sz="1400" b="1" i="1" smtClean="0"/>
              <a:t>Farzad Khorasani</a:t>
            </a:r>
          </a:p>
        </p:txBody>
      </p:sp>
      <p:cxnSp>
        <p:nvCxnSpPr>
          <p:cNvPr id="6" name="Straight Connector 5"/>
          <p:cNvCxnSpPr/>
          <p:nvPr/>
        </p:nvCxnSpPr>
        <p:spPr>
          <a:xfrm>
            <a:off x="1535550" y="6258081"/>
            <a:ext cx="9306621"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itle 1"/>
          <p:cNvSpPr>
            <a:spLocks noGrp="1"/>
          </p:cNvSpPr>
          <p:nvPr>
            <p:ph type="title"/>
          </p:nvPr>
        </p:nvSpPr>
        <p:spPr>
          <a:xfrm>
            <a:off x="2449676" y="266065"/>
            <a:ext cx="8911687" cy="1280890"/>
          </a:xfrm>
        </p:spPr>
        <p:txBody>
          <a:bodyPr>
            <a:normAutofit/>
          </a:bodyPr>
          <a:lstStyle/>
          <a:p>
            <a:r>
              <a:rPr lang="en-US" sz="3200" dirty="0"/>
              <a:t>Collaborative Context Collection:</a:t>
            </a:r>
            <a:br>
              <a:rPr lang="en-US" sz="3200" dirty="0"/>
            </a:br>
            <a:r>
              <a:rPr lang="en-US" sz="3200" dirty="0" smtClean="0"/>
              <a:t>Applying to CUDA Kernels (2/2)</a:t>
            </a:r>
            <a:endParaRPr lang="en-US" sz="3200" dirty="0"/>
          </a:p>
        </p:txBody>
      </p:sp>
      <p:pic>
        <p:nvPicPr>
          <p:cNvPr id="8" name="Content Placeholder 9"/>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2800" y="5952170"/>
            <a:ext cx="1060489" cy="611821"/>
          </a:xfrm>
          <a:prstGeom prst="rect">
            <a:avLst/>
          </a:prstGeom>
        </p:spPr>
      </p:pic>
      <p:sp>
        <p:nvSpPr>
          <p:cNvPr id="9" name="TextBox 8"/>
          <p:cNvSpPr txBox="1"/>
          <p:nvPr/>
        </p:nvSpPr>
        <p:spPr>
          <a:xfrm>
            <a:off x="548640" y="777240"/>
            <a:ext cx="836417" cy="369332"/>
          </a:xfrm>
          <a:prstGeom prst="rect">
            <a:avLst/>
          </a:prstGeom>
          <a:noFill/>
        </p:spPr>
        <p:txBody>
          <a:bodyPr wrap="square" rtlCol="0">
            <a:spAutoFit/>
          </a:bodyPr>
          <a:lstStyle/>
          <a:p>
            <a:pPr algn="r"/>
            <a:r>
              <a:rPr lang="en-US" dirty="0" smtClean="0">
                <a:solidFill>
                  <a:schemeClr val="bg1">
                    <a:lumMod val="85000"/>
                  </a:schemeClr>
                </a:solidFill>
              </a:rPr>
              <a:t>8</a:t>
            </a:r>
            <a:endParaRPr lang="en-US" dirty="0">
              <a:solidFill>
                <a:schemeClr val="bg1">
                  <a:lumMod val="85000"/>
                </a:schemeClr>
              </a:solidFill>
            </a:endParaRPr>
          </a:p>
        </p:txBody>
      </p:sp>
      <p:sp>
        <p:nvSpPr>
          <p:cNvPr id="32" name="Rectangle 31"/>
          <p:cNvSpPr/>
          <p:nvPr/>
        </p:nvSpPr>
        <p:spPr>
          <a:xfrm>
            <a:off x="4411405" y="4569080"/>
            <a:ext cx="5038106" cy="24688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11406" y="4810380"/>
            <a:ext cx="3834146" cy="28472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11405" y="5051681"/>
            <a:ext cx="4560983" cy="28595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11406" y="4327780"/>
            <a:ext cx="5409282" cy="269607"/>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13241" y="2874320"/>
            <a:ext cx="4581181" cy="26884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13242" y="3115619"/>
            <a:ext cx="3961849" cy="247879"/>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13242" y="3356920"/>
            <a:ext cx="3231916" cy="24895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13242" y="2633020"/>
            <a:ext cx="5328294" cy="23472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980131" y="-1268598"/>
            <a:ext cx="8229600" cy="6894195"/>
          </a:xfrm>
          <a:prstGeom prst="rect">
            <a:avLst/>
          </a:prstGeom>
          <a:noFill/>
        </p:spPr>
        <p:txBody>
          <a:bodyPr wrap="square" lIns="0" tIns="0" rIns="0" bIns="0" rtlCol="0">
            <a:spAutoFit/>
          </a:bodyPr>
          <a:lstStyle/>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 </a:t>
            </a:r>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16       </a:t>
            </a:r>
            <a:r>
              <a:rPr lang="en-US" sz="1600" dirty="0">
                <a:latin typeface="Courier New" panose="02070309020205020404" pitchFamily="49" charset="0"/>
                <a:cs typeface="Courier New" panose="02070309020205020404" pitchFamily="49" charset="0"/>
              </a:rPr>
              <a:t>if( </a:t>
            </a:r>
            <a:r>
              <a:rPr lang="en-US" sz="1600" dirty="0" smtClean="0">
                <a:latin typeface="Courier New" panose="02070309020205020404" pitchFamily="49" charset="0"/>
                <a:cs typeface="Courier New" panose="02070309020205020404" pitchFamily="49" charset="0"/>
              </a:rPr>
              <a:t>stackTop </a:t>
            </a:r>
            <a:r>
              <a:rPr lang="en-US" sz="1600" dirty="0">
                <a:latin typeface="Courier New" panose="02070309020205020404" pitchFamily="49" charset="0"/>
                <a:cs typeface="Courier New" panose="02070309020205020404" pitchFamily="49" charset="0"/>
              </a:rPr>
              <a:t>&gt;= redNTaken ) { </a:t>
            </a:r>
            <a:r>
              <a:rPr lang="en-US" sz="1600" b="1" dirty="0">
                <a:latin typeface="Courier New" panose="02070309020205020404" pitchFamily="49" charset="0"/>
                <a:cs typeface="Courier New" panose="02070309020205020404" pitchFamily="49" charset="0"/>
              </a:rPr>
              <a:t>// All take path.</a:t>
            </a:r>
          </a:p>
          <a:p>
            <a:r>
              <a:rPr lang="en-US" sz="1600" dirty="0" smtClean="0">
                <a:latin typeface="Courier New" panose="02070309020205020404" pitchFamily="49" charset="0"/>
                <a:cs typeface="Courier New" panose="02070309020205020404" pitchFamily="49" charset="0"/>
              </a:rPr>
              <a:t>17          </a:t>
            </a:r>
            <a:r>
              <a:rPr lang="en-US" sz="1600" dirty="0">
                <a:latin typeface="Courier New" panose="02070309020205020404" pitchFamily="49" charset="0"/>
                <a:cs typeface="Courier New" panose="02070309020205020404" pitchFamily="49" charset="0"/>
              </a:rPr>
              <a:t>int wScan = __popc( pthBlt &amp; lanemask_le );</a:t>
            </a:r>
          </a:p>
          <a:p>
            <a:r>
              <a:rPr lang="en-US" sz="1600" dirty="0" smtClean="0">
                <a:latin typeface="Courier New" panose="02070309020205020404" pitchFamily="49" charset="0"/>
                <a:cs typeface="Courier New" panose="02070309020205020404" pitchFamily="49" charset="0"/>
              </a:rPr>
              <a:t>18          </a:t>
            </a:r>
            <a:r>
              <a:rPr lang="en-US" sz="1600" dirty="0">
                <a:latin typeface="Courier New" panose="02070309020205020404" pitchFamily="49" charset="0"/>
                <a:cs typeface="Courier New" panose="02070309020205020404" pitchFamily="49" charset="0"/>
              </a:rPr>
              <a:t>int pos = wOffset + stackTop – wScan;</a:t>
            </a:r>
          </a:p>
          <a:p>
            <a:r>
              <a:rPr lang="en-US" sz="1600" dirty="0" smtClean="0">
                <a:latin typeface="Courier New" panose="02070309020205020404" pitchFamily="49" charset="0"/>
                <a:cs typeface="Courier New" panose="02070309020205020404" pitchFamily="49" charset="0"/>
              </a:rPr>
              <a:t>19          </a:t>
            </a:r>
            <a:r>
              <a:rPr lang="en-US" sz="1600" dirty="0">
                <a:latin typeface="Courier New" panose="02070309020205020404" pitchFamily="49" charset="0"/>
                <a:cs typeface="Courier New" panose="02070309020205020404" pitchFamily="49" charset="0"/>
              </a:rPr>
              <a:t>if( </a:t>
            </a:r>
            <a:r>
              <a:rPr lang="en-US" sz="1600" dirty="0" smtClean="0">
                <a:latin typeface="Courier New" panose="02070309020205020404" pitchFamily="49" charset="0"/>
                <a:cs typeface="Courier New" panose="02070309020205020404" pitchFamily="49" charset="0"/>
              </a:rPr>
              <a:t>!p </a:t>
            </a:r>
            <a:r>
              <a:rPr lang="en-US" sz="1600" dirty="0">
                <a:latin typeface="Courier New" panose="02070309020205020404" pitchFamily="49" charset="0"/>
                <a:cs typeface="Courier New" panose="02070309020205020404" pitchFamily="49" charset="0"/>
              </a:rPr>
              <a:t>) jIdx = cxtStack[ pos ];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Pop</a:t>
            </a:r>
            <a:r>
              <a:rPr lang="en-US" sz="1600" b="1" dirty="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20          </a:t>
            </a:r>
            <a:r>
              <a:rPr lang="en-US" sz="1600" dirty="0">
                <a:latin typeface="Courier New" panose="02070309020205020404" pitchFamily="49" charset="0"/>
                <a:cs typeface="Courier New" panose="02070309020205020404" pitchFamily="49" charset="0"/>
              </a:rPr>
              <a:t>stackTop -= reducedNTaken</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21          process_nbrs( jIdx,</a:t>
            </a:r>
          </a:p>
          <a:p>
            <a:r>
              <a:rPr lang="en-US" sz="1600" dirty="0" smtClean="0">
                <a:latin typeface="Courier New" panose="02070309020205020404" pitchFamily="49" charset="0"/>
                <a:cs typeface="Courier New" panose="02070309020205020404" pitchFamily="49" charset="0"/>
              </a:rPr>
              <a:t>22          </a:t>
            </a:r>
            <a:r>
              <a:rPr lang="en-US" sz="1600" dirty="0">
                <a:latin typeface="Courier New" panose="02070309020205020404" pitchFamily="49" charset="0"/>
                <a:cs typeface="Courier New" panose="02070309020205020404" pitchFamily="49" charset="0"/>
              </a:rPr>
              <a:t>curr, levels, v, e, done ); </a:t>
            </a:r>
            <a:r>
              <a:rPr lang="en-US" sz="1600" b="1" dirty="0">
                <a:latin typeface="Courier New" panose="02070309020205020404" pitchFamily="49" charset="0"/>
                <a:cs typeface="Courier New" panose="02070309020205020404" pitchFamily="49" charset="0"/>
              </a:rPr>
              <a:t>// Block B.</a:t>
            </a:r>
          </a:p>
          <a:p>
            <a:r>
              <a:rPr lang="en-US" sz="1600" dirty="0" smtClean="0">
                <a:latin typeface="Courier New" panose="02070309020205020404" pitchFamily="49" charset="0"/>
                <a:cs typeface="Courier New" panose="02070309020205020404" pitchFamily="49" charset="0"/>
              </a:rPr>
              <a:t>23       </a:t>
            </a:r>
            <a:r>
              <a:rPr lang="en-US" sz="1600" dirty="0">
                <a:latin typeface="Courier New" panose="02070309020205020404" pitchFamily="49" charset="0"/>
                <a:cs typeface="Courier New" panose="02070309020205020404" pitchFamily="49" charset="0"/>
              </a:rPr>
              <a:t>} else { </a:t>
            </a:r>
            <a:r>
              <a:rPr lang="en-US" sz="1600" b="1" dirty="0">
                <a:latin typeface="Courier New" panose="02070309020205020404" pitchFamily="49" charset="0"/>
                <a:cs typeface="Courier New" panose="02070309020205020404" pitchFamily="49" charset="0"/>
              </a:rPr>
              <a:t>// None take path.</a:t>
            </a:r>
          </a:p>
          <a:p>
            <a:r>
              <a:rPr lang="en-US" sz="1600" dirty="0" smtClean="0">
                <a:latin typeface="Courier New" panose="02070309020205020404" pitchFamily="49" charset="0"/>
                <a:cs typeface="Courier New" panose="02070309020205020404" pitchFamily="49" charset="0"/>
              </a:rPr>
              <a:t>24          </a:t>
            </a:r>
            <a:r>
              <a:rPr lang="en-US" sz="1600" dirty="0" err="1" smtClean="0">
                <a:latin typeface="Courier New" panose="02070309020205020404" pitchFamily="49" charset="0"/>
                <a:cs typeface="Courier New" panose="02070309020205020404" pitchFamily="49" charset="0"/>
              </a:rPr>
              <a:t>int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wScan = __popc( ~pthBlt &amp; lanemask_le );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25          </a:t>
            </a:r>
            <a:r>
              <a:rPr lang="en-US" sz="1600" dirty="0">
                <a:latin typeface="Courier New" panose="02070309020205020404" pitchFamily="49" charset="0"/>
                <a:cs typeface="Courier New" panose="02070309020205020404" pitchFamily="49" charset="0"/>
              </a:rPr>
              <a:t>int pos = wOffset + stackTop + wScan – 1;</a:t>
            </a:r>
          </a:p>
          <a:p>
            <a:r>
              <a:rPr lang="en-US" sz="1600" dirty="0" smtClean="0">
                <a:latin typeface="Courier New" panose="02070309020205020404" pitchFamily="49" charset="0"/>
                <a:cs typeface="Courier New" panose="02070309020205020404" pitchFamily="49" charset="0"/>
              </a:rPr>
              <a:t>26          </a:t>
            </a:r>
            <a:r>
              <a:rPr lang="en-US" sz="1600" dirty="0">
                <a:latin typeface="Courier New" panose="02070309020205020404" pitchFamily="49" charset="0"/>
                <a:cs typeface="Courier New" panose="02070309020205020404" pitchFamily="49" charset="0"/>
              </a:rPr>
              <a:t>if( </a:t>
            </a:r>
            <a:r>
              <a:rPr lang="en-US" sz="1600" dirty="0" smtClean="0">
                <a:latin typeface="Courier New" panose="02070309020205020404" pitchFamily="49" charset="0"/>
                <a:cs typeface="Courier New" panose="02070309020205020404" pitchFamily="49" charset="0"/>
              </a:rPr>
              <a:t>p </a:t>
            </a:r>
            <a:r>
              <a:rPr lang="en-US" sz="1600" dirty="0">
                <a:latin typeface="Courier New" panose="02070309020205020404" pitchFamily="49" charset="0"/>
                <a:cs typeface="Courier New" panose="02070309020205020404" pitchFamily="49" charset="0"/>
              </a:rPr>
              <a:t>) cxtStack[ pos ] = jIdx;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Push</a:t>
            </a:r>
            <a:r>
              <a:rPr lang="en-US" sz="1600" b="1" dirty="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27          stackTop </a:t>
            </a:r>
            <a:r>
              <a:rPr lang="en-US" sz="1600" dirty="0">
                <a:latin typeface="Courier New" panose="02070309020205020404" pitchFamily="49" charset="0"/>
                <a:cs typeface="Courier New" panose="02070309020205020404" pitchFamily="49" charset="0"/>
              </a:rPr>
              <a:t>+= warpSize – reducedNTaken; } </a:t>
            </a:r>
            <a:r>
              <a:rPr lang="en-US" sz="1600" dirty="0" smtClean="0">
                <a:latin typeface="Courier New" panose="02070309020205020404" pitchFamily="49" charset="0"/>
                <a:cs typeface="Courier New" panose="02070309020205020404" pitchFamily="49" charset="0"/>
              </a:rPr>
              <a:t>} }</a:t>
            </a:r>
          </a:p>
          <a:p>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884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3526</TotalTime>
  <Words>1701</Words>
  <Application>Microsoft Office PowerPoint</Application>
  <PresentationFormat>Widescreen</PresentationFormat>
  <Paragraphs>362</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Adobe Garamond Pro</vt:lpstr>
      <vt:lpstr>Arial</vt:lpstr>
      <vt:lpstr>Calibri</vt:lpstr>
      <vt:lpstr>Century Gothic</vt:lpstr>
      <vt:lpstr>Courier New</vt:lpstr>
      <vt:lpstr>Wingdings</vt:lpstr>
      <vt:lpstr>Wingdings 3</vt:lpstr>
      <vt:lpstr>Wisp</vt:lpstr>
      <vt:lpstr>Efficient Warp Execution in Presence of Divergence with Collaborative Context Collection</vt:lpstr>
      <vt:lpstr>Thread Divergence: Problem Overview</vt:lpstr>
      <vt:lpstr>Thread Divergence in Repetitive Tasks: Example</vt:lpstr>
      <vt:lpstr>Thread Divergence: Visualization</vt:lpstr>
      <vt:lpstr>Collaborative Context Collection: Main Idea</vt:lpstr>
      <vt:lpstr>Collaborative Context Collection: Visualization</vt:lpstr>
      <vt:lpstr>Collaborative Context Collection: Principles</vt:lpstr>
      <vt:lpstr>Collaborative Context Collection: Applying to CUDA Kernels (1/2)</vt:lpstr>
      <vt:lpstr>Collaborative Context Collection: Applying to CUDA Kernels (2/2)</vt:lpstr>
      <vt:lpstr>Collaborative Context Collection: Transformations</vt:lpstr>
      <vt:lpstr>Collaborative Context Collection: Optimizations</vt:lpstr>
      <vt:lpstr>Collaborative Context Collection: Automation</vt:lpstr>
      <vt:lpstr>Collaborative Context Collection: Performance Improvement</vt:lpstr>
      <vt:lpstr>Collaborative Context Collection: Sensitivity on # of Diverging Warp Lanes</vt:lpstr>
      <vt:lpstr>Collaborative Context Collection: Sensitivity on Divergent Path Length</vt:lpstr>
      <vt:lpstr>Summary</vt:lpstr>
      <vt:lpstr>TEMPLATE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Farzad</dc:creator>
  <cp:lastModifiedBy>Farzad Khorasani</cp:lastModifiedBy>
  <cp:revision>113</cp:revision>
  <dcterms:created xsi:type="dcterms:W3CDTF">2015-12-03T01:34:00Z</dcterms:created>
  <dcterms:modified xsi:type="dcterms:W3CDTF">2015-12-08T06:46:25Z</dcterms:modified>
</cp:coreProperties>
</file>